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media/image35.jpg" ContentType="image/jpg"/>
  <Override PartName="/ppt/media/image36.jpg" ContentType="image/jpg"/>
  <Override PartName="/ppt/media/image37.jpg" ContentType="image/jpg"/>
  <Override PartName="/ppt/media/image38.jpg" ContentType="image/jpg"/>
  <Override PartName="/ppt/media/image40.jpg" ContentType="image/jpg"/>
  <Override PartName="/ppt/media/image81.jpg" ContentType="image/jpg"/>
  <Override PartName="/ppt/media/image82.jpg" ContentType="image/jpg"/>
  <Override PartName="/ppt/media/image91.jpg" ContentType="image/jpg"/>
  <Override PartName="/ppt/media/image93.jpg" ContentType="image/jpg"/>
  <Override PartName="/ppt/media/image95.jpg" ContentType="image/jpg"/>
  <Override PartName="/ppt/media/image96.jpg" ContentType="image/jpg"/>
  <Override PartName="/ppt/media/image97.jpg" ContentType="image/jpg"/>
  <Override PartName="/ppt/media/image50.jpg" ContentType="image/jpg"/>
  <Override PartName="/ppt/media/image53.jpg" ContentType="image/jpg"/>
  <Override PartName="/ppt/media/image54.jpg" ContentType="image/jpg"/>
  <Override PartName="/ppt/media/image55.jpg" ContentType="image/jpg"/>
  <Override PartName="/ppt/media/image61.jpg" ContentType="image/jpg"/>
  <Override PartName="/ppt/media/image62.jpg" ContentType="image/jpg"/>
  <Override PartName="/ppt/media/image63.jpg" ContentType="image/jpg"/>
  <Override PartName="/ppt/media/image64.jpg" ContentType="image/jpg"/>
  <Override PartName="/ppt/media/image65.jpg" ContentType="image/jpg"/>
  <Override PartName="/ppt/media/image69.jpg" ContentType="image/jpg"/>
  <Override PartName="/ppt/media/image71.jpg" ContentType="image/jpg"/>
  <Override PartName="/ppt/media/image73.jpg" ContentType="image/jpg"/>
  <Override PartName="/ppt/media/image75.jpg" ContentType="image/jpg"/>
  <Override PartName="/ppt/media/image77.jpg" ContentType="image/jpg"/>
  <Override PartName="/ppt/media/image79.jpg" ContentType="image/jpg"/>
  <Override PartName="/ppt/theme/theme1.xml" ContentType="application/vnd.openxmlformats-officedocument.theme+xml"/>
  <Override PartName="/ppt/theme/theme2.xml" ContentType="application/vnd.openxmlformats-officedocument.theme+xml"/>
  <Override PartName="/ppt/media/image12.jpg" ContentType="image/jpg"/>
  <Override PartName="/ppt/media/image13.jpg" ContentType="image/jpg"/>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sldIdLst>
    <p:sldId id="286"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Lst>
  <p:sldSz cx="12192000" cy="6864350"/>
  <p:notesSz cx="12192000" cy="68643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8" d="100"/>
          <a:sy n="48" d="100"/>
        </p:scale>
        <p:origin x="53" y="7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ustomXml" Target="../customXml/item2.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0634523" y="6267941"/>
            <a:ext cx="1296022" cy="316657"/>
          </a:xfrm>
          <a:prstGeom prst="rect">
            <a:avLst/>
          </a:prstGeom>
        </p:spPr>
      </p:pic>
      <p:sp>
        <p:nvSpPr>
          <p:cNvPr id="17" name="bg object 17"/>
          <p:cNvSpPr/>
          <p:nvPr/>
        </p:nvSpPr>
        <p:spPr>
          <a:xfrm>
            <a:off x="266700" y="205740"/>
            <a:ext cx="11658600" cy="942340"/>
          </a:xfrm>
          <a:custGeom>
            <a:avLst/>
            <a:gdLst/>
            <a:ahLst/>
            <a:cxnLst/>
            <a:rect l="l" t="t" r="r" b="b"/>
            <a:pathLst>
              <a:path w="11658600" h="942340">
                <a:moveTo>
                  <a:pt x="11658600" y="0"/>
                </a:moveTo>
                <a:lnTo>
                  <a:pt x="0" y="0"/>
                </a:lnTo>
                <a:lnTo>
                  <a:pt x="0" y="942339"/>
                </a:lnTo>
                <a:lnTo>
                  <a:pt x="11658600" y="942339"/>
                </a:lnTo>
                <a:lnTo>
                  <a:pt x="11658600" y="0"/>
                </a:lnTo>
                <a:close/>
              </a:path>
            </a:pathLst>
          </a:custGeom>
          <a:solidFill>
            <a:srgbClr val="829FAA"/>
          </a:solidFill>
        </p:spPr>
        <p:txBody>
          <a:bodyPr wrap="square" lIns="0" tIns="0" rIns="0" bIns="0" rtlCol="0"/>
          <a:lstStyle/>
          <a:p>
            <a:endParaRPr/>
          </a:p>
        </p:txBody>
      </p:sp>
      <p:sp>
        <p:nvSpPr>
          <p:cNvPr id="18" name="bg object 18"/>
          <p:cNvSpPr/>
          <p:nvPr/>
        </p:nvSpPr>
        <p:spPr>
          <a:xfrm>
            <a:off x="11653736" y="417258"/>
            <a:ext cx="24765" cy="108585"/>
          </a:xfrm>
          <a:custGeom>
            <a:avLst/>
            <a:gdLst/>
            <a:ahLst/>
            <a:cxnLst/>
            <a:rect l="l" t="t" r="r" b="b"/>
            <a:pathLst>
              <a:path w="24765" h="108584">
                <a:moveTo>
                  <a:pt x="24663" y="2540"/>
                </a:moveTo>
                <a:lnTo>
                  <a:pt x="24460" y="2540"/>
                </a:lnTo>
                <a:lnTo>
                  <a:pt x="24460" y="1270"/>
                </a:lnTo>
                <a:lnTo>
                  <a:pt x="23063" y="1270"/>
                </a:lnTo>
                <a:lnTo>
                  <a:pt x="23063" y="0"/>
                </a:lnTo>
                <a:lnTo>
                  <a:pt x="1600" y="0"/>
                </a:lnTo>
                <a:lnTo>
                  <a:pt x="1600" y="1270"/>
                </a:lnTo>
                <a:lnTo>
                  <a:pt x="190" y="1270"/>
                </a:lnTo>
                <a:lnTo>
                  <a:pt x="190" y="2540"/>
                </a:lnTo>
                <a:lnTo>
                  <a:pt x="0" y="2540"/>
                </a:lnTo>
                <a:lnTo>
                  <a:pt x="0" y="106794"/>
                </a:lnTo>
                <a:lnTo>
                  <a:pt x="254" y="106794"/>
                </a:lnTo>
                <a:lnTo>
                  <a:pt x="254" y="108064"/>
                </a:lnTo>
                <a:lnTo>
                  <a:pt x="24409" y="108064"/>
                </a:lnTo>
                <a:lnTo>
                  <a:pt x="24409" y="106794"/>
                </a:lnTo>
                <a:lnTo>
                  <a:pt x="24663" y="106794"/>
                </a:lnTo>
                <a:lnTo>
                  <a:pt x="24663" y="2540"/>
                </a:lnTo>
                <a:close/>
              </a:path>
            </a:pathLst>
          </a:custGeom>
          <a:solidFill>
            <a:srgbClr val="FFFFFF"/>
          </a:solidFill>
        </p:spPr>
        <p:txBody>
          <a:bodyPr wrap="square" lIns="0" tIns="0" rIns="0" bIns="0" rtlCol="0"/>
          <a:lstStyle/>
          <a:p>
            <a:endParaRPr/>
          </a:p>
        </p:txBody>
      </p:sp>
      <p:pic>
        <p:nvPicPr>
          <p:cNvPr id="19" name="bg object 19"/>
          <p:cNvPicPr/>
          <p:nvPr/>
        </p:nvPicPr>
        <p:blipFill>
          <a:blip r:embed="rId3" cstate="print"/>
          <a:stretch>
            <a:fillRect/>
          </a:stretch>
        </p:blipFill>
        <p:spPr>
          <a:xfrm>
            <a:off x="10826048" y="416557"/>
            <a:ext cx="880463" cy="517999"/>
          </a:xfrm>
          <a:prstGeom prst="rect">
            <a:avLst/>
          </a:prstGeom>
        </p:spPr>
      </p:pic>
      <p:pic>
        <p:nvPicPr>
          <p:cNvPr id="20" name="bg object 20"/>
          <p:cNvPicPr/>
          <p:nvPr/>
        </p:nvPicPr>
        <p:blipFill>
          <a:blip r:embed="rId4" cstate="print"/>
          <a:stretch>
            <a:fillRect/>
          </a:stretch>
        </p:blipFill>
        <p:spPr>
          <a:xfrm>
            <a:off x="8737600" y="416557"/>
            <a:ext cx="379717" cy="110482"/>
          </a:xfrm>
          <a:prstGeom prst="rect">
            <a:avLst/>
          </a:prstGeom>
        </p:spPr>
      </p:pic>
      <p:pic>
        <p:nvPicPr>
          <p:cNvPr id="21" name="bg object 21"/>
          <p:cNvPicPr/>
          <p:nvPr/>
        </p:nvPicPr>
        <p:blipFill>
          <a:blip r:embed="rId5" cstate="print"/>
          <a:stretch>
            <a:fillRect/>
          </a:stretch>
        </p:blipFill>
        <p:spPr>
          <a:xfrm>
            <a:off x="9157470" y="416557"/>
            <a:ext cx="1566479" cy="110482"/>
          </a:xfrm>
          <a:prstGeom prst="rect">
            <a:avLst/>
          </a:prstGeom>
        </p:spPr>
      </p:pic>
      <p:sp>
        <p:nvSpPr>
          <p:cNvPr id="2" name="Holder 2"/>
          <p:cNvSpPr>
            <a:spLocks noGrp="1"/>
          </p:cNvSpPr>
          <p:nvPr>
            <p:ph type="ctrTitle"/>
          </p:nvPr>
        </p:nvSpPr>
        <p:spPr>
          <a:xfrm>
            <a:off x="468505" y="2727007"/>
            <a:ext cx="11254988" cy="54356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4036"/>
            <a:ext cx="8534400" cy="171608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700" b="0" i="0">
                <a:solidFill>
                  <a:schemeClr val="bg1"/>
                </a:solidFill>
                <a:latin typeface="Arial"/>
                <a:cs typeface="Arial"/>
              </a:defRPr>
            </a:lvl1pPr>
          </a:lstStyle>
          <a:p>
            <a:pPr marL="12700">
              <a:lnSpc>
                <a:spcPct val="100000"/>
              </a:lnSpc>
              <a:spcBef>
                <a:spcPts val="30"/>
              </a:spcBef>
            </a:pPr>
            <a:r>
              <a:rPr dirty="0"/>
              <a:t>©</a:t>
            </a:r>
            <a:r>
              <a:rPr spc="5" dirty="0"/>
              <a:t> </a:t>
            </a:r>
            <a:r>
              <a:rPr spc="-10" dirty="0"/>
              <a:t>2020</a:t>
            </a:r>
            <a:r>
              <a:rPr spc="15" dirty="0"/>
              <a:t> </a:t>
            </a:r>
            <a:r>
              <a:rPr spc="-5" dirty="0"/>
              <a:t>Mitsubishi</a:t>
            </a:r>
            <a:r>
              <a:rPr spc="30" dirty="0"/>
              <a:t> </a:t>
            </a:r>
            <a:r>
              <a:rPr spc="-20" dirty="0"/>
              <a:t>Power</a:t>
            </a:r>
            <a:r>
              <a:rPr spc="65" dirty="0"/>
              <a:t> </a:t>
            </a:r>
            <a:r>
              <a:rPr spc="-10" dirty="0"/>
              <a:t>Americas,</a:t>
            </a:r>
            <a:r>
              <a:rPr spc="70" dirty="0"/>
              <a:t> </a:t>
            </a:r>
            <a:r>
              <a:rPr spc="-5" dirty="0"/>
              <a:t>Inc.</a:t>
            </a:r>
            <a:r>
              <a:rPr spc="5" dirty="0"/>
              <a:t> </a:t>
            </a:r>
            <a:r>
              <a:rPr spc="-10" dirty="0"/>
              <a:t>All</a:t>
            </a:r>
            <a:r>
              <a:rPr spc="30" dirty="0"/>
              <a:t> </a:t>
            </a:r>
            <a:r>
              <a:rPr spc="-10" dirty="0"/>
              <a:t>Rights</a:t>
            </a:r>
            <a:r>
              <a:rPr spc="15" dirty="0"/>
              <a:t> </a:t>
            </a:r>
            <a:r>
              <a:rPr spc="-15" dirty="0"/>
              <a:t>Reserved.</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5/5/2022</a:t>
            </a:fld>
            <a:endParaRPr lang="en-US"/>
          </a:p>
        </p:txBody>
      </p:sp>
      <p:sp>
        <p:nvSpPr>
          <p:cNvPr id="6" name="Holder 6"/>
          <p:cNvSpPr>
            <a:spLocks noGrp="1"/>
          </p:cNvSpPr>
          <p:nvPr>
            <p:ph type="sldNum" sz="quarter" idx="7"/>
          </p:nvPr>
        </p:nvSpPr>
        <p:spPr/>
        <p:txBody>
          <a:bodyPr lIns="0" tIns="0" rIns="0" bIns="0"/>
          <a:lstStyle>
            <a:lvl1pPr>
              <a:defRPr sz="1000" b="0" i="0">
                <a:solidFill>
                  <a:schemeClr val="bg1"/>
                </a:solidFill>
                <a:latin typeface="Arial"/>
                <a:cs typeface="Arial"/>
              </a:defRPr>
            </a:lvl1pPr>
          </a:lstStyle>
          <a:p>
            <a:pPr marL="108585">
              <a:lnSpc>
                <a:spcPct val="100000"/>
              </a:lnSpc>
              <a:spcBef>
                <a:spcPts val="5"/>
              </a:spcBef>
            </a:pPr>
            <a:fld id="{81D60167-4931-47E6-BA6A-407CBD079E47}" type="slidenum">
              <a:rPr dirty="0"/>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84F14-34B4-EB1C-1D37-ADA5EA08B9B6}"/>
              </a:ext>
            </a:extLst>
          </p:cNvPr>
          <p:cNvSpPr>
            <a:spLocks noGrp="1"/>
          </p:cNvSpPr>
          <p:nvPr>
            <p:ph type="title"/>
          </p:nvPr>
        </p:nvSpPr>
        <p:spPr>
          <a:xfrm>
            <a:off x="839788" y="365464"/>
            <a:ext cx="10515600" cy="1326790"/>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5A2112-71AB-D74D-98F3-F45B295294B6}"/>
              </a:ext>
            </a:extLst>
          </p:cNvPr>
          <p:cNvSpPr>
            <a:spLocks noGrp="1"/>
          </p:cNvSpPr>
          <p:nvPr>
            <p:ph type="body" idx="1"/>
          </p:nvPr>
        </p:nvSpPr>
        <p:spPr>
          <a:xfrm>
            <a:off x="839789" y="1682720"/>
            <a:ext cx="5157787" cy="8246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AEDA91-D409-3D81-3DA9-7D80D487F43F}"/>
              </a:ext>
            </a:extLst>
          </p:cNvPr>
          <p:cNvSpPr>
            <a:spLocks noGrp="1"/>
          </p:cNvSpPr>
          <p:nvPr>
            <p:ph sz="half" idx="2"/>
          </p:nvPr>
        </p:nvSpPr>
        <p:spPr>
          <a:xfrm>
            <a:off x="839789" y="2507394"/>
            <a:ext cx="5157787" cy="368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DEBF9A-2C6C-0E07-D509-B53749DEC9E7}"/>
              </a:ext>
            </a:extLst>
          </p:cNvPr>
          <p:cNvSpPr>
            <a:spLocks noGrp="1"/>
          </p:cNvSpPr>
          <p:nvPr>
            <p:ph type="body" sz="quarter" idx="3"/>
          </p:nvPr>
        </p:nvSpPr>
        <p:spPr>
          <a:xfrm>
            <a:off x="6172200" y="1682720"/>
            <a:ext cx="5183188" cy="8246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CCE692-352F-D7BA-4B32-DB817FDB0F23}"/>
              </a:ext>
            </a:extLst>
          </p:cNvPr>
          <p:cNvSpPr>
            <a:spLocks noGrp="1"/>
          </p:cNvSpPr>
          <p:nvPr>
            <p:ph sz="quarter" idx="4"/>
          </p:nvPr>
        </p:nvSpPr>
        <p:spPr>
          <a:xfrm>
            <a:off x="6172200" y="2507394"/>
            <a:ext cx="5183188" cy="368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8400863-7846-7FD0-6766-98B98BE06121}"/>
              </a:ext>
            </a:extLst>
          </p:cNvPr>
          <p:cNvSpPr>
            <a:spLocks noGrp="1"/>
          </p:cNvSpPr>
          <p:nvPr>
            <p:ph type="dt" sz="half" idx="10"/>
          </p:nvPr>
        </p:nvSpPr>
        <p:spPr/>
        <p:txBody>
          <a:bodyPr/>
          <a:lstStyle/>
          <a:p>
            <a:fld id="{F11A1261-A3A0-48B1-980C-014A4E60294F}" type="datetimeFigureOut">
              <a:rPr lang="en-US" smtClean="0"/>
              <a:t>5/5/2022</a:t>
            </a:fld>
            <a:endParaRPr lang="en-US"/>
          </a:p>
        </p:txBody>
      </p:sp>
      <p:sp>
        <p:nvSpPr>
          <p:cNvPr id="8" name="Footer Placeholder 7">
            <a:extLst>
              <a:ext uri="{FF2B5EF4-FFF2-40B4-BE49-F238E27FC236}">
                <a16:creationId xmlns:a16="http://schemas.microsoft.com/office/drawing/2014/main" id="{070116E2-7643-221F-2927-9AA5FA92F1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D4E58B-00AB-9E02-AB2C-DD4B4E778BB3}"/>
              </a:ext>
            </a:extLst>
          </p:cNvPr>
          <p:cNvSpPr>
            <a:spLocks noGrp="1"/>
          </p:cNvSpPr>
          <p:nvPr>
            <p:ph type="sldNum" sz="quarter" idx="12"/>
          </p:nvPr>
        </p:nvSpPr>
        <p:spPr/>
        <p:txBody>
          <a:bodyPr/>
          <a:lstStyle/>
          <a:p>
            <a:fld id="{40E44351-77FB-4892-A550-3DD515C53D54}" type="slidenum">
              <a:rPr lang="en-US" smtClean="0"/>
              <a:t>‹#›</a:t>
            </a:fld>
            <a:endParaRPr lang="en-US"/>
          </a:p>
        </p:txBody>
      </p:sp>
    </p:spTree>
    <p:extLst>
      <p:ext uri="{BB962C8B-B14F-4D97-AF65-F5344CB8AC3E}">
        <p14:creationId xmlns:p14="http://schemas.microsoft.com/office/powerpoint/2010/main" val="1547681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E65C0-5427-F3EA-1E9C-700F46538B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BAB96FA-287A-4437-949A-D3AB07F32856}"/>
              </a:ext>
            </a:extLst>
          </p:cNvPr>
          <p:cNvSpPr>
            <a:spLocks noGrp="1"/>
          </p:cNvSpPr>
          <p:nvPr>
            <p:ph type="dt" sz="half" idx="10"/>
          </p:nvPr>
        </p:nvSpPr>
        <p:spPr/>
        <p:txBody>
          <a:bodyPr/>
          <a:lstStyle/>
          <a:p>
            <a:fld id="{F11A1261-A3A0-48B1-980C-014A4E60294F}" type="datetimeFigureOut">
              <a:rPr lang="en-US" smtClean="0"/>
              <a:t>5/5/2022</a:t>
            </a:fld>
            <a:endParaRPr lang="en-US"/>
          </a:p>
        </p:txBody>
      </p:sp>
      <p:sp>
        <p:nvSpPr>
          <p:cNvPr id="4" name="Footer Placeholder 3">
            <a:extLst>
              <a:ext uri="{FF2B5EF4-FFF2-40B4-BE49-F238E27FC236}">
                <a16:creationId xmlns:a16="http://schemas.microsoft.com/office/drawing/2014/main" id="{04F3E57E-93D1-C776-D122-E0FA34472D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23A9DE-EA3B-7EC6-2053-B9001FD9CC0D}"/>
              </a:ext>
            </a:extLst>
          </p:cNvPr>
          <p:cNvSpPr>
            <a:spLocks noGrp="1"/>
          </p:cNvSpPr>
          <p:nvPr>
            <p:ph type="sldNum" sz="quarter" idx="12"/>
          </p:nvPr>
        </p:nvSpPr>
        <p:spPr/>
        <p:txBody>
          <a:bodyPr/>
          <a:lstStyle/>
          <a:p>
            <a:fld id="{40E44351-77FB-4892-A550-3DD515C53D54}" type="slidenum">
              <a:rPr lang="en-US" smtClean="0"/>
              <a:t>‹#›</a:t>
            </a:fld>
            <a:endParaRPr lang="en-US"/>
          </a:p>
        </p:txBody>
      </p:sp>
    </p:spTree>
    <p:extLst>
      <p:ext uri="{BB962C8B-B14F-4D97-AF65-F5344CB8AC3E}">
        <p14:creationId xmlns:p14="http://schemas.microsoft.com/office/powerpoint/2010/main" val="214810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37B1C7-E30C-33DA-BB69-31F040039FD8}"/>
              </a:ext>
            </a:extLst>
          </p:cNvPr>
          <p:cNvSpPr>
            <a:spLocks noGrp="1"/>
          </p:cNvSpPr>
          <p:nvPr>
            <p:ph type="dt" sz="half" idx="10"/>
          </p:nvPr>
        </p:nvSpPr>
        <p:spPr/>
        <p:txBody>
          <a:bodyPr/>
          <a:lstStyle/>
          <a:p>
            <a:fld id="{F11A1261-A3A0-48B1-980C-014A4E60294F}" type="datetimeFigureOut">
              <a:rPr lang="en-US" smtClean="0"/>
              <a:t>5/5/2022</a:t>
            </a:fld>
            <a:endParaRPr lang="en-US"/>
          </a:p>
        </p:txBody>
      </p:sp>
      <p:sp>
        <p:nvSpPr>
          <p:cNvPr id="3" name="Footer Placeholder 2">
            <a:extLst>
              <a:ext uri="{FF2B5EF4-FFF2-40B4-BE49-F238E27FC236}">
                <a16:creationId xmlns:a16="http://schemas.microsoft.com/office/drawing/2014/main" id="{F41A659B-1363-1E56-B04E-F69991D3F6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5CF857-C6C5-5B3B-6649-2715A4984914}"/>
              </a:ext>
            </a:extLst>
          </p:cNvPr>
          <p:cNvSpPr>
            <a:spLocks noGrp="1"/>
          </p:cNvSpPr>
          <p:nvPr>
            <p:ph type="sldNum" sz="quarter" idx="12"/>
          </p:nvPr>
        </p:nvSpPr>
        <p:spPr/>
        <p:txBody>
          <a:bodyPr/>
          <a:lstStyle/>
          <a:p>
            <a:fld id="{40E44351-77FB-4892-A550-3DD515C53D54}" type="slidenum">
              <a:rPr lang="en-US" smtClean="0"/>
              <a:t>‹#›</a:t>
            </a:fld>
            <a:endParaRPr lang="en-US"/>
          </a:p>
        </p:txBody>
      </p:sp>
    </p:spTree>
    <p:extLst>
      <p:ext uri="{BB962C8B-B14F-4D97-AF65-F5344CB8AC3E}">
        <p14:creationId xmlns:p14="http://schemas.microsoft.com/office/powerpoint/2010/main" val="31283412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08DC2-FD50-94FB-0198-FD2111FC2360}"/>
              </a:ext>
            </a:extLst>
          </p:cNvPr>
          <p:cNvSpPr>
            <a:spLocks noGrp="1"/>
          </p:cNvSpPr>
          <p:nvPr>
            <p:ph type="title"/>
          </p:nvPr>
        </p:nvSpPr>
        <p:spPr>
          <a:xfrm>
            <a:off x="839789" y="457623"/>
            <a:ext cx="3932237" cy="1601682"/>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A2FCEA-57D3-0E85-0743-E61675766F40}"/>
              </a:ext>
            </a:extLst>
          </p:cNvPr>
          <p:cNvSpPr>
            <a:spLocks noGrp="1"/>
          </p:cNvSpPr>
          <p:nvPr>
            <p:ph idx="1"/>
          </p:nvPr>
        </p:nvSpPr>
        <p:spPr>
          <a:xfrm>
            <a:off x="5183188" y="988340"/>
            <a:ext cx="6172200" cy="48781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5F1F8B-D255-4BFC-0BE6-61D387E6A73F}"/>
              </a:ext>
            </a:extLst>
          </p:cNvPr>
          <p:cNvSpPr>
            <a:spLocks noGrp="1"/>
          </p:cNvSpPr>
          <p:nvPr>
            <p:ph type="body" sz="half" idx="2"/>
          </p:nvPr>
        </p:nvSpPr>
        <p:spPr>
          <a:xfrm>
            <a:off x="839789" y="2059305"/>
            <a:ext cx="3932237" cy="38151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14026F-2CA2-B9F9-ACD7-3B91579F7827}"/>
              </a:ext>
            </a:extLst>
          </p:cNvPr>
          <p:cNvSpPr>
            <a:spLocks noGrp="1"/>
          </p:cNvSpPr>
          <p:nvPr>
            <p:ph type="dt" sz="half" idx="10"/>
          </p:nvPr>
        </p:nvSpPr>
        <p:spPr/>
        <p:txBody>
          <a:bodyPr/>
          <a:lstStyle/>
          <a:p>
            <a:fld id="{F11A1261-A3A0-48B1-980C-014A4E60294F}" type="datetimeFigureOut">
              <a:rPr lang="en-US" smtClean="0"/>
              <a:t>5/5/2022</a:t>
            </a:fld>
            <a:endParaRPr lang="en-US"/>
          </a:p>
        </p:txBody>
      </p:sp>
      <p:sp>
        <p:nvSpPr>
          <p:cNvPr id="6" name="Footer Placeholder 5">
            <a:extLst>
              <a:ext uri="{FF2B5EF4-FFF2-40B4-BE49-F238E27FC236}">
                <a16:creationId xmlns:a16="http://schemas.microsoft.com/office/drawing/2014/main" id="{521B99C9-0E4D-9374-3D2D-7E567A7110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2D4DFF-95A6-FD62-F55E-9D273DC576AD}"/>
              </a:ext>
            </a:extLst>
          </p:cNvPr>
          <p:cNvSpPr>
            <a:spLocks noGrp="1"/>
          </p:cNvSpPr>
          <p:nvPr>
            <p:ph type="sldNum" sz="quarter" idx="12"/>
          </p:nvPr>
        </p:nvSpPr>
        <p:spPr/>
        <p:txBody>
          <a:bodyPr/>
          <a:lstStyle/>
          <a:p>
            <a:fld id="{40E44351-77FB-4892-A550-3DD515C53D54}" type="slidenum">
              <a:rPr lang="en-US" smtClean="0"/>
              <a:t>‹#›</a:t>
            </a:fld>
            <a:endParaRPr lang="en-US"/>
          </a:p>
        </p:txBody>
      </p:sp>
    </p:spTree>
    <p:extLst>
      <p:ext uri="{BB962C8B-B14F-4D97-AF65-F5344CB8AC3E}">
        <p14:creationId xmlns:p14="http://schemas.microsoft.com/office/powerpoint/2010/main" val="2210543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767B7-A085-7DDB-1994-3CD6B9A5C6D3}"/>
              </a:ext>
            </a:extLst>
          </p:cNvPr>
          <p:cNvSpPr>
            <a:spLocks noGrp="1"/>
          </p:cNvSpPr>
          <p:nvPr>
            <p:ph type="title"/>
          </p:nvPr>
        </p:nvSpPr>
        <p:spPr>
          <a:xfrm>
            <a:off x="839789" y="457623"/>
            <a:ext cx="3932237" cy="1601682"/>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2570F16-158E-343C-53F4-A0C3E0BC6822}"/>
              </a:ext>
            </a:extLst>
          </p:cNvPr>
          <p:cNvSpPr>
            <a:spLocks noGrp="1"/>
          </p:cNvSpPr>
          <p:nvPr>
            <p:ph type="pic" idx="1"/>
          </p:nvPr>
        </p:nvSpPr>
        <p:spPr>
          <a:xfrm>
            <a:off x="5183188" y="988340"/>
            <a:ext cx="6172200" cy="48781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0885FE0-B18B-DD44-455D-DFB86C638AB7}"/>
              </a:ext>
            </a:extLst>
          </p:cNvPr>
          <p:cNvSpPr>
            <a:spLocks noGrp="1"/>
          </p:cNvSpPr>
          <p:nvPr>
            <p:ph type="body" sz="half" idx="2"/>
          </p:nvPr>
        </p:nvSpPr>
        <p:spPr>
          <a:xfrm>
            <a:off x="839789" y="2059305"/>
            <a:ext cx="3932237" cy="38151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D70F4B-5A72-D985-5D54-E45BA5ACB496}"/>
              </a:ext>
            </a:extLst>
          </p:cNvPr>
          <p:cNvSpPr>
            <a:spLocks noGrp="1"/>
          </p:cNvSpPr>
          <p:nvPr>
            <p:ph type="dt" sz="half" idx="10"/>
          </p:nvPr>
        </p:nvSpPr>
        <p:spPr/>
        <p:txBody>
          <a:bodyPr/>
          <a:lstStyle/>
          <a:p>
            <a:fld id="{F11A1261-A3A0-48B1-980C-014A4E60294F}" type="datetimeFigureOut">
              <a:rPr lang="en-US" smtClean="0"/>
              <a:t>5/5/2022</a:t>
            </a:fld>
            <a:endParaRPr lang="en-US"/>
          </a:p>
        </p:txBody>
      </p:sp>
      <p:sp>
        <p:nvSpPr>
          <p:cNvPr id="6" name="Footer Placeholder 5">
            <a:extLst>
              <a:ext uri="{FF2B5EF4-FFF2-40B4-BE49-F238E27FC236}">
                <a16:creationId xmlns:a16="http://schemas.microsoft.com/office/drawing/2014/main" id="{C5228814-2E36-2B74-E415-810C26768C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581A7D-4D26-31B2-62E5-72E6AE942494}"/>
              </a:ext>
            </a:extLst>
          </p:cNvPr>
          <p:cNvSpPr>
            <a:spLocks noGrp="1"/>
          </p:cNvSpPr>
          <p:nvPr>
            <p:ph type="sldNum" sz="quarter" idx="12"/>
          </p:nvPr>
        </p:nvSpPr>
        <p:spPr/>
        <p:txBody>
          <a:bodyPr/>
          <a:lstStyle/>
          <a:p>
            <a:fld id="{40E44351-77FB-4892-A550-3DD515C53D54}" type="slidenum">
              <a:rPr lang="en-US" smtClean="0"/>
              <a:t>‹#›</a:t>
            </a:fld>
            <a:endParaRPr lang="en-US"/>
          </a:p>
        </p:txBody>
      </p:sp>
    </p:spTree>
    <p:extLst>
      <p:ext uri="{BB962C8B-B14F-4D97-AF65-F5344CB8AC3E}">
        <p14:creationId xmlns:p14="http://schemas.microsoft.com/office/powerpoint/2010/main" val="3235640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1C2F4-159D-940F-0EBD-12EFBEACBBA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203C7F-8CEC-58F1-6836-88F1007A43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95EBB7-9F2F-9D60-40BD-ED2BBE63692C}"/>
              </a:ext>
            </a:extLst>
          </p:cNvPr>
          <p:cNvSpPr>
            <a:spLocks noGrp="1"/>
          </p:cNvSpPr>
          <p:nvPr>
            <p:ph type="dt" sz="half" idx="10"/>
          </p:nvPr>
        </p:nvSpPr>
        <p:spPr/>
        <p:txBody>
          <a:bodyPr/>
          <a:lstStyle/>
          <a:p>
            <a:fld id="{F11A1261-A3A0-48B1-980C-014A4E60294F}" type="datetimeFigureOut">
              <a:rPr lang="en-US" smtClean="0"/>
              <a:t>5/5/2022</a:t>
            </a:fld>
            <a:endParaRPr lang="en-US"/>
          </a:p>
        </p:txBody>
      </p:sp>
      <p:sp>
        <p:nvSpPr>
          <p:cNvPr id="5" name="Footer Placeholder 4">
            <a:extLst>
              <a:ext uri="{FF2B5EF4-FFF2-40B4-BE49-F238E27FC236}">
                <a16:creationId xmlns:a16="http://schemas.microsoft.com/office/drawing/2014/main" id="{445ADFB2-DF58-EDCA-8C67-75A4EE812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EA4F73-D111-CB8F-B0F2-1CD52FC941BE}"/>
              </a:ext>
            </a:extLst>
          </p:cNvPr>
          <p:cNvSpPr>
            <a:spLocks noGrp="1"/>
          </p:cNvSpPr>
          <p:nvPr>
            <p:ph type="sldNum" sz="quarter" idx="12"/>
          </p:nvPr>
        </p:nvSpPr>
        <p:spPr/>
        <p:txBody>
          <a:bodyPr/>
          <a:lstStyle/>
          <a:p>
            <a:fld id="{40E44351-77FB-4892-A550-3DD515C53D54}" type="slidenum">
              <a:rPr lang="en-US" smtClean="0"/>
              <a:t>‹#›</a:t>
            </a:fld>
            <a:endParaRPr lang="en-US"/>
          </a:p>
        </p:txBody>
      </p:sp>
    </p:spTree>
    <p:extLst>
      <p:ext uri="{BB962C8B-B14F-4D97-AF65-F5344CB8AC3E}">
        <p14:creationId xmlns:p14="http://schemas.microsoft.com/office/powerpoint/2010/main" val="2832185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16C782-A623-CBC6-B466-94FE69E6FEDE}"/>
              </a:ext>
            </a:extLst>
          </p:cNvPr>
          <p:cNvSpPr>
            <a:spLocks noGrp="1"/>
          </p:cNvSpPr>
          <p:nvPr>
            <p:ph type="title" orient="vert"/>
          </p:nvPr>
        </p:nvSpPr>
        <p:spPr>
          <a:xfrm>
            <a:off x="8724900" y="365463"/>
            <a:ext cx="2628900" cy="581721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2ED9D6-74E8-4614-4A9F-231C020CFA46}"/>
              </a:ext>
            </a:extLst>
          </p:cNvPr>
          <p:cNvSpPr>
            <a:spLocks noGrp="1"/>
          </p:cNvSpPr>
          <p:nvPr>
            <p:ph type="body" orient="vert" idx="1"/>
          </p:nvPr>
        </p:nvSpPr>
        <p:spPr>
          <a:xfrm>
            <a:off x="838200" y="365463"/>
            <a:ext cx="7734300" cy="581721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2DA6E7-512C-AFB3-4969-74FC6EFEBFF4}"/>
              </a:ext>
            </a:extLst>
          </p:cNvPr>
          <p:cNvSpPr>
            <a:spLocks noGrp="1"/>
          </p:cNvSpPr>
          <p:nvPr>
            <p:ph type="dt" sz="half" idx="10"/>
          </p:nvPr>
        </p:nvSpPr>
        <p:spPr/>
        <p:txBody>
          <a:bodyPr/>
          <a:lstStyle/>
          <a:p>
            <a:fld id="{F11A1261-A3A0-48B1-980C-014A4E60294F}" type="datetimeFigureOut">
              <a:rPr lang="en-US" smtClean="0"/>
              <a:t>5/5/2022</a:t>
            </a:fld>
            <a:endParaRPr lang="en-US"/>
          </a:p>
        </p:txBody>
      </p:sp>
      <p:sp>
        <p:nvSpPr>
          <p:cNvPr id="5" name="Footer Placeholder 4">
            <a:extLst>
              <a:ext uri="{FF2B5EF4-FFF2-40B4-BE49-F238E27FC236}">
                <a16:creationId xmlns:a16="http://schemas.microsoft.com/office/drawing/2014/main" id="{6171C53A-7B81-4E53-0CC3-1308441117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942340-9EA0-9787-DFBD-9D3906F0701B}"/>
              </a:ext>
            </a:extLst>
          </p:cNvPr>
          <p:cNvSpPr>
            <a:spLocks noGrp="1"/>
          </p:cNvSpPr>
          <p:nvPr>
            <p:ph type="sldNum" sz="quarter" idx="12"/>
          </p:nvPr>
        </p:nvSpPr>
        <p:spPr/>
        <p:txBody>
          <a:bodyPr/>
          <a:lstStyle/>
          <a:p>
            <a:fld id="{40E44351-77FB-4892-A550-3DD515C53D54}" type="slidenum">
              <a:rPr lang="en-US" smtClean="0"/>
              <a:t>‹#›</a:t>
            </a:fld>
            <a:endParaRPr lang="en-US"/>
          </a:p>
        </p:txBody>
      </p:sp>
    </p:spTree>
    <p:extLst>
      <p:ext uri="{BB962C8B-B14F-4D97-AF65-F5344CB8AC3E}">
        <p14:creationId xmlns:p14="http://schemas.microsoft.com/office/powerpoint/2010/main" val="3295180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557783"/>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700" b="0" i="0">
                <a:solidFill>
                  <a:schemeClr val="bg1"/>
                </a:solidFill>
                <a:latin typeface="Arial"/>
                <a:cs typeface="Arial"/>
              </a:defRPr>
            </a:lvl1pPr>
          </a:lstStyle>
          <a:p>
            <a:pPr marL="12700">
              <a:lnSpc>
                <a:spcPct val="100000"/>
              </a:lnSpc>
              <a:spcBef>
                <a:spcPts val="30"/>
              </a:spcBef>
            </a:pPr>
            <a:r>
              <a:rPr dirty="0"/>
              <a:t>©</a:t>
            </a:r>
            <a:r>
              <a:rPr spc="5" dirty="0"/>
              <a:t> </a:t>
            </a:r>
            <a:r>
              <a:rPr spc="-10" dirty="0"/>
              <a:t>2020</a:t>
            </a:r>
            <a:r>
              <a:rPr spc="15" dirty="0"/>
              <a:t> </a:t>
            </a:r>
            <a:r>
              <a:rPr spc="-5" dirty="0"/>
              <a:t>Mitsubishi</a:t>
            </a:r>
            <a:r>
              <a:rPr spc="30" dirty="0"/>
              <a:t> </a:t>
            </a:r>
            <a:r>
              <a:rPr spc="-20" dirty="0"/>
              <a:t>Power</a:t>
            </a:r>
            <a:r>
              <a:rPr spc="65" dirty="0"/>
              <a:t> </a:t>
            </a:r>
            <a:r>
              <a:rPr spc="-10" dirty="0"/>
              <a:t>Americas,</a:t>
            </a:r>
            <a:r>
              <a:rPr spc="70" dirty="0"/>
              <a:t> </a:t>
            </a:r>
            <a:r>
              <a:rPr spc="-5" dirty="0"/>
              <a:t>Inc.</a:t>
            </a:r>
            <a:r>
              <a:rPr spc="5" dirty="0"/>
              <a:t> </a:t>
            </a:r>
            <a:r>
              <a:rPr spc="-10" dirty="0"/>
              <a:t>All</a:t>
            </a:r>
            <a:r>
              <a:rPr spc="30" dirty="0"/>
              <a:t> </a:t>
            </a:r>
            <a:r>
              <a:rPr spc="-10" dirty="0"/>
              <a:t>Rights</a:t>
            </a:r>
            <a:r>
              <a:rPr spc="15" dirty="0"/>
              <a:t> </a:t>
            </a:r>
            <a:r>
              <a:rPr spc="-15" dirty="0"/>
              <a:t>Reserved.</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5/5/2022</a:t>
            </a:fld>
            <a:endParaRPr lang="en-US"/>
          </a:p>
        </p:txBody>
      </p:sp>
      <p:sp>
        <p:nvSpPr>
          <p:cNvPr id="6" name="Holder 6"/>
          <p:cNvSpPr>
            <a:spLocks noGrp="1"/>
          </p:cNvSpPr>
          <p:nvPr>
            <p:ph type="sldNum" sz="quarter" idx="7"/>
          </p:nvPr>
        </p:nvSpPr>
        <p:spPr/>
        <p:txBody>
          <a:bodyPr lIns="0" tIns="0" rIns="0" bIns="0"/>
          <a:lstStyle>
            <a:lvl1pPr>
              <a:defRPr sz="1000" b="0" i="0">
                <a:solidFill>
                  <a:schemeClr val="bg1"/>
                </a:solidFill>
                <a:latin typeface="Arial"/>
                <a:cs typeface="Arial"/>
              </a:defRPr>
            </a:lvl1pPr>
          </a:lstStyle>
          <a:p>
            <a:pPr marL="108585">
              <a:lnSpc>
                <a:spcPct val="100000"/>
              </a:lnSpc>
              <a:spcBef>
                <a:spcPts val="5"/>
              </a:spcBef>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557783"/>
                </a:solidFill>
                <a:latin typeface="Arial"/>
                <a:cs typeface="Arial"/>
              </a:defRPr>
            </a:lvl1pPr>
          </a:lstStyle>
          <a:p>
            <a:endParaRPr/>
          </a:p>
        </p:txBody>
      </p:sp>
      <p:sp>
        <p:nvSpPr>
          <p:cNvPr id="3" name="Holder 3"/>
          <p:cNvSpPr>
            <a:spLocks noGrp="1"/>
          </p:cNvSpPr>
          <p:nvPr>
            <p:ph sz="half" idx="2"/>
          </p:nvPr>
        </p:nvSpPr>
        <p:spPr>
          <a:xfrm>
            <a:off x="609600" y="1578800"/>
            <a:ext cx="5303520" cy="45304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8800"/>
            <a:ext cx="5303520" cy="45304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700" b="0" i="0">
                <a:solidFill>
                  <a:schemeClr val="bg1"/>
                </a:solidFill>
                <a:latin typeface="Arial"/>
                <a:cs typeface="Arial"/>
              </a:defRPr>
            </a:lvl1pPr>
          </a:lstStyle>
          <a:p>
            <a:pPr marL="12700">
              <a:lnSpc>
                <a:spcPct val="100000"/>
              </a:lnSpc>
              <a:spcBef>
                <a:spcPts val="30"/>
              </a:spcBef>
            </a:pPr>
            <a:r>
              <a:rPr dirty="0"/>
              <a:t>©</a:t>
            </a:r>
            <a:r>
              <a:rPr spc="5" dirty="0"/>
              <a:t> </a:t>
            </a:r>
            <a:r>
              <a:rPr spc="-10" dirty="0"/>
              <a:t>2020</a:t>
            </a:r>
            <a:r>
              <a:rPr spc="15" dirty="0"/>
              <a:t> </a:t>
            </a:r>
            <a:r>
              <a:rPr spc="-5" dirty="0"/>
              <a:t>Mitsubishi</a:t>
            </a:r>
            <a:r>
              <a:rPr spc="30" dirty="0"/>
              <a:t> </a:t>
            </a:r>
            <a:r>
              <a:rPr spc="-20" dirty="0"/>
              <a:t>Power</a:t>
            </a:r>
            <a:r>
              <a:rPr spc="65" dirty="0"/>
              <a:t> </a:t>
            </a:r>
            <a:r>
              <a:rPr spc="-10" dirty="0"/>
              <a:t>Americas,</a:t>
            </a:r>
            <a:r>
              <a:rPr spc="70" dirty="0"/>
              <a:t> </a:t>
            </a:r>
            <a:r>
              <a:rPr spc="-5" dirty="0"/>
              <a:t>Inc.</a:t>
            </a:r>
            <a:r>
              <a:rPr spc="5" dirty="0"/>
              <a:t> </a:t>
            </a:r>
            <a:r>
              <a:rPr spc="-10" dirty="0"/>
              <a:t>All</a:t>
            </a:r>
            <a:r>
              <a:rPr spc="30" dirty="0"/>
              <a:t> </a:t>
            </a:r>
            <a:r>
              <a:rPr spc="-10" dirty="0"/>
              <a:t>Rights</a:t>
            </a:r>
            <a:r>
              <a:rPr spc="15" dirty="0"/>
              <a:t> </a:t>
            </a:r>
            <a:r>
              <a:rPr spc="-15" dirty="0"/>
              <a:t>Reserved.</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5/5/2022</a:t>
            </a:fld>
            <a:endParaRPr lang="en-US"/>
          </a:p>
        </p:txBody>
      </p:sp>
      <p:sp>
        <p:nvSpPr>
          <p:cNvPr id="7" name="Holder 7"/>
          <p:cNvSpPr>
            <a:spLocks noGrp="1"/>
          </p:cNvSpPr>
          <p:nvPr>
            <p:ph type="sldNum" sz="quarter" idx="7"/>
          </p:nvPr>
        </p:nvSpPr>
        <p:spPr/>
        <p:txBody>
          <a:bodyPr lIns="0" tIns="0" rIns="0" bIns="0"/>
          <a:lstStyle>
            <a:lvl1pPr>
              <a:defRPr sz="1000" b="0" i="0">
                <a:solidFill>
                  <a:schemeClr val="bg1"/>
                </a:solidFill>
                <a:latin typeface="Arial"/>
                <a:cs typeface="Arial"/>
              </a:defRPr>
            </a:lvl1pPr>
          </a:lstStyle>
          <a:p>
            <a:pPr marL="108585">
              <a:lnSpc>
                <a:spcPct val="100000"/>
              </a:lnSpc>
              <a:spcBef>
                <a:spcPts val="5"/>
              </a:spcBef>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557783"/>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700" b="0" i="0">
                <a:solidFill>
                  <a:schemeClr val="bg1"/>
                </a:solidFill>
                <a:latin typeface="Arial"/>
                <a:cs typeface="Arial"/>
              </a:defRPr>
            </a:lvl1pPr>
          </a:lstStyle>
          <a:p>
            <a:pPr marL="12700">
              <a:lnSpc>
                <a:spcPct val="100000"/>
              </a:lnSpc>
              <a:spcBef>
                <a:spcPts val="30"/>
              </a:spcBef>
            </a:pPr>
            <a:r>
              <a:rPr dirty="0"/>
              <a:t>©</a:t>
            </a:r>
            <a:r>
              <a:rPr spc="5" dirty="0"/>
              <a:t> </a:t>
            </a:r>
            <a:r>
              <a:rPr spc="-10" dirty="0"/>
              <a:t>2020</a:t>
            </a:r>
            <a:r>
              <a:rPr spc="15" dirty="0"/>
              <a:t> </a:t>
            </a:r>
            <a:r>
              <a:rPr spc="-5" dirty="0"/>
              <a:t>Mitsubishi</a:t>
            </a:r>
            <a:r>
              <a:rPr spc="30" dirty="0"/>
              <a:t> </a:t>
            </a:r>
            <a:r>
              <a:rPr spc="-20" dirty="0"/>
              <a:t>Power</a:t>
            </a:r>
            <a:r>
              <a:rPr spc="65" dirty="0"/>
              <a:t> </a:t>
            </a:r>
            <a:r>
              <a:rPr spc="-10" dirty="0"/>
              <a:t>Americas,</a:t>
            </a:r>
            <a:r>
              <a:rPr spc="70" dirty="0"/>
              <a:t> </a:t>
            </a:r>
            <a:r>
              <a:rPr spc="-5" dirty="0"/>
              <a:t>Inc.</a:t>
            </a:r>
            <a:r>
              <a:rPr spc="5" dirty="0"/>
              <a:t> </a:t>
            </a:r>
            <a:r>
              <a:rPr spc="-10" dirty="0"/>
              <a:t>All</a:t>
            </a:r>
            <a:r>
              <a:rPr spc="30" dirty="0"/>
              <a:t> </a:t>
            </a:r>
            <a:r>
              <a:rPr spc="-10" dirty="0"/>
              <a:t>Rights</a:t>
            </a:r>
            <a:r>
              <a:rPr spc="15" dirty="0"/>
              <a:t> </a:t>
            </a:r>
            <a:r>
              <a:rPr spc="-15" dirty="0"/>
              <a:t>Reserved.</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5/5/2022</a:t>
            </a:fld>
            <a:endParaRPr lang="en-US"/>
          </a:p>
        </p:txBody>
      </p:sp>
      <p:sp>
        <p:nvSpPr>
          <p:cNvPr id="5" name="Holder 5"/>
          <p:cNvSpPr>
            <a:spLocks noGrp="1"/>
          </p:cNvSpPr>
          <p:nvPr>
            <p:ph type="sldNum" sz="quarter" idx="7"/>
          </p:nvPr>
        </p:nvSpPr>
        <p:spPr/>
        <p:txBody>
          <a:bodyPr lIns="0" tIns="0" rIns="0" bIns="0"/>
          <a:lstStyle>
            <a:lvl1pPr>
              <a:defRPr sz="1000" b="0" i="0">
                <a:solidFill>
                  <a:schemeClr val="bg1"/>
                </a:solidFill>
                <a:latin typeface="Arial"/>
                <a:cs typeface="Arial"/>
              </a:defRPr>
            </a:lvl1pPr>
          </a:lstStyle>
          <a:p>
            <a:pPr marL="108585">
              <a:lnSpc>
                <a:spcPct val="100000"/>
              </a:lnSpc>
              <a:spcBef>
                <a:spcPts val="5"/>
              </a:spcBef>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700" b="0" i="0">
                <a:solidFill>
                  <a:schemeClr val="bg1"/>
                </a:solidFill>
                <a:latin typeface="Arial"/>
                <a:cs typeface="Arial"/>
              </a:defRPr>
            </a:lvl1pPr>
          </a:lstStyle>
          <a:p>
            <a:pPr marL="12700">
              <a:lnSpc>
                <a:spcPct val="100000"/>
              </a:lnSpc>
              <a:spcBef>
                <a:spcPts val="30"/>
              </a:spcBef>
            </a:pPr>
            <a:r>
              <a:rPr dirty="0"/>
              <a:t>©</a:t>
            </a:r>
            <a:r>
              <a:rPr spc="5" dirty="0"/>
              <a:t> </a:t>
            </a:r>
            <a:r>
              <a:rPr spc="-10" dirty="0"/>
              <a:t>2020</a:t>
            </a:r>
            <a:r>
              <a:rPr spc="15" dirty="0"/>
              <a:t> </a:t>
            </a:r>
            <a:r>
              <a:rPr spc="-5" dirty="0"/>
              <a:t>Mitsubishi</a:t>
            </a:r>
            <a:r>
              <a:rPr spc="30" dirty="0"/>
              <a:t> </a:t>
            </a:r>
            <a:r>
              <a:rPr spc="-20" dirty="0"/>
              <a:t>Power</a:t>
            </a:r>
            <a:r>
              <a:rPr spc="65" dirty="0"/>
              <a:t> </a:t>
            </a:r>
            <a:r>
              <a:rPr spc="-10" dirty="0"/>
              <a:t>Americas,</a:t>
            </a:r>
            <a:r>
              <a:rPr spc="70" dirty="0"/>
              <a:t> </a:t>
            </a:r>
            <a:r>
              <a:rPr spc="-5" dirty="0"/>
              <a:t>Inc.</a:t>
            </a:r>
            <a:r>
              <a:rPr spc="5" dirty="0"/>
              <a:t> </a:t>
            </a:r>
            <a:r>
              <a:rPr spc="-10" dirty="0"/>
              <a:t>All</a:t>
            </a:r>
            <a:r>
              <a:rPr spc="30" dirty="0"/>
              <a:t> </a:t>
            </a:r>
            <a:r>
              <a:rPr spc="-10" dirty="0"/>
              <a:t>Rights</a:t>
            </a:r>
            <a:r>
              <a:rPr spc="15" dirty="0"/>
              <a:t> </a:t>
            </a:r>
            <a:r>
              <a:rPr spc="-15" dirty="0"/>
              <a:t>Reserved.</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5/5/2022</a:t>
            </a:fld>
            <a:endParaRPr lang="en-US"/>
          </a:p>
        </p:txBody>
      </p:sp>
      <p:sp>
        <p:nvSpPr>
          <p:cNvPr id="4" name="Holder 4"/>
          <p:cNvSpPr>
            <a:spLocks noGrp="1"/>
          </p:cNvSpPr>
          <p:nvPr>
            <p:ph type="sldNum" sz="quarter" idx="7"/>
          </p:nvPr>
        </p:nvSpPr>
        <p:spPr/>
        <p:txBody>
          <a:bodyPr lIns="0" tIns="0" rIns="0" bIns="0"/>
          <a:lstStyle>
            <a:lvl1pPr>
              <a:defRPr sz="1000" b="0" i="0">
                <a:solidFill>
                  <a:schemeClr val="bg1"/>
                </a:solidFill>
                <a:latin typeface="Arial"/>
                <a:cs typeface="Arial"/>
              </a:defRPr>
            </a:lvl1pPr>
          </a:lstStyle>
          <a:p>
            <a:pPr marL="108585">
              <a:lnSpc>
                <a:spcPct val="100000"/>
              </a:lnSpc>
              <a:spcBef>
                <a:spcPts val="5"/>
              </a:spcBef>
            </a:pPr>
            <a:fld id="{81D60167-4931-47E6-BA6A-407CBD079E47}" type="slidenum">
              <a:rPr dirty="0"/>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96B02-898F-8482-B513-DC28CFCAC062}"/>
              </a:ext>
            </a:extLst>
          </p:cNvPr>
          <p:cNvSpPr>
            <a:spLocks noGrp="1"/>
          </p:cNvSpPr>
          <p:nvPr>
            <p:ph type="ctrTitle"/>
          </p:nvPr>
        </p:nvSpPr>
        <p:spPr>
          <a:xfrm>
            <a:off x="1524000" y="1123402"/>
            <a:ext cx="9144000" cy="2389811"/>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E52B70-E388-747E-0A7F-7337FE2A1A66}"/>
              </a:ext>
            </a:extLst>
          </p:cNvPr>
          <p:cNvSpPr>
            <a:spLocks noGrp="1"/>
          </p:cNvSpPr>
          <p:nvPr>
            <p:ph type="subTitle" idx="1"/>
          </p:nvPr>
        </p:nvSpPr>
        <p:spPr>
          <a:xfrm>
            <a:off x="1524000" y="3605373"/>
            <a:ext cx="9144000" cy="165729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13A124-D6B0-F8C9-38F6-B36754D739AA}"/>
              </a:ext>
            </a:extLst>
          </p:cNvPr>
          <p:cNvSpPr>
            <a:spLocks noGrp="1"/>
          </p:cNvSpPr>
          <p:nvPr>
            <p:ph type="dt" sz="half" idx="10"/>
          </p:nvPr>
        </p:nvSpPr>
        <p:spPr/>
        <p:txBody>
          <a:bodyPr/>
          <a:lstStyle/>
          <a:p>
            <a:fld id="{F11A1261-A3A0-48B1-980C-014A4E60294F}" type="datetimeFigureOut">
              <a:rPr lang="en-US" smtClean="0"/>
              <a:t>5/5/2022</a:t>
            </a:fld>
            <a:endParaRPr lang="en-US"/>
          </a:p>
        </p:txBody>
      </p:sp>
      <p:sp>
        <p:nvSpPr>
          <p:cNvPr id="5" name="Footer Placeholder 4">
            <a:extLst>
              <a:ext uri="{FF2B5EF4-FFF2-40B4-BE49-F238E27FC236}">
                <a16:creationId xmlns:a16="http://schemas.microsoft.com/office/drawing/2014/main" id="{B3578E0B-14F3-328B-87B3-3B5FD7EE7E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96A3C4-0C0C-AF92-2333-EB8AEC53707F}"/>
              </a:ext>
            </a:extLst>
          </p:cNvPr>
          <p:cNvSpPr>
            <a:spLocks noGrp="1"/>
          </p:cNvSpPr>
          <p:nvPr>
            <p:ph type="sldNum" sz="quarter" idx="12"/>
          </p:nvPr>
        </p:nvSpPr>
        <p:spPr/>
        <p:txBody>
          <a:bodyPr/>
          <a:lstStyle/>
          <a:p>
            <a:fld id="{40E44351-77FB-4892-A550-3DD515C53D54}" type="slidenum">
              <a:rPr lang="en-US" smtClean="0"/>
              <a:t>‹#›</a:t>
            </a:fld>
            <a:endParaRPr lang="en-US"/>
          </a:p>
        </p:txBody>
      </p:sp>
    </p:spTree>
    <p:extLst>
      <p:ext uri="{BB962C8B-B14F-4D97-AF65-F5344CB8AC3E}">
        <p14:creationId xmlns:p14="http://schemas.microsoft.com/office/powerpoint/2010/main" val="854652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C1382-D9A8-B9EA-5EE5-AC04A94ABB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2EBDD0-EE62-2DB3-1FD4-054B08DE0B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9A212B-39C3-0750-4859-D3A3D38D67C2}"/>
              </a:ext>
            </a:extLst>
          </p:cNvPr>
          <p:cNvSpPr>
            <a:spLocks noGrp="1"/>
          </p:cNvSpPr>
          <p:nvPr>
            <p:ph type="dt" sz="half" idx="10"/>
          </p:nvPr>
        </p:nvSpPr>
        <p:spPr/>
        <p:txBody>
          <a:bodyPr/>
          <a:lstStyle/>
          <a:p>
            <a:fld id="{F11A1261-A3A0-48B1-980C-014A4E60294F}" type="datetimeFigureOut">
              <a:rPr lang="en-US" smtClean="0"/>
              <a:t>5/5/2022</a:t>
            </a:fld>
            <a:endParaRPr lang="en-US"/>
          </a:p>
        </p:txBody>
      </p:sp>
      <p:sp>
        <p:nvSpPr>
          <p:cNvPr id="5" name="Footer Placeholder 4">
            <a:extLst>
              <a:ext uri="{FF2B5EF4-FFF2-40B4-BE49-F238E27FC236}">
                <a16:creationId xmlns:a16="http://schemas.microsoft.com/office/drawing/2014/main" id="{EC0A8144-9156-1665-085E-DF5914677B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B0E033-9F6B-7B64-3457-65DC75B3B76D}"/>
              </a:ext>
            </a:extLst>
          </p:cNvPr>
          <p:cNvSpPr>
            <a:spLocks noGrp="1"/>
          </p:cNvSpPr>
          <p:nvPr>
            <p:ph type="sldNum" sz="quarter" idx="12"/>
          </p:nvPr>
        </p:nvSpPr>
        <p:spPr/>
        <p:txBody>
          <a:bodyPr/>
          <a:lstStyle/>
          <a:p>
            <a:fld id="{40E44351-77FB-4892-A550-3DD515C53D54}" type="slidenum">
              <a:rPr lang="en-US" smtClean="0"/>
              <a:t>‹#›</a:t>
            </a:fld>
            <a:endParaRPr lang="en-US"/>
          </a:p>
        </p:txBody>
      </p:sp>
    </p:spTree>
    <p:extLst>
      <p:ext uri="{BB962C8B-B14F-4D97-AF65-F5344CB8AC3E}">
        <p14:creationId xmlns:p14="http://schemas.microsoft.com/office/powerpoint/2010/main" val="2403076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5AFFD-535F-315D-E604-DC8A5773F7B9}"/>
              </a:ext>
            </a:extLst>
          </p:cNvPr>
          <p:cNvSpPr>
            <a:spLocks noGrp="1"/>
          </p:cNvSpPr>
          <p:nvPr>
            <p:ph type="title"/>
          </p:nvPr>
        </p:nvSpPr>
        <p:spPr>
          <a:xfrm>
            <a:off x="831850" y="1711322"/>
            <a:ext cx="10515600" cy="2855378"/>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0801EC-B3E1-AEF7-5174-B0D279BBF625}"/>
              </a:ext>
            </a:extLst>
          </p:cNvPr>
          <p:cNvSpPr>
            <a:spLocks noGrp="1"/>
          </p:cNvSpPr>
          <p:nvPr>
            <p:ph type="body" idx="1"/>
          </p:nvPr>
        </p:nvSpPr>
        <p:spPr>
          <a:xfrm>
            <a:off x="831850" y="4593713"/>
            <a:ext cx="10515600" cy="150157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1EA40B-570B-C402-C7A6-EFEA149FA9FA}"/>
              </a:ext>
            </a:extLst>
          </p:cNvPr>
          <p:cNvSpPr>
            <a:spLocks noGrp="1"/>
          </p:cNvSpPr>
          <p:nvPr>
            <p:ph type="dt" sz="half" idx="10"/>
          </p:nvPr>
        </p:nvSpPr>
        <p:spPr/>
        <p:txBody>
          <a:bodyPr/>
          <a:lstStyle/>
          <a:p>
            <a:fld id="{F11A1261-A3A0-48B1-980C-014A4E60294F}" type="datetimeFigureOut">
              <a:rPr lang="en-US" smtClean="0"/>
              <a:t>5/5/2022</a:t>
            </a:fld>
            <a:endParaRPr lang="en-US"/>
          </a:p>
        </p:txBody>
      </p:sp>
      <p:sp>
        <p:nvSpPr>
          <p:cNvPr id="5" name="Footer Placeholder 4">
            <a:extLst>
              <a:ext uri="{FF2B5EF4-FFF2-40B4-BE49-F238E27FC236}">
                <a16:creationId xmlns:a16="http://schemas.microsoft.com/office/drawing/2014/main" id="{080F6AA6-A688-D48D-EAF1-34E5C1A610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2B34FC-1AD6-7FA2-7D31-2F6AB23D19B6}"/>
              </a:ext>
            </a:extLst>
          </p:cNvPr>
          <p:cNvSpPr>
            <a:spLocks noGrp="1"/>
          </p:cNvSpPr>
          <p:nvPr>
            <p:ph type="sldNum" sz="quarter" idx="12"/>
          </p:nvPr>
        </p:nvSpPr>
        <p:spPr/>
        <p:txBody>
          <a:bodyPr/>
          <a:lstStyle/>
          <a:p>
            <a:fld id="{40E44351-77FB-4892-A550-3DD515C53D54}" type="slidenum">
              <a:rPr lang="en-US" smtClean="0"/>
              <a:t>‹#›</a:t>
            </a:fld>
            <a:endParaRPr lang="en-US"/>
          </a:p>
        </p:txBody>
      </p:sp>
    </p:spTree>
    <p:extLst>
      <p:ext uri="{BB962C8B-B14F-4D97-AF65-F5344CB8AC3E}">
        <p14:creationId xmlns:p14="http://schemas.microsoft.com/office/powerpoint/2010/main" val="275998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44C0-16A5-3ABA-3C5A-D1B295D379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BB8405-074D-7E3A-3702-82963AF7051A}"/>
              </a:ext>
            </a:extLst>
          </p:cNvPr>
          <p:cNvSpPr>
            <a:spLocks noGrp="1"/>
          </p:cNvSpPr>
          <p:nvPr>
            <p:ph sz="half" idx="1"/>
          </p:nvPr>
        </p:nvSpPr>
        <p:spPr>
          <a:xfrm>
            <a:off x="838200" y="1827315"/>
            <a:ext cx="5181600" cy="43553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CA42C7-C51E-3FC5-56B0-8F3DCEFDCD2F}"/>
              </a:ext>
            </a:extLst>
          </p:cNvPr>
          <p:cNvSpPr>
            <a:spLocks noGrp="1"/>
          </p:cNvSpPr>
          <p:nvPr>
            <p:ph sz="half" idx="2"/>
          </p:nvPr>
        </p:nvSpPr>
        <p:spPr>
          <a:xfrm>
            <a:off x="6172200" y="1827315"/>
            <a:ext cx="5181600" cy="43553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DF1D5B-75DE-98A6-D00E-3133E63A3608}"/>
              </a:ext>
            </a:extLst>
          </p:cNvPr>
          <p:cNvSpPr>
            <a:spLocks noGrp="1"/>
          </p:cNvSpPr>
          <p:nvPr>
            <p:ph type="dt" sz="half" idx="10"/>
          </p:nvPr>
        </p:nvSpPr>
        <p:spPr/>
        <p:txBody>
          <a:bodyPr/>
          <a:lstStyle/>
          <a:p>
            <a:fld id="{F11A1261-A3A0-48B1-980C-014A4E60294F}" type="datetimeFigureOut">
              <a:rPr lang="en-US" smtClean="0"/>
              <a:t>5/5/2022</a:t>
            </a:fld>
            <a:endParaRPr lang="en-US"/>
          </a:p>
        </p:txBody>
      </p:sp>
      <p:sp>
        <p:nvSpPr>
          <p:cNvPr id="6" name="Footer Placeholder 5">
            <a:extLst>
              <a:ext uri="{FF2B5EF4-FFF2-40B4-BE49-F238E27FC236}">
                <a16:creationId xmlns:a16="http://schemas.microsoft.com/office/drawing/2014/main" id="{EC8725A2-AE7E-66B3-086E-952AB07DA8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5ED89D-CE93-6B9F-7621-D2FDDBA7B2DF}"/>
              </a:ext>
            </a:extLst>
          </p:cNvPr>
          <p:cNvSpPr>
            <a:spLocks noGrp="1"/>
          </p:cNvSpPr>
          <p:nvPr>
            <p:ph type="sldNum" sz="quarter" idx="12"/>
          </p:nvPr>
        </p:nvSpPr>
        <p:spPr/>
        <p:txBody>
          <a:bodyPr/>
          <a:lstStyle/>
          <a:p>
            <a:fld id="{40E44351-77FB-4892-A550-3DD515C53D54}" type="slidenum">
              <a:rPr lang="en-US" smtClean="0"/>
              <a:t>‹#›</a:t>
            </a:fld>
            <a:endParaRPr lang="en-US"/>
          </a:p>
        </p:txBody>
      </p:sp>
    </p:spTree>
    <p:extLst>
      <p:ext uri="{BB962C8B-B14F-4D97-AF65-F5344CB8AC3E}">
        <p14:creationId xmlns:p14="http://schemas.microsoft.com/office/powerpoint/2010/main" val="3151351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266700" y="6408420"/>
            <a:ext cx="11658600" cy="261619"/>
          </a:xfrm>
          <a:prstGeom prst="rect">
            <a:avLst/>
          </a:prstGeom>
        </p:spPr>
      </p:pic>
      <p:sp>
        <p:nvSpPr>
          <p:cNvPr id="17" name="bg object 17"/>
          <p:cNvSpPr/>
          <p:nvPr/>
        </p:nvSpPr>
        <p:spPr>
          <a:xfrm>
            <a:off x="262890" y="565150"/>
            <a:ext cx="11658600" cy="0"/>
          </a:xfrm>
          <a:custGeom>
            <a:avLst/>
            <a:gdLst/>
            <a:ahLst/>
            <a:cxnLst/>
            <a:rect l="l" t="t" r="r" b="b"/>
            <a:pathLst>
              <a:path w="11658600">
                <a:moveTo>
                  <a:pt x="0" y="0"/>
                </a:moveTo>
                <a:lnTo>
                  <a:pt x="11658104" y="0"/>
                </a:lnTo>
              </a:path>
            </a:pathLst>
          </a:custGeom>
          <a:ln w="7620">
            <a:solidFill>
              <a:srgbClr val="000000"/>
            </a:solidFill>
          </a:ln>
        </p:spPr>
        <p:txBody>
          <a:bodyPr wrap="square" lIns="0" tIns="0" rIns="0" bIns="0" rtlCol="0"/>
          <a:lstStyle/>
          <a:p>
            <a:endParaRPr/>
          </a:p>
        </p:txBody>
      </p:sp>
      <p:pic>
        <p:nvPicPr>
          <p:cNvPr id="18" name="bg object 18"/>
          <p:cNvPicPr/>
          <p:nvPr/>
        </p:nvPicPr>
        <p:blipFill>
          <a:blip r:embed="rId8" cstate="print"/>
          <a:stretch>
            <a:fillRect/>
          </a:stretch>
        </p:blipFill>
        <p:spPr>
          <a:xfrm>
            <a:off x="10430646" y="111932"/>
            <a:ext cx="1401451" cy="342916"/>
          </a:xfrm>
          <a:prstGeom prst="rect">
            <a:avLst/>
          </a:prstGeom>
        </p:spPr>
      </p:pic>
      <p:sp>
        <p:nvSpPr>
          <p:cNvPr id="2" name="Holder 2"/>
          <p:cNvSpPr>
            <a:spLocks noGrp="1"/>
          </p:cNvSpPr>
          <p:nvPr>
            <p:ph type="title"/>
          </p:nvPr>
        </p:nvSpPr>
        <p:spPr>
          <a:xfrm>
            <a:off x="457500" y="1831144"/>
            <a:ext cx="1765300" cy="513080"/>
          </a:xfrm>
          <a:prstGeom prst="rect">
            <a:avLst/>
          </a:prstGeom>
        </p:spPr>
        <p:txBody>
          <a:bodyPr wrap="square" lIns="0" tIns="0" rIns="0" bIns="0">
            <a:spAutoFit/>
          </a:bodyPr>
          <a:lstStyle>
            <a:lvl1pPr>
              <a:defRPr sz="3200" b="1" i="0">
                <a:solidFill>
                  <a:srgbClr val="557783"/>
                </a:solidFill>
                <a:latin typeface="Arial"/>
                <a:cs typeface="Arial"/>
              </a:defRPr>
            </a:lvl1pPr>
          </a:lstStyle>
          <a:p>
            <a:endParaRPr/>
          </a:p>
        </p:txBody>
      </p:sp>
      <p:sp>
        <p:nvSpPr>
          <p:cNvPr id="3" name="Holder 3"/>
          <p:cNvSpPr>
            <a:spLocks noGrp="1"/>
          </p:cNvSpPr>
          <p:nvPr>
            <p:ph type="body" idx="1"/>
          </p:nvPr>
        </p:nvSpPr>
        <p:spPr>
          <a:xfrm>
            <a:off x="373856" y="1929102"/>
            <a:ext cx="11372850" cy="403669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00141" y="6481432"/>
            <a:ext cx="2414270" cy="125095"/>
          </a:xfrm>
          <a:prstGeom prst="rect">
            <a:avLst/>
          </a:prstGeom>
        </p:spPr>
        <p:txBody>
          <a:bodyPr wrap="square" lIns="0" tIns="0" rIns="0" bIns="0">
            <a:spAutoFit/>
          </a:bodyPr>
          <a:lstStyle>
            <a:lvl1pPr>
              <a:defRPr sz="700" b="0" i="0">
                <a:solidFill>
                  <a:schemeClr val="bg1"/>
                </a:solidFill>
                <a:latin typeface="Arial"/>
                <a:cs typeface="Arial"/>
              </a:defRPr>
            </a:lvl1pPr>
          </a:lstStyle>
          <a:p>
            <a:pPr marL="12700">
              <a:lnSpc>
                <a:spcPct val="100000"/>
              </a:lnSpc>
              <a:spcBef>
                <a:spcPts val="30"/>
              </a:spcBef>
            </a:pPr>
            <a:r>
              <a:rPr dirty="0"/>
              <a:t>©</a:t>
            </a:r>
            <a:r>
              <a:rPr spc="5" dirty="0"/>
              <a:t> </a:t>
            </a:r>
            <a:r>
              <a:rPr spc="-10" dirty="0"/>
              <a:t>2020</a:t>
            </a:r>
            <a:r>
              <a:rPr spc="15" dirty="0"/>
              <a:t> </a:t>
            </a:r>
            <a:r>
              <a:rPr spc="-5" dirty="0"/>
              <a:t>Mitsubishi</a:t>
            </a:r>
            <a:r>
              <a:rPr spc="30" dirty="0"/>
              <a:t> </a:t>
            </a:r>
            <a:r>
              <a:rPr spc="-20" dirty="0"/>
              <a:t>Power</a:t>
            </a:r>
            <a:r>
              <a:rPr spc="65" dirty="0"/>
              <a:t> </a:t>
            </a:r>
            <a:r>
              <a:rPr spc="-10" dirty="0"/>
              <a:t>Americas,</a:t>
            </a:r>
            <a:r>
              <a:rPr spc="70" dirty="0"/>
              <a:t> </a:t>
            </a:r>
            <a:r>
              <a:rPr spc="-5" dirty="0"/>
              <a:t>Inc.</a:t>
            </a:r>
            <a:r>
              <a:rPr spc="5" dirty="0"/>
              <a:t> </a:t>
            </a:r>
            <a:r>
              <a:rPr spc="-10" dirty="0"/>
              <a:t>All</a:t>
            </a:r>
            <a:r>
              <a:rPr spc="30" dirty="0"/>
              <a:t> </a:t>
            </a:r>
            <a:r>
              <a:rPr spc="-10" dirty="0"/>
              <a:t>Rights</a:t>
            </a:r>
            <a:r>
              <a:rPr spc="15" dirty="0"/>
              <a:t> </a:t>
            </a:r>
            <a:r>
              <a:rPr spc="-15" dirty="0"/>
              <a:t>Reserved.</a:t>
            </a:r>
          </a:p>
        </p:txBody>
      </p:sp>
      <p:sp>
        <p:nvSpPr>
          <p:cNvPr id="5" name="Holder 5"/>
          <p:cNvSpPr>
            <a:spLocks noGrp="1"/>
          </p:cNvSpPr>
          <p:nvPr>
            <p:ph type="dt" sz="half" idx="6"/>
          </p:nvPr>
        </p:nvSpPr>
        <p:spPr>
          <a:xfrm>
            <a:off x="609600" y="6383845"/>
            <a:ext cx="2804160" cy="34321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5/5/2022</a:t>
            </a:fld>
            <a:endParaRPr lang="en-US"/>
          </a:p>
        </p:txBody>
      </p:sp>
      <p:sp>
        <p:nvSpPr>
          <p:cNvPr id="6" name="Holder 6"/>
          <p:cNvSpPr>
            <a:spLocks noGrp="1"/>
          </p:cNvSpPr>
          <p:nvPr>
            <p:ph type="sldNum" sz="quarter" idx="7"/>
          </p:nvPr>
        </p:nvSpPr>
        <p:spPr>
          <a:xfrm>
            <a:off x="11573553" y="6461275"/>
            <a:ext cx="231140" cy="167640"/>
          </a:xfrm>
          <a:prstGeom prst="rect">
            <a:avLst/>
          </a:prstGeom>
        </p:spPr>
        <p:txBody>
          <a:bodyPr wrap="square" lIns="0" tIns="0" rIns="0" bIns="0">
            <a:spAutoFit/>
          </a:bodyPr>
          <a:lstStyle>
            <a:lvl1pPr>
              <a:defRPr sz="1000" b="0" i="0">
                <a:solidFill>
                  <a:schemeClr val="bg1"/>
                </a:solidFill>
                <a:latin typeface="Arial"/>
                <a:cs typeface="Arial"/>
              </a:defRPr>
            </a:lvl1pPr>
          </a:lstStyle>
          <a:p>
            <a:pPr marL="108585">
              <a:lnSpc>
                <a:spcPct val="100000"/>
              </a:lnSpc>
              <a:spcBef>
                <a:spcPts val="5"/>
              </a:spcBef>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234808-C3B2-284D-45DE-ECA7ADA3B259}"/>
              </a:ext>
            </a:extLst>
          </p:cNvPr>
          <p:cNvSpPr>
            <a:spLocks noGrp="1"/>
          </p:cNvSpPr>
          <p:nvPr>
            <p:ph type="title"/>
          </p:nvPr>
        </p:nvSpPr>
        <p:spPr>
          <a:xfrm>
            <a:off x="838200" y="365464"/>
            <a:ext cx="10515600" cy="132679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7945CD-173D-BD23-C78D-627E8D37683C}"/>
              </a:ext>
            </a:extLst>
          </p:cNvPr>
          <p:cNvSpPr>
            <a:spLocks noGrp="1"/>
          </p:cNvSpPr>
          <p:nvPr>
            <p:ph type="body" idx="1"/>
          </p:nvPr>
        </p:nvSpPr>
        <p:spPr>
          <a:xfrm>
            <a:off x="838200" y="1827315"/>
            <a:ext cx="10515600" cy="435536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E19967-26F3-42F4-EBB2-24285803D1FF}"/>
              </a:ext>
            </a:extLst>
          </p:cNvPr>
          <p:cNvSpPr>
            <a:spLocks noGrp="1"/>
          </p:cNvSpPr>
          <p:nvPr>
            <p:ph type="dt" sz="half" idx="2"/>
          </p:nvPr>
        </p:nvSpPr>
        <p:spPr>
          <a:xfrm>
            <a:off x="838200" y="6362236"/>
            <a:ext cx="2743200" cy="365463"/>
          </a:xfrm>
          <a:prstGeom prst="rect">
            <a:avLst/>
          </a:prstGeom>
        </p:spPr>
        <p:txBody>
          <a:bodyPr vert="horz" lIns="91440" tIns="45720" rIns="91440" bIns="45720" rtlCol="0" anchor="ctr"/>
          <a:lstStyle>
            <a:lvl1pPr algn="l">
              <a:defRPr sz="1200">
                <a:solidFill>
                  <a:schemeClr val="tx1">
                    <a:tint val="75000"/>
                  </a:schemeClr>
                </a:solidFill>
              </a:defRPr>
            </a:lvl1pPr>
          </a:lstStyle>
          <a:p>
            <a:fld id="{F11A1261-A3A0-48B1-980C-014A4E60294F}" type="datetimeFigureOut">
              <a:rPr lang="en-US" smtClean="0"/>
              <a:t>5/5/2022</a:t>
            </a:fld>
            <a:endParaRPr lang="en-US"/>
          </a:p>
        </p:txBody>
      </p:sp>
      <p:sp>
        <p:nvSpPr>
          <p:cNvPr id="5" name="Footer Placeholder 4">
            <a:extLst>
              <a:ext uri="{FF2B5EF4-FFF2-40B4-BE49-F238E27FC236}">
                <a16:creationId xmlns:a16="http://schemas.microsoft.com/office/drawing/2014/main" id="{30DE1DCB-FC18-7E35-14F9-F12436519135}"/>
              </a:ext>
            </a:extLst>
          </p:cNvPr>
          <p:cNvSpPr>
            <a:spLocks noGrp="1"/>
          </p:cNvSpPr>
          <p:nvPr>
            <p:ph type="ftr" sz="quarter" idx="3"/>
          </p:nvPr>
        </p:nvSpPr>
        <p:spPr>
          <a:xfrm>
            <a:off x="4038600" y="6362236"/>
            <a:ext cx="4114800" cy="36546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31A326-1835-2B54-D119-636DC776E757}"/>
              </a:ext>
            </a:extLst>
          </p:cNvPr>
          <p:cNvSpPr>
            <a:spLocks noGrp="1"/>
          </p:cNvSpPr>
          <p:nvPr>
            <p:ph type="sldNum" sz="quarter" idx="4"/>
          </p:nvPr>
        </p:nvSpPr>
        <p:spPr>
          <a:xfrm>
            <a:off x="8610600" y="6362236"/>
            <a:ext cx="2743200" cy="365463"/>
          </a:xfrm>
          <a:prstGeom prst="rect">
            <a:avLst/>
          </a:prstGeom>
        </p:spPr>
        <p:txBody>
          <a:bodyPr vert="horz" lIns="91440" tIns="45720" rIns="91440" bIns="45720" rtlCol="0" anchor="ctr"/>
          <a:lstStyle>
            <a:lvl1pPr algn="r">
              <a:defRPr sz="1200">
                <a:solidFill>
                  <a:schemeClr val="tx1">
                    <a:tint val="75000"/>
                  </a:schemeClr>
                </a:solidFill>
              </a:defRPr>
            </a:lvl1pPr>
          </a:lstStyle>
          <a:p>
            <a:fld id="{40E44351-77FB-4892-A550-3DD515C53D54}" type="slidenum">
              <a:rPr lang="en-US" smtClean="0"/>
              <a:t>‹#›</a:t>
            </a:fld>
            <a:endParaRPr lang="en-US"/>
          </a:p>
        </p:txBody>
      </p:sp>
    </p:spTree>
    <p:extLst>
      <p:ext uri="{BB962C8B-B14F-4D97-AF65-F5344CB8AC3E}">
        <p14:creationId xmlns:p14="http://schemas.microsoft.com/office/powerpoint/2010/main" val="404172752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hyperlink" Target="https://www.catf.us/wp-content/uploads/2019/07/Armond-Cohen-Testimony-E-and-C-Climate-July-24-2019.pdf" TargetMode="External"/><Relationship Id="rId4" Type="http://schemas.openxmlformats.org/officeDocument/2006/relationships/hyperlink" Target="http://www.caiso.com/informed/Pages/ManagingOversupply.aspx"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40.jpg"/><Relationship Id="rId3" Type="http://schemas.openxmlformats.org/officeDocument/2006/relationships/image" Target="../media/image22.png"/><Relationship Id="rId7" Type="http://schemas.openxmlformats.org/officeDocument/2006/relationships/image" Target="../media/image39.png"/><Relationship Id="rId2" Type="http://schemas.openxmlformats.org/officeDocument/2006/relationships/image" Target="../media/image35.jpg"/><Relationship Id="rId1" Type="http://schemas.openxmlformats.org/officeDocument/2006/relationships/slideLayout" Target="../slideLayouts/slideLayout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3.jpg"/><Relationship Id="rId5" Type="http://schemas.openxmlformats.org/officeDocument/2006/relationships/image" Target="../media/image52.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3.jp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2.jpg"/><Relationship Id="rId5" Type="http://schemas.openxmlformats.org/officeDocument/2006/relationships/image" Target="../media/image61.jpg"/><Relationship Id="rId4" Type="http://schemas.openxmlformats.org/officeDocument/2006/relationships/image" Target="../media/image60.png"/></Relationships>
</file>

<file path=ppt/slides/_rels/slide23.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6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jpg"/><Relationship Id="rId3" Type="http://schemas.openxmlformats.org/officeDocument/2006/relationships/image" Target="../media/image69.jpg"/><Relationship Id="rId7" Type="http://schemas.openxmlformats.org/officeDocument/2006/relationships/image" Target="../media/image73.jpg"/><Relationship Id="rId12" Type="http://schemas.openxmlformats.org/officeDocument/2006/relationships/image" Target="../media/image78.png"/><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72.png"/><Relationship Id="rId11" Type="http://schemas.openxmlformats.org/officeDocument/2006/relationships/image" Target="../media/image77.jpg"/><Relationship Id="rId5" Type="http://schemas.openxmlformats.org/officeDocument/2006/relationships/image" Target="../media/image71.jp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jpg"/></Relationships>
</file>

<file path=ppt/slides/_rels/slide26.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91.jpg"/><Relationship Id="rId3" Type="http://schemas.openxmlformats.org/officeDocument/2006/relationships/image" Target="../media/image81.jpg"/><Relationship Id="rId7" Type="http://schemas.openxmlformats.org/officeDocument/2006/relationships/image" Target="../media/image85.png"/><Relationship Id="rId12" Type="http://schemas.openxmlformats.org/officeDocument/2006/relationships/image" Target="../media/image90.png"/><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84.png"/><Relationship Id="rId11" Type="http://schemas.openxmlformats.org/officeDocument/2006/relationships/image" Target="../media/image89.png"/><Relationship Id="rId5" Type="http://schemas.openxmlformats.org/officeDocument/2006/relationships/image" Target="../media/image83.png"/><Relationship Id="rId15" Type="http://schemas.openxmlformats.org/officeDocument/2006/relationships/image" Target="../media/image93.jpg"/><Relationship Id="rId10" Type="http://schemas.openxmlformats.org/officeDocument/2006/relationships/image" Target="../media/image88.png"/><Relationship Id="rId4" Type="http://schemas.openxmlformats.org/officeDocument/2006/relationships/image" Target="../media/image82.jpg"/><Relationship Id="rId9" Type="http://schemas.openxmlformats.org/officeDocument/2006/relationships/image" Target="../media/image87.png"/><Relationship Id="rId14" Type="http://schemas.openxmlformats.org/officeDocument/2006/relationships/image" Target="../media/image92.png"/></Relationships>
</file>

<file path=ppt/slides/_rels/slide27.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5.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97.jpg"/><Relationship Id="rId2" Type="http://schemas.openxmlformats.org/officeDocument/2006/relationships/image" Target="../media/image96.jpg"/><Relationship Id="rId1" Type="http://schemas.openxmlformats.org/officeDocument/2006/relationships/slideLayout" Target="../slideLayouts/slideLayout2.xml"/><Relationship Id="rId4" Type="http://schemas.openxmlformats.org/officeDocument/2006/relationships/image" Target="../media/image9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20" name="!!BGRectangle">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75"/>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1806BD-1D19-C256-5346-F13E7B41F33A}"/>
              </a:ext>
            </a:extLst>
          </p:cNvPr>
          <p:cNvSpPr>
            <a:spLocks noGrp="1"/>
          </p:cNvSpPr>
          <p:nvPr>
            <p:ph type="title"/>
          </p:nvPr>
        </p:nvSpPr>
        <p:spPr>
          <a:xfrm>
            <a:off x="6688183" y="936137"/>
            <a:ext cx="4887685" cy="1777419"/>
          </a:xfrm>
        </p:spPr>
        <p:txBody>
          <a:bodyPr anchor="b">
            <a:normAutofit/>
          </a:bodyPr>
          <a:lstStyle/>
          <a:p>
            <a:r>
              <a:rPr lang="en-US" sz="4000" dirty="0"/>
              <a:t>William Myers</a:t>
            </a:r>
          </a:p>
        </p:txBody>
      </p:sp>
      <p:pic>
        <p:nvPicPr>
          <p:cNvPr id="4" name="Picture 3">
            <a:extLst>
              <a:ext uri="{FF2B5EF4-FFF2-40B4-BE49-F238E27FC236}">
                <a16:creationId xmlns:a16="http://schemas.microsoft.com/office/drawing/2014/main" id="{74702753-FDC1-92B4-3227-FB354A1FB9C4}"/>
              </a:ext>
            </a:extLst>
          </p:cNvPr>
          <p:cNvPicPr>
            <a:picLocks noChangeAspect="1"/>
          </p:cNvPicPr>
          <p:nvPr/>
        </p:nvPicPr>
        <p:blipFill>
          <a:blip r:embed="rId2">
            <a:extLst>
              <a:ext uri="{28A0092B-C50C-407E-A947-70E740481C1C}">
                <a14:useLocalDpi xmlns:a14="http://schemas.microsoft.com/office/drawing/2010/main" val="0"/>
              </a:ext>
            </a:extLst>
          </a:blip>
          <a:srcRect t="3156" b="3156"/>
          <a:stretch/>
        </p:blipFill>
        <p:spPr>
          <a:xfrm>
            <a:off x="391903" y="576854"/>
            <a:ext cx="5103206" cy="5710645"/>
          </a:xfrm>
          <a:prstGeom prst="rect">
            <a:avLst/>
          </a:prstGeom>
        </p:spPr>
      </p:pic>
      <p:sp>
        <p:nvSpPr>
          <p:cNvPr id="21" name="!!Line">
            <a:extLst>
              <a:ext uri="{FF2B5EF4-FFF2-40B4-BE49-F238E27FC236}">
                <a16:creationId xmlns:a16="http://schemas.microsoft.com/office/drawing/2014/main" id="{0AF80B57-54E2-4D01-8731-3F38B0C56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8192" y="1420495"/>
            <a:ext cx="9144" cy="40233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14AC42C-46B1-7A65-D408-801FBC629822}"/>
              </a:ext>
            </a:extLst>
          </p:cNvPr>
          <p:cNvSpPr>
            <a:spLocks noGrp="1"/>
          </p:cNvSpPr>
          <p:nvPr>
            <p:ph idx="1"/>
          </p:nvPr>
        </p:nvSpPr>
        <p:spPr>
          <a:xfrm>
            <a:off x="6688183" y="2897705"/>
            <a:ext cx="4887685" cy="3210179"/>
          </a:xfrm>
        </p:spPr>
        <p:txBody>
          <a:bodyPr anchor="t">
            <a:normAutofit lnSpcReduction="10000"/>
          </a:bodyPr>
          <a:lstStyle/>
          <a:p>
            <a:pPr marL="0" indent="0">
              <a:buNone/>
            </a:pPr>
            <a:r>
              <a:rPr lang="en-US" sz="1700" dirty="0"/>
              <a:t>Bill is the Senior Director of Hydrogen Projects for Mitsubishi Power – Americas. He is a graduate of the University of Minnesota (BSME) and spent the first 26 years of his career working for companies in Minneapolis on municipal and power facility projects. He joined Mitsubishi Power in 2013 to continue building power plants in North and South America and has spent the past 2 years on a team conducting the company’s FEED and validation efforts on hydrogen generation. Bill moved to Florida in 2014 with his wife and two daughters who will soon both be in college (FSU and Emerson). He was able to play a lot more golf in Minnesota than he has in Florida so maybe that will change now.</a:t>
            </a:r>
          </a:p>
          <a:p>
            <a:endParaRPr lang="en-US" sz="1700" dirty="0"/>
          </a:p>
          <a:p>
            <a:endParaRPr lang="en-US" sz="1700" dirty="0"/>
          </a:p>
        </p:txBody>
      </p:sp>
    </p:spTree>
    <p:extLst>
      <p:ext uri="{BB962C8B-B14F-4D97-AF65-F5344CB8AC3E}">
        <p14:creationId xmlns:p14="http://schemas.microsoft.com/office/powerpoint/2010/main" val="360569429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4540" y="136047"/>
            <a:ext cx="3766820" cy="360680"/>
          </a:xfrm>
          <a:prstGeom prst="rect">
            <a:avLst/>
          </a:prstGeom>
        </p:spPr>
        <p:txBody>
          <a:bodyPr vert="horz" wrap="square" lIns="0" tIns="12700" rIns="0" bIns="0" rtlCol="0">
            <a:spAutoFit/>
          </a:bodyPr>
          <a:lstStyle/>
          <a:p>
            <a:pPr marL="12700">
              <a:lnSpc>
                <a:spcPct val="100000"/>
              </a:lnSpc>
              <a:spcBef>
                <a:spcPts val="100"/>
              </a:spcBef>
            </a:pPr>
            <a:r>
              <a:rPr sz="2200" b="1" spc="5" dirty="0">
                <a:latin typeface="Arial"/>
                <a:cs typeface="Arial"/>
              </a:rPr>
              <a:t>Power</a:t>
            </a:r>
            <a:r>
              <a:rPr sz="2200" b="1" spc="-60" dirty="0">
                <a:latin typeface="Arial"/>
                <a:cs typeface="Arial"/>
              </a:rPr>
              <a:t> </a:t>
            </a:r>
            <a:r>
              <a:rPr sz="2200" b="1" dirty="0">
                <a:latin typeface="Arial"/>
                <a:cs typeface="Arial"/>
              </a:rPr>
              <a:t>Grid</a:t>
            </a:r>
            <a:r>
              <a:rPr sz="2200" b="1" spc="-40" dirty="0">
                <a:latin typeface="Arial"/>
                <a:cs typeface="Arial"/>
              </a:rPr>
              <a:t> </a:t>
            </a:r>
            <a:r>
              <a:rPr sz="2200" b="1" spc="-5" dirty="0">
                <a:latin typeface="Arial"/>
                <a:cs typeface="Arial"/>
              </a:rPr>
              <a:t>Decarbonization</a:t>
            </a:r>
            <a:endParaRPr sz="2200">
              <a:latin typeface="Arial"/>
              <a:cs typeface="Arial"/>
            </a:endParaRPr>
          </a:p>
        </p:txBody>
      </p:sp>
      <p:grpSp>
        <p:nvGrpSpPr>
          <p:cNvPr id="3" name="object 3"/>
          <p:cNvGrpSpPr/>
          <p:nvPr/>
        </p:nvGrpSpPr>
        <p:grpSpPr>
          <a:xfrm>
            <a:off x="3702940" y="1823720"/>
            <a:ext cx="1280795" cy="993140"/>
            <a:chOff x="3702940" y="1823720"/>
            <a:chExt cx="1280795" cy="993140"/>
          </a:xfrm>
        </p:grpSpPr>
        <p:sp>
          <p:nvSpPr>
            <p:cNvPr id="4" name="object 4"/>
            <p:cNvSpPr/>
            <p:nvPr/>
          </p:nvSpPr>
          <p:spPr>
            <a:xfrm>
              <a:off x="3756660" y="2298700"/>
              <a:ext cx="175260" cy="81280"/>
            </a:xfrm>
            <a:custGeom>
              <a:avLst/>
              <a:gdLst/>
              <a:ahLst/>
              <a:cxnLst/>
              <a:rect l="l" t="t" r="r" b="b"/>
              <a:pathLst>
                <a:path w="175260" h="81280">
                  <a:moveTo>
                    <a:pt x="0" y="0"/>
                  </a:moveTo>
                  <a:lnTo>
                    <a:pt x="175260" y="0"/>
                  </a:lnTo>
                  <a:lnTo>
                    <a:pt x="175260" y="81279"/>
                  </a:lnTo>
                  <a:lnTo>
                    <a:pt x="0" y="81279"/>
                  </a:lnTo>
                  <a:lnTo>
                    <a:pt x="0" y="0"/>
                  </a:lnTo>
                  <a:close/>
                </a:path>
              </a:pathLst>
            </a:custGeom>
            <a:ln w="10160">
              <a:solidFill>
                <a:srgbClr val="829FAA"/>
              </a:solidFill>
            </a:ln>
          </p:spPr>
          <p:txBody>
            <a:bodyPr wrap="square" lIns="0" tIns="0" rIns="0" bIns="0" rtlCol="0"/>
            <a:lstStyle/>
            <a:p>
              <a:endParaRPr/>
            </a:p>
          </p:txBody>
        </p:sp>
        <p:sp>
          <p:nvSpPr>
            <p:cNvPr id="5" name="object 5"/>
            <p:cNvSpPr/>
            <p:nvPr/>
          </p:nvSpPr>
          <p:spPr>
            <a:xfrm>
              <a:off x="3784605" y="2410463"/>
              <a:ext cx="251460" cy="238760"/>
            </a:xfrm>
            <a:custGeom>
              <a:avLst/>
              <a:gdLst/>
              <a:ahLst/>
              <a:cxnLst/>
              <a:rect l="l" t="t" r="r" b="b"/>
              <a:pathLst>
                <a:path w="251460" h="238760">
                  <a:moveTo>
                    <a:pt x="98158" y="26924"/>
                  </a:moveTo>
                  <a:lnTo>
                    <a:pt x="98158" y="0"/>
                  </a:lnTo>
                  <a:lnTo>
                    <a:pt x="0" y="0"/>
                  </a:lnTo>
                  <a:lnTo>
                    <a:pt x="0" y="77190"/>
                  </a:lnTo>
                  <a:lnTo>
                    <a:pt x="6131" y="128463"/>
                  </a:lnTo>
                  <a:lnTo>
                    <a:pt x="23235" y="172840"/>
                  </a:lnTo>
                  <a:lnTo>
                    <a:pt x="49374" y="207739"/>
                  </a:lnTo>
                  <a:lnTo>
                    <a:pt x="82614" y="230574"/>
                  </a:lnTo>
                  <a:lnTo>
                    <a:pt x="121018" y="238760"/>
                  </a:lnTo>
                  <a:lnTo>
                    <a:pt x="251459" y="238760"/>
                  </a:lnTo>
                  <a:lnTo>
                    <a:pt x="251459" y="105918"/>
                  </a:lnTo>
                  <a:lnTo>
                    <a:pt x="157327" y="105918"/>
                  </a:lnTo>
                  <a:lnTo>
                    <a:pt x="134468" y="99633"/>
                  </a:lnTo>
                  <a:lnTo>
                    <a:pt x="115641" y="82575"/>
                  </a:lnTo>
                  <a:lnTo>
                    <a:pt x="102865" y="57440"/>
                  </a:lnTo>
                  <a:lnTo>
                    <a:pt x="98158" y="26924"/>
                  </a:lnTo>
                  <a:close/>
                </a:path>
              </a:pathLst>
            </a:custGeom>
            <a:ln w="10160">
              <a:solidFill>
                <a:srgbClr val="829FAA"/>
              </a:solidFill>
            </a:ln>
          </p:spPr>
          <p:txBody>
            <a:bodyPr wrap="square" lIns="0" tIns="0" rIns="0" bIns="0" rtlCol="0"/>
            <a:lstStyle/>
            <a:p>
              <a:endParaRPr/>
            </a:p>
          </p:txBody>
        </p:sp>
        <p:sp>
          <p:nvSpPr>
            <p:cNvPr id="6" name="object 6"/>
            <p:cNvSpPr/>
            <p:nvPr/>
          </p:nvSpPr>
          <p:spPr>
            <a:xfrm>
              <a:off x="4036060" y="2486660"/>
              <a:ext cx="86360" cy="180340"/>
            </a:xfrm>
            <a:custGeom>
              <a:avLst/>
              <a:gdLst/>
              <a:ahLst/>
              <a:cxnLst/>
              <a:rect l="l" t="t" r="r" b="b"/>
              <a:pathLst>
                <a:path w="86360" h="180339">
                  <a:moveTo>
                    <a:pt x="0" y="0"/>
                  </a:moveTo>
                  <a:lnTo>
                    <a:pt x="86360" y="0"/>
                  </a:lnTo>
                  <a:lnTo>
                    <a:pt x="86360" y="180339"/>
                  </a:lnTo>
                  <a:lnTo>
                    <a:pt x="0" y="180339"/>
                  </a:lnTo>
                  <a:lnTo>
                    <a:pt x="0" y="0"/>
                  </a:lnTo>
                  <a:close/>
                </a:path>
              </a:pathLst>
            </a:custGeom>
            <a:ln w="10160">
              <a:solidFill>
                <a:srgbClr val="829FAA"/>
              </a:solidFill>
            </a:ln>
          </p:spPr>
          <p:txBody>
            <a:bodyPr wrap="square" lIns="0" tIns="0" rIns="0" bIns="0" rtlCol="0"/>
            <a:lstStyle/>
            <a:p>
              <a:endParaRPr/>
            </a:p>
          </p:txBody>
        </p:sp>
        <p:sp>
          <p:nvSpPr>
            <p:cNvPr id="7" name="object 7"/>
            <p:cNvSpPr/>
            <p:nvPr/>
          </p:nvSpPr>
          <p:spPr>
            <a:xfrm>
              <a:off x="4140198" y="2512053"/>
              <a:ext cx="193040" cy="139700"/>
            </a:xfrm>
            <a:custGeom>
              <a:avLst/>
              <a:gdLst/>
              <a:ahLst/>
              <a:cxnLst/>
              <a:rect l="l" t="t" r="r" b="b"/>
              <a:pathLst>
                <a:path w="193039" h="139700">
                  <a:moveTo>
                    <a:pt x="125158" y="105676"/>
                  </a:moveTo>
                  <a:lnTo>
                    <a:pt x="127279" y="103886"/>
                  </a:lnTo>
                  <a:lnTo>
                    <a:pt x="129400" y="102095"/>
                  </a:lnTo>
                  <a:lnTo>
                    <a:pt x="131521" y="100304"/>
                  </a:lnTo>
                  <a:lnTo>
                    <a:pt x="190919" y="71640"/>
                  </a:lnTo>
                  <a:lnTo>
                    <a:pt x="190952" y="64869"/>
                  </a:lnTo>
                  <a:lnTo>
                    <a:pt x="191184" y="57762"/>
                  </a:lnTo>
                  <a:lnTo>
                    <a:pt x="191813" y="49984"/>
                  </a:lnTo>
                  <a:lnTo>
                    <a:pt x="193040" y="41198"/>
                  </a:lnTo>
                  <a:lnTo>
                    <a:pt x="181441" y="35211"/>
                  </a:lnTo>
                  <a:lnTo>
                    <a:pt x="168648" y="28216"/>
                  </a:lnTo>
                  <a:lnTo>
                    <a:pt x="154261" y="20549"/>
                  </a:lnTo>
                  <a:lnTo>
                    <a:pt x="137883" y="12547"/>
                  </a:lnTo>
                  <a:lnTo>
                    <a:pt x="135763" y="10756"/>
                  </a:lnTo>
                  <a:lnTo>
                    <a:pt x="133642" y="8966"/>
                  </a:lnTo>
                  <a:lnTo>
                    <a:pt x="133642" y="7175"/>
                  </a:lnTo>
                  <a:lnTo>
                    <a:pt x="131521" y="5384"/>
                  </a:lnTo>
                  <a:lnTo>
                    <a:pt x="131521" y="1790"/>
                  </a:lnTo>
                  <a:lnTo>
                    <a:pt x="131521" y="0"/>
                  </a:lnTo>
                  <a:lnTo>
                    <a:pt x="0" y="0"/>
                  </a:lnTo>
                  <a:lnTo>
                    <a:pt x="0" y="139700"/>
                  </a:lnTo>
                  <a:lnTo>
                    <a:pt x="137883" y="139700"/>
                  </a:lnTo>
                  <a:lnTo>
                    <a:pt x="127279" y="114630"/>
                  </a:lnTo>
                  <a:lnTo>
                    <a:pt x="125158" y="111048"/>
                  </a:lnTo>
                  <a:lnTo>
                    <a:pt x="125158" y="109258"/>
                  </a:lnTo>
                  <a:lnTo>
                    <a:pt x="125158" y="105676"/>
                  </a:lnTo>
                  <a:close/>
                </a:path>
              </a:pathLst>
            </a:custGeom>
            <a:ln w="10160">
              <a:solidFill>
                <a:srgbClr val="829FAA"/>
              </a:solidFill>
            </a:ln>
          </p:spPr>
          <p:txBody>
            <a:bodyPr wrap="square" lIns="0" tIns="0" rIns="0" bIns="0" rtlCol="0"/>
            <a:lstStyle/>
            <a:p>
              <a:endParaRPr/>
            </a:p>
          </p:txBody>
        </p:sp>
        <p:sp>
          <p:nvSpPr>
            <p:cNvPr id="8" name="object 8"/>
            <p:cNvSpPr/>
            <p:nvPr/>
          </p:nvSpPr>
          <p:spPr>
            <a:xfrm>
              <a:off x="4902200" y="2494280"/>
              <a:ext cx="76200" cy="177800"/>
            </a:xfrm>
            <a:custGeom>
              <a:avLst/>
              <a:gdLst/>
              <a:ahLst/>
              <a:cxnLst/>
              <a:rect l="l" t="t" r="r" b="b"/>
              <a:pathLst>
                <a:path w="76200" h="177800">
                  <a:moveTo>
                    <a:pt x="0" y="0"/>
                  </a:moveTo>
                  <a:lnTo>
                    <a:pt x="76200" y="0"/>
                  </a:lnTo>
                  <a:lnTo>
                    <a:pt x="76200" y="177800"/>
                  </a:lnTo>
                  <a:lnTo>
                    <a:pt x="0" y="177800"/>
                  </a:lnTo>
                  <a:lnTo>
                    <a:pt x="0" y="0"/>
                  </a:lnTo>
                  <a:close/>
                </a:path>
              </a:pathLst>
            </a:custGeom>
            <a:ln w="10160">
              <a:solidFill>
                <a:srgbClr val="829FAA"/>
              </a:solidFill>
            </a:ln>
          </p:spPr>
          <p:txBody>
            <a:bodyPr wrap="square" lIns="0" tIns="0" rIns="0" bIns="0" rtlCol="0"/>
            <a:lstStyle/>
            <a:p>
              <a:endParaRPr/>
            </a:p>
          </p:txBody>
        </p:sp>
        <p:pic>
          <p:nvPicPr>
            <p:cNvPr id="9" name="object 9"/>
            <p:cNvPicPr/>
            <p:nvPr/>
          </p:nvPicPr>
          <p:blipFill>
            <a:blip r:embed="rId2" cstate="print"/>
            <a:stretch>
              <a:fillRect/>
            </a:stretch>
          </p:blipFill>
          <p:spPr>
            <a:xfrm>
              <a:off x="4671060" y="2506980"/>
              <a:ext cx="200659" cy="149859"/>
            </a:xfrm>
            <a:prstGeom prst="rect">
              <a:avLst/>
            </a:prstGeom>
          </p:spPr>
        </p:pic>
        <p:sp>
          <p:nvSpPr>
            <p:cNvPr id="10" name="object 10"/>
            <p:cNvSpPr/>
            <p:nvPr/>
          </p:nvSpPr>
          <p:spPr>
            <a:xfrm>
              <a:off x="4277360" y="2341877"/>
              <a:ext cx="459740" cy="469900"/>
            </a:xfrm>
            <a:custGeom>
              <a:avLst/>
              <a:gdLst/>
              <a:ahLst/>
              <a:cxnLst/>
              <a:rect l="l" t="t" r="r" b="b"/>
              <a:pathLst>
                <a:path w="459739" h="469900">
                  <a:moveTo>
                    <a:pt x="459739" y="185115"/>
                  </a:moveTo>
                  <a:lnTo>
                    <a:pt x="454520" y="170878"/>
                  </a:lnTo>
                  <a:lnTo>
                    <a:pt x="435355" y="121043"/>
                  </a:lnTo>
                  <a:lnTo>
                    <a:pt x="435355" y="119253"/>
                  </a:lnTo>
                  <a:lnTo>
                    <a:pt x="433616" y="117475"/>
                  </a:lnTo>
                  <a:lnTo>
                    <a:pt x="431876" y="115697"/>
                  </a:lnTo>
                  <a:lnTo>
                    <a:pt x="430136" y="113919"/>
                  </a:lnTo>
                  <a:lnTo>
                    <a:pt x="426656" y="113919"/>
                  </a:lnTo>
                  <a:lnTo>
                    <a:pt x="424916" y="113919"/>
                  </a:lnTo>
                  <a:lnTo>
                    <a:pt x="369188" y="126377"/>
                  </a:lnTo>
                  <a:lnTo>
                    <a:pt x="364940" y="120730"/>
                  </a:lnTo>
                  <a:lnTo>
                    <a:pt x="360041" y="114585"/>
                  </a:lnTo>
                  <a:lnTo>
                    <a:pt x="354490" y="108107"/>
                  </a:lnTo>
                  <a:lnTo>
                    <a:pt x="348284" y="101460"/>
                  </a:lnTo>
                  <a:lnTo>
                    <a:pt x="349617" y="96785"/>
                  </a:lnTo>
                  <a:lnTo>
                    <a:pt x="351113" y="90779"/>
                  </a:lnTo>
                  <a:lnTo>
                    <a:pt x="352938" y="83440"/>
                  </a:lnTo>
                  <a:lnTo>
                    <a:pt x="355257" y="74764"/>
                  </a:lnTo>
                  <a:lnTo>
                    <a:pt x="358736" y="64084"/>
                  </a:lnTo>
                  <a:lnTo>
                    <a:pt x="362216" y="55181"/>
                  </a:lnTo>
                  <a:lnTo>
                    <a:pt x="363956" y="51625"/>
                  </a:lnTo>
                  <a:lnTo>
                    <a:pt x="363956" y="42722"/>
                  </a:lnTo>
                  <a:lnTo>
                    <a:pt x="357728" y="37407"/>
                  </a:lnTo>
                  <a:lnTo>
                    <a:pt x="344152" y="29591"/>
                  </a:lnTo>
                  <a:lnTo>
                    <a:pt x="323063" y="19441"/>
                  </a:lnTo>
                  <a:lnTo>
                    <a:pt x="294297" y="7124"/>
                  </a:lnTo>
                  <a:lnTo>
                    <a:pt x="290817" y="5346"/>
                  </a:lnTo>
                  <a:lnTo>
                    <a:pt x="289077" y="5346"/>
                  </a:lnTo>
                  <a:lnTo>
                    <a:pt x="285597" y="5346"/>
                  </a:lnTo>
                  <a:lnTo>
                    <a:pt x="283857" y="7124"/>
                  </a:lnTo>
                  <a:lnTo>
                    <a:pt x="282117" y="8902"/>
                  </a:lnTo>
                  <a:lnTo>
                    <a:pt x="280365" y="10680"/>
                  </a:lnTo>
                  <a:lnTo>
                    <a:pt x="250761" y="56959"/>
                  </a:lnTo>
                  <a:lnTo>
                    <a:pt x="242956" y="55931"/>
                  </a:lnTo>
                  <a:lnTo>
                    <a:pt x="235311" y="55403"/>
                  </a:lnTo>
                  <a:lnTo>
                    <a:pt x="227990" y="55209"/>
                  </a:lnTo>
                  <a:lnTo>
                    <a:pt x="221157" y="55181"/>
                  </a:lnTo>
                  <a:lnTo>
                    <a:pt x="195046" y="5346"/>
                  </a:lnTo>
                  <a:lnTo>
                    <a:pt x="193293" y="3568"/>
                  </a:lnTo>
                  <a:lnTo>
                    <a:pt x="191554" y="1778"/>
                  </a:lnTo>
                  <a:lnTo>
                    <a:pt x="189814" y="1778"/>
                  </a:lnTo>
                  <a:lnTo>
                    <a:pt x="186334" y="0"/>
                  </a:lnTo>
                  <a:lnTo>
                    <a:pt x="184594" y="0"/>
                  </a:lnTo>
                  <a:lnTo>
                    <a:pt x="181114" y="1778"/>
                  </a:lnTo>
                  <a:lnTo>
                    <a:pt x="118414" y="24917"/>
                  </a:lnTo>
                  <a:lnTo>
                    <a:pt x="113195" y="26708"/>
                  </a:lnTo>
                  <a:lnTo>
                    <a:pt x="111455" y="30264"/>
                  </a:lnTo>
                  <a:lnTo>
                    <a:pt x="111455" y="37376"/>
                  </a:lnTo>
                  <a:lnTo>
                    <a:pt x="113086" y="47000"/>
                  </a:lnTo>
                  <a:lnTo>
                    <a:pt x="115369" y="59628"/>
                  </a:lnTo>
                  <a:lnTo>
                    <a:pt x="118306" y="74925"/>
                  </a:lnTo>
                  <a:lnTo>
                    <a:pt x="121894" y="92557"/>
                  </a:lnTo>
                  <a:lnTo>
                    <a:pt x="116428" y="97899"/>
                  </a:lnTo>
                  <a:lnTo>
                    <a:pt x="110796" y="103238"/>
                  </a:lnTo>
                  <a:lnTo>
                    <a:pt x="105490" y="108577"/>
                  </a:lnTo>
                  <a:lnTo>
                    <a:pt x="101003" y="113919"/>
                  </a:lnTo>
                  <a:lnTo>
                    <a:pt x="50495" y="97904"/>
                  </a:lnTo>
                  <a:lnTo>
                    <a:pt x="41795" y="97904"/>
                  </a:lnTo>
                  <a:lnTo>
                    <a:pt x="38558" y="100879"/>
                  </a:lnTo>
                  <a:lnTo>
                    <a:pt x="16737" y="141840"/>
                  </a:lnTo>
                  <a:lnTo>
                    <a:pt x="5219" y="170878"/>
                  </a:lnTo>
                  <a:lnTo>
                    <a:pt x="5219" y="172656"/>
                  </a:lnTo>
                  <a:lnTo>
                    <a:pt x="5219" y="176212"/>
                  </a:lnTo>
                  <a:lnTo>
                    <a:pt x="6959" y="177990"/>
                  </a:lnTo>
                  <a:lnTo>
                    <a:pt x="6959" y="179781"/>
                  </a:lnTo>
                  <a:lnTo>
                    <a:pt x="8712" y="181559"/>
                  </a:lnTo>
                  <a:lnTo>
                    <a:pt x="10452" y="183337"/>
                  </a:lnTo>
                  <a:lnTo>
                    <a:pt x="23891" y="191291"/>
                  </a:lnTo>
                  <a:lnTo>
                    <a:pt x="35699" y="198912"/>
                  </a:lnTo>
                  <a:lnTo>
                    <a:pt x="46202" y="205863"/>
                  </a:lnTo>
                  <a:lnTo>
                    <a:pt x="55727" y="211810"/>
                  </a:lnTo>
                  <a:lnTo>
                    <a:pt x="54721" y="220543"/>
                  </a:lnTo>
                  <a:lnTo>
                    <a:pt x="54205" y="228276"/>
                  </a:lnTo>
                  <a:lnTo>
                    <a:pt x="54014" y="235342"/>
                  </a:lnTo>
                  <a:lnTo>
                    <a:pt x="53987" y="242074"/>
                  </a:lnTo>
                  <a:lnTo>
                    <a:pt x="5219" y="270548"/>
                  </a:lnTo>
                  <a:lnTo>
                    <a:pt x="3479" y="272326"/>
                  </a:lnTo>
                  <a:lnTo>
                    <a:pt x="1739" y="274116"/>
                  </a:lnTo>
                  <a:lnTo>
                    <a:pt x="0" y="275894"/>
                  </a:lnTo>
                  <a:lnTo>
                    <a:pt x="0" y="279450"/>
                  </a:lnTo>
                  <a:lnTo>
                    <a:pt x="0" y="281228"/>
                  </a:lnTo>
                  <a:lnTo>
                    <a:pt x="1739" y="284797"/>
                  </a:lnTo>
                  <a:lnTo>
                    <a:pt x="10452" y="309714"/>
                  </a:lnTo>
                  <a:lnTo>
                    <a:pt x="24383" y="348869"/>
                  </a:lnTo>
                  <a:lnTo>
                    <a:pt x="24383" y="350647"/>
                  </a:lnTo>
                  <a:lnTo>
                    <a:pt x="26123" y="352425"/>
                  </a:lnTo>
                  <a:lnTo>
                    <a:pt x="29603" y="354203"/>
                  </a:lnTo>
                  <a:lnTo>
                    <a:pt x="31343" y="355993"/>
                  </a:lnTo>
                  <a:lnTo>
                    <a:pt x="33083" y="355993"/>
                  </a:lnTo>
                  <a:lnTo>
                    <a:pt x="36575" y="355993"/>
                  </a:lnTo>
                  <a:lnTo>
                    <a:pt x="90550" y="345313"/>
                  </a:lnTo>
                  <a:lnTo>
                    <a:pt x="95071" y="350676"/>
                  </a:lnTo>
                  <a:lnTo>
                    <a:pt x="100568" y="356211"/>
                  </a:lnTo>
                  <a:lnTo>
                    <a:pt x="106717" y="362081"/>
                  </a:lnTo>
                  <a:lnTo>
                    <a:pt x="113195" y="368452"/>
                  </a:lnTo>
                  <a:lnTo>
                    <a:pt x="111590" y="374121"/>
                  </a:lnTo>
                  <a:lnTo>
                    <a:pt x="109496" y="380461"/>
                  </a:lnTo>
                  <a:lnTo>
                    <a:pt x="107072" y="387470"/>
                  </a:lnTo>
                  <a:lnTo>
                    <a:pt x="104482" y="395147"/>
                  </a:lnTo>
                  <a:lnTo>
                    <a:pt x="101927" y="403547"/>
                  </a:lnTo>
                  <a:lnTo>
                    <a:pt x="99698" y="410278"/>
                  </a:lnTo>
                  <a:lnTo>
                    <a:pt x="98121" y="415673"/>
                  </a:lnTo>
                  <a:lnTo>
                    <a:pt x="97523" y="420065"/>
                  </a:lnTo>
                  <a:lnTo>
                    <a:pt x="95783" y="421843"/>
                  </a:lnTo>
                  <a:lnTo>
                    <a:pt x="95783" y="425399"/>
                  </a:lnTo>
                  <a:lnTo>
                    <a:pt x="136703" y="451214"/>
                  </a:lnTo>
                  <a:lnTo>
                    <a:pt x="165442" y="464566"/>
                  </a:lnTo>
                  <a:lnTo>
                    <a:pt x="174142" y="464566"/>
                  </a:lnTo>
                  <a:lnTo>
                    <a:pt x="177622" y="462788"/>
                  </a:lnTo>
                  <a:lnTo>
                    <a:pt x="179362" y="461010"/>
                  </a:lnTo>
                  <a:lnTo>
                    <a:pt x="179362" y="459219"/>
                  </a:lnTo>
                  <a:lnTo>
                    <a:pt x="208978" y="412940"/>
                  </a:lnTo>
                  <a:lnTo>
                    <a:pt x="216783" y="413975"/>
                  </a:lnTo>
                  <a:lnTo>
                    <a:pt x="224428" y="414507"/>
                  </a:lnTo>
                  <a:lnTo>
                    <a:pt x="231749" y="414703"/>
                  </a:lnTo>
                  <a:lnTo>
                    <a:pt x="238582" y="414731"/>
                  </a:lnTo>
                  <a:lnTo>
                    <a:pt x="264693" y="464566"/>
                  </a:lnTo>
                  <a:lnTo>
                    <a:pt x="266445" y="466344"/>
                  </a:lnTo>
                  <a:lnTo>
                    <a:pt x="268185" y="468122"/>
                  </a:lnTo>
                  <a:lnTo>
                    <a:pt x="271665" y="469900"/>
                  </a:lnTo>
                  <a:lnTo>
                    <a:pt x="278625" y="469900"/>
                  </a:lnTo>
                  <a:lnTo>
                    <a:pt x="341325" y="444982"/>
                  </a:lnTo>
                  <a:lnTo>
                    <a:pt x="346544" y="443204"/>
                  </a:lnTo>
                  <a:lnTo>
                    <a:pt x="350024" y="439648"/>
                  </a:lnTo>
                  <a:lnTo>
                    <a:pt x="348284" y="432523"/>
                  </a:lnTo>
                  <a:lnTo>
                    <a:pt x="347387" y="422901"/>
                  </a:lnTo>
                  <a:lnTo>
                    <a:pt x="345022" y="410276"/>
                  </a:lnTo>
                  <a:lnTo>
                    <a:pt x="341678" y="394979"/>
                  </a:lnTo>
                  <a:lnTo>
                    <a:pt x="337845" y="377342"/>
                  </a:lnTo>
                  <a:lnTo>
                    <a:pt x="343338" y="372006"/>
                  </a:lnTo>
                  <a:lnTo>
                    <a:pt x="349161" y="366668"/>
                  </a:lnTo>
                  <a:lnTo>
                    <a:pt x="354983" y="361329"/>
                  </a:lnTo>
                  <a:lnTo>
                    <a:pt x="360476" y="355993"/>
                  </a:lnTo>
                  <a:lnTo>
                    <a:pt x="409232" y="372008"/>
                  </a:lnTo>
                  <a:lnTo>
                    <a:pt x="412724" y="373786"/>
                  </a:lnTo>
                  <a:lnTo>
                    <a:pt x="416204" y="373786"/>
                  </a:lnTo>
                  <a:lnTo>
                    <a:pt x="417944" y="372008"/>
                  </a:lnTo>
                  <a:lnTo>
                    <a:pt x="421181" y="369033"/>
                  </a:lnTo>
                  <a:lnTo>
                    <a:pt x="425562" y="362886"/>
                  </a:lnTo>
                  <a:lnTo>
                    <a:pt x="430922" y="353734"/>
                  </a:lnTo>
                  <a:lnTo>
                    <a:pt x="437095" y="341744"/>
                  </a:lnTo>
                  <a:lnTo>
                    <a:pt x="440990" y="332733"/>
                  </a:lnTo>
                  <a:lnTo>
                    <a:pt x="444719" y="324391"/>
                  </a:lnTo>
                  <a:lnTo>
                    <a:pt x="448118" y="316717"/>
                  </a:lnTo>
                  <a:lnTo>
                    <a:pt x="451027" y="309714"/>
                  </a:lnTo>
                  <a:lnTo>
                    <a:pt x="451027" y="306146"/>
                  </a:lnTo>
                  <a:lnTo>
                    <a:pt x="452780" y="302590"/>
                  </a:lnTo>
                  <a:lnTo>
                    <a:pt x="454520" y="299034"/>
                  </a:lnTo>
                  <a:lnTo>
                    <a:pt x="454520" y="291909"/>
                  </a:lnTo>
                  <a:lnTo>
                    <a:pt x="452780" y="290131"/>
                  </a:lnTo>
                  <a:lnTo>
                    <a:pt x="451027" y="288353"/>
                  </a:lnTo>
                  <a:lnTo>
                    <a:pt x="449287" y="286575"/>
                  </a:lnTo>
                  <a:lnTo>
                    <a:pt x="435848" y="278620"/>
                  </a:lnTo>
                  <a:lnTo>
                    <a:pt x="424040" y="270998"/>
                  </a:lnTo>
                  <a:lnTo>
                    <a:pt x="413537" y="264044"/>
                  </a:lnTo>
                  <a:lnTo>
                    <a:pt x="404012" y="258089"/>
                  </a:lnTo>
                  <a:lnTo>
                    <a:pt x="405018" y="250106"/>
                  </a:lnTo>
                  <a:lnTo>
                    <a:pt x="405534" y="242292"/>
                  </a:lnTo>
                  <a:lnTo>
                    <a:pt x="405725" y="234813"/>
                  </a:lnTo>
                  <a:lnTo>
                    <a:pt x="405752" y="227838"/>
                  </a:lnTo>
                  <a:lnTo>
                    <a:pt x="454520" y="199351"/>
                  </a:lnTo>
                  <a:lnTo>
                    <a:pt x="458000" y="197573"/>
                  </a:lnTo>
                  <a:lnTo>
                    <a:pt x="458000" y="195795"/>
                  </a:lnTo>
                  <a:lnTo>
                    <a:pt x="459739" y="194017"/>
                  </a:lnTo>
                  <a:lnTo>
                    <a:pt x="459739" y="185115"/>
                  </a:lnTo>
                  <a:close/>
                </a:path>
              </a:pathLst>
            </a:custGeom>
            <a:ln w="10160">
              <a:solidFill>
                <a:srgbClr val="829FAA"/>
              </a:solidFill>
            </a:ln>
          </p:spPr>
          <p:txBody>
            <a:bodyPr wrap="square" lIns="0" tIns="0" rIns="0" bIns="0" rtlCol="0"/>
            <a:lstStyle/>
            <a:p>
              <a:endParaRPr/>
            </a:p>
          </p:txBody>
        </p:sp>
        <p:pic>
          <p:nvPicPr>
            <p:cNvPr id="11" name="object 11"/>
            <p:cNvPicPr/>
            <p:nvPr/>
          </p:nvPicPr>
          <p:blipFill>
            <a:blip r:embed="rId3" cstate="print"/>
            <a:stretch>
              <a:fillRect/>
            </a:stretch>
          </p:blipFill>
          <p:spPr>
            <a:xfrm>
              <a:off x="4395927" y="2459619"/>
              <a:ext cx="231317" cy="236207"/>
            </a:xfrm>
            <a:prstGeom prst="rect">
              <a:avLst/>
            </a:prstGeom>
          </p:spPr>
        </p:pic>
        <p:sp>
          <p:nvSpPr>
            <p:cNvPr id="12" name="object 12"/>
            <p:cNvSpPr/>
            <p:nvPr/>
          </p:nvSpPr>
          <p:spPr>
            <a:xfrm>
              <a:off x="3708020" y="1828800"/>
              <a:ext cx="272415" cy="416559"/>
            </a:xfrm>
            <a:custGeom>
              <a:avLst/>
              <a:gdLst/>
              <a:ahLst/>
              <a:cxnLst/>
              <a:rect l="l" t="t" r="r" b="b"/>
              <a:pathLst>
                <a:path w="272414" h="416560">
                  <a:moveTo>
                    <a:pt x="70760" y="416560"/>
                  </a:moveTo>
                  <a:lnTo>
                    <a:pt x="59511" y="319427"/>
                  </a:lnTo>
                  <a:lnTo>
                    <a:pt x="79055" y="255008"/>
                  </a:lnTo>
                  <a:lnTo>
                    <a:pt x="107116" y="219294"/>
                  </a:lnTo>
                  <a:lnTo>
                    <a:pt x="121420" y="208280"/>
                  </a:lnTo>
                  <a:lnTo>
                    <a:pt x="124480" y="265357"/>
                  </a:lnTo>
                  <a:lnTo>
                    <a:pt x="138023" y="311086"/>
                  </a:lnTo>
                  <a:lnTo>
                    <a:pt x="152874" y="341460"/>
                  </a:lnTo>
                  <a:lnTo>
                    <a:pt x="159863" y="352475"/>
                  </a:lnTo>
                  <a:lnTo>
                    <a:pt x="174879" y="346524"/>
                  </a:lnTo>
                  <a:lnTo>
                    <a:pt x="190877" y="336899"/>
                  </a:lnTo>
                  <a:lnTo>
                    <a:pt x="203597" y="327940"/>
                  </a:lnTo>
                  <a:lnTo>
                    <a:pt x="208784" y="323989"/>
                  </a:lnTo>
                  <a:lnTo>
                    <a:pt x="206053" y="350471"/>
                  </a:lnTo>
                  <a:lnTo>
                    <a:pt x="200046" y="380957"/>
                  </a:lnTo>
                  <a:lnTo>
                    <a:pt x="194039" y="406101"/>
                  </a:lnTo>
                  <a:lnTo>
                    <a:pt x="191309" y="416560"/>
                  </a:lnTo>
                  <a:lnTo>
                    <a:pt x="225948" y="388608"/>
                  </a:lnTo>
                  <a:lnTo>
                    <a:pt x="245685" y="366496"/>
                  </a:lnTo>
                  <a:lnTo>
                    <a:pt x="257890" y="338707"/>
                  </a:lnTo>
                  <a:lnTo>
                    <a:pt x="269934" y="293725"/>
                  </a:lnTo>
                  <a:lnTo>
                    <a:pt x="271840" y="236484"/>
                  </a:lnTo>
                  <a:lnTo>
                    <a:pt x="259007" y="186917"/>
                  </a:lnTo>
                  <a:lnTo>
                    <a:pt x="242900" y="152034"/>
                  </a:lnTo>
                  <a:lnTo>
                    <a:pt x="234984" y="138849"/>
                  </a:lnTo>
                  <a:lnTo>
                    <a:pt x="232721" y="179742"/>
                  </a:lnTo>
                  <a:lnTo>
                    <a:pt x="223413" y="218963"/>
                  </a:lnTo>
                  <a:lnTo>
                    <a:pt x="207225" y="255513"/>
                  </a:lnTo>
                  <a:lnTo>
                    <a:pt x="184324" y="288391"/>
                  </a:lnTo>
                  <a:lnTo>
                    <a:pt x="186063" y="286613"/>
                  </a:lnTo>
                  <a:lnTo>
                    <a:pt x="187816" y="283044"/>
                  </a:lnTo>
                  <a:lnTo>
                    <a:pt x="187816" y="281266"/>
                  </a:lnTo>
                  <a:lnTo>
                    <a:pt x="193384" y="267555"/>
                  </a:lnTo>
                  <a:lnTo>
                    <a:pt x="198298" y="243663"/>
                  </a:lnTo>
                  <a:lnTo>
                    <a:pt x="200591" y="207420"/>
                  </a:lnTo>
                  <a:lnTo>
                    <a:pt x="198294" y="156654"/>
                  </a:lnTo>
                  <a:lnTo>
                    <a:pt x="178968" y="85612"/>
                  </a:lnTo>
                  <a:lnTo>
                    <a:pt x="143261" y="36936"/>
                  </a:lnTo>
                  <a:lnTo>
                    <a:pt x="108864" y="8955"/>
                  </a:lnTo>
                  <a:lnTo>
                    <a:pt x="93468" y="0"/>
                  </a:lnTo>
                  <a:lnTo>
                    <a:pt x="94532" y="35520"/>
                  </a:lnTo>
                  <a:lnTo>
                    <a:pt x="87293" y="66253"/>
                  </a:lnTo>
                  <a:lnTo>
                    <a:pt x="71836" y="100232"/>
                  </a:lnTo>
                  <a:lnTo>
                    <a:pt x="48242" y="145489"/>
                  </a:lnTo>
                  <a:lnTo>
                    <a:pt x="16595" y="210058"/>
                  </a:lnTo>
                  <a:lnTo>
                    <a:pt x="0" y="295644"/>
                  </a:lnTo>
                  <a:lnTo>
                    <a:pt x="21403" y="360705"/>
                  </a:lnTo>
                  <a:lnTo>
                    <a:pt x="53944" y="402067"/>
                  </a:lnTo>
                  <a:lnTo>
                    <a:pt x="70760" y="416560"/>
                  </a:lnTo>
                  <a:close/>
                </a:path>
              </a:pathLst>
            </a:custGeom>
            <a:ln w="10160">
              <a:solidFill>
                <a:srgbClr val="829FAA"/>
              </a:solidFill>
            </a:ln>
          </p:spPr>
          <p:txBody>
            <a:bodyPr wrap="square" lIns="0" tIns="0" rIns="0" bIns="0" rtlCol="0"/>
            <a:lstStyle/>
            <a:p>
              <a:endParaRPr/>
            </a:p>
          </p:txBody>
        </p:sp>
        <p:sp>
          <p:nvSpPr>
            <p:cNvPr id="13" name="object 13"/>
            <p:cNvSpPr/>
            <p:nvPr/>
          </p:nvSpPr>
          <p:spPr>
            <a:xfrm>
              <a:off x="3773700" y="2240280"/>
              <a:ext cx="10160" cy="10160"/>
            </a:xfrm>
            <a:custGeom>
              <a:avLst/>
              <a:gdLst/>
              <a:ahLst/>
              <a:cxnLst/>
              <a:rect l="l" t="t" r="r" b="b"/>
              <a:pathLst>
                <a:path w="10160" h="10160">
                  <a:moveTo>
                    <a:pt x="0" y="5079"/>
                  </a:moveTo>
                  <a:lnTo>
                    <a:pt x="1487" y="1487"/>
                  </a:lnTo>
                  <a:lnTo>
                    <a:pt x="5079" y="0"/>
                  </a:lnTo>
                  <a:lnTo>
                    <a:pt x="8672" y="1487"/>
                  </a:lnTo>
                  <a:lnTo>
                    <a:pt x="10159" y="5079"/>
                  </a:lnTo>
                  <a:lnTo>
                    <a:pt x="8672" y="8672"/>
                  </a:lnTo>
                  <a:lnTo>
                    <a:pt x="5079" y="10159"/>
                  </a:lnTo>
                  <a:lnTo>
                    <a:pt x="1487" y="8672"/>
                  </a:lnTo>
                  <a:lnTo>
                    <a:pt x="0" y="5079"/>
                  </a:lnTo>
                  <a:close/>
                </a:path>
              </a:pathLst>
            </a:custGeom>
            <a:solidFill>
              <a:srgbClr val="829FAA"/>
            </a:solidFill>
          </p:spPr>
          <p:txBody>
            <a:bodyPr wrap="square" lIns="0" tIns="0" rIns="0" bIns="0" rtlCol="0"/>
            <a:lstStyle/>
            <a:p>
              <a:endParaRPr/>
            </a:p>
          </p:txBody>
        </p:sp>
      </p:grpSp>
      <p:sp>
        <p:nvSpPr>
          <p:cNvPr id="14" name="object 14"/>
          <p:cNvSpPr txBox="1"/>
          <p:nvPr/>
        </p:nvSpPr>
        <p:spPr>
          <a:xfrm>
            <a:off x="3757465" y="2944524"/>
            <a:ext cx="1163320" cy="269240"/>
          </a:xfrm>
          <a:prstGeom prst="rect">
            <a:avLst/>
          </a:prstGeom>
        </p:spPr>
        <p:txBody>
          <a:bodyPr vert="horz" wrap="square" lIns="0" tIns="12700" rIns="0" bIns="0" rtlCol="0">
            <a:spAutoFit/>
          </a:bodyPr>
          <a:lstStyle/>
          <a:p>
            <a:pPr marL="12700">
              <a:lnSpc>
                <a:spcPct val="100000"/>
              </a:lnSpc>
              <a:spcBef>
                <a:spcPts val="100"/>
              </a:spcBef>
            </a:pPr>
            <a:r>
              <a:rPr sz="1600" b="1" spc="-5" dirty="0">
                <a:solidFill>
                  <a:srgbClr val="10171F"/>
                </a:solidFill>
                <a:latin typeface="Arial"/>
                <a:cs typeface="Arial"/>
              </a:rPr>
              <a:t>Natural</a:t>
            </a:r>
            <a:r>
              <a:rPr sz="1600" b="1" spc="-55" dirty="0">
                <a:solidFill>
                  <a:srgbClr val="10171F"/>
                </a:solidFill>
                <a:latin typeface="Arial"/>
                <a:cs typeface="Arial"/>
              </a:rPr>
              <a:t> </a:t>
            </a:r>
            <a:r>
              <a:rPr sz="1600" b="1" spc="-10" dirty="0">
                <a:solidFill>
                  <a:srgbClr val="10171F"/>
                </a:solidFill>
                <a:latin typeface="Arial"/>
                <a:cs typeface="Arial"/>
              </a:rPr>
              <a:t>Gas</a:t>
            </a:r>
            <a:endParaRPr sz="1600">
              <a:latin typeface="Arial"/>
              <a:cs typeface="Arial"/>
            </a:endParaRPr>
          </a:p>
        </p:txBody>
      </p:sp>
      <p:sp>
        <p:nvSpPr>
          <p:cNvPr id="15" name="object 1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PHASE</a:t>
            </a:r>
            <a:r>
              <a:rPr spc="-105" dirty="0"/>
              <a:t> </a:t>
            </a:r>
            <a:r>
              <a:rPr dirty="0">
                <a:solidFill>
                  <a:srgbClr val="E21F25"/>
                </a:solidFill>
              </a:rPr>
              <a:t>1</a:t>
            </a:r>
          </a:p>
        </p:txBody>
      </p:sp>
      <p:sp>
        <p:nvSpPr>
          <p:cNvPr id="16" name="object 16"/>
          <p:cNvSpPr txBox="1"/>
          <p:nvPr/>
        </p:nvSpPr>
        <p:spPr>
          <a:xfrm>
            <a:off x="457500" y="2325664"/>
            <a:ext cx="2912745" cy="269240"/>
          </a:xfrm>
          <a:prstGeom prst="rect">
            <a:avLst/>
          </a:prstGeom>
        </p:spPr>
        <p:txBody>
          <a:bodyPr vert="horz" wrap="square" lIns="0" tIns="12700" rIns="0" bIns="0" rtlCol="0">
            <a:spAutoFit/>
          </a:bodyPr>
          <a:lstStyle/>
          <a:p>
            <a:pPr marL="12700">
              <a:lnSpc>
                <a:spcPct val="100000"/>
              </a:lnSpc>
              <a:spcBef>
                <a:spcPts val="100"/>
              </a:spcBef>
            </a:pPr>
            <a:r>
              <a:rPr sz="1600" dirty="0">
                <a:solidFill>
                  <a:srgbClr val="10171F"/>
                </a:solidFill>
                <a:latin typeface="Arial"/>
                <a:cs typeface="Arial"/>
              </a:rPr>
              <a:t>The</a:t>
            </a:r>
            <a:r>
              <a:rPr sz="1600" spc="-25" dirty="0">
                <a:solidFill>
                  <a:srgbClr val="10171F"/>
                </a:solidFill>
                <a:latin typeface="Arial"/>
                <a:cs typeface="Arial"/>
              </a:rPr>
              <a:t> </a:t>
            </a:r>
            <a:r>
              <a:rPr sz="1600" spc="-5" dirty="0">
                <a:solidFill>
                  <a:srgbClr val="10171F"/>
                </a:solidFill>
                <a:latin typeface="Arial"/>
                <a:cs typeface="Arial"/>
              </a:rPr>
              <a:t>retirement</a:t>
            </a:r>
            <a:r>
              <a:rPr sz="1600" spc="20" dirty="0">
                <a:solidFill>
                  <a:srgbClr val="10171F"/>
                </a:solidFill>
                <a:latin typeface="Arial"/>
                <a:cs typeface="Arial"/>
              </a:rPr>
              <a:t> </a:t>
            </a:r>
            <a:r>
              <a:rPr sz="1600" spc="-10" dirty="0">
                <a:solidFill>
                  <a:srgbClr val="10171F"/>
                </a:solidFill>
                <a:latin typeface="Arial"/>
                <a:cs typeface="Arial"/>
              </a:rPr>
              <a:t>and</a:t>
            </a:r>
            <a:r>
              <a:rPr sz="1600" spc="15" dirty="0">
                <a:solidFill>
                  <a:srgbClr val="10171F"/>
                </a:solidFill>
                <a:latin typeface="Arial"/>
                <a:cs typeface="Arial"/>
              </a:rPr>
              <a:t> </a:t>
            </a:r>
            <a:r>
              <a:rPr sz="1600" spc="-10" dirty="0">
                <a:solidFill>
                  <a:srgbClr val="10171F"/>
                </a:solidFill>
                <a:latin typeface="Arial"/>
                <a:cs typeface="Arial"/>
              </a:rPr>
              <a:t>replacement</a:t>
            </a:r>
            <a:endParaRPr sz="1600">
              <a:latin typeface="Arial"/>
              <a:cs typeface="Arial"/>
            </a:endParaRPr>
          </a:p>
        </p:txBody>
      </p:sp>
      <p:sp>
        <p:nvSpPr>
          <p:cNvPr id="17" name="object 17"/>
          <p:cNvSpPr txBox="1"/>
          <p:nvPr/>
        </p:nvSpPr>
        <p:spPr>
          <a:xfrm>
            <a:off x="457500" y="2620304"/>
            <a:ext cx="2765425" cy="269240"/>
          </a:xfrm>
          <a:prstGeom prst="rect">
            <a:avLst/>
          </a:prstGeom>
        </p:spPr>
        <p:txBody>
          <a:bodyPr vert="horz" wrap="square" lIns="0" tIns="12700" rIns="0" bIns="0" rtlCol="0">
            <a:spAutoFit/>
          </a:bodyPr>
          <a:lstStyle/>
          <a:p>
            <a:pPr marL="12700">
              <a:lnSpc>
                <a:spcPct val="100000"/>
              </a:lnSpc>
              <a:spcBef>
                <a:spcPts val="100"/>
              </a:spcBef>
            </a:pPr>
            <a:r>
              <a:rPr sz="1600" spc="-5" dirty="0">
                <a:solidFill>
                  <a:srgbClr val="10171F"/>
                </a:solidFill>
                <a:latin typeface="Arial"/>
                <a:cs typeface="Arial"/>
              </a:rPr>
              <a:t>of</a:t>
            </a:r>
            <a:r>
              <a:rPr sz="1600" dirty="0">
                <a:solidFill>
                  <a:srgbClr val="10171F"/>
                </a:solidFill>
                <a:latin typeface="Arial"/>
                <a:cs typeface="Arial"/>
              </a:rPr>
              <a:t> </a:t>
            </a:r>
            <a:r>
              <a:rPr sz="1600" spc="-5" dirty="0">
                <a:solidFill>
                  <a:srgbClr val="10171F"/>
                </a:solidFill>
                <a:latin typeface="Arial"/>
                <a:cs typeface="Arial"/>
              </a:rPr>
              <a:t>coal-fired</a:t>
            </a:r>
            <a:r>
              <a:rPr sz="1600" dirty="0">
                <a:solidFill>
                  <a:srgbClr val="10171F"/>
                </a:solidFill>
                <a:latin typeface="Arial"/>
                <a:cs typeface="Arial"/>
              </a:rPr>
              <a:t> </a:t>
            </a:r>
            <a:r>
              <a:rPr sz="1600" spc="-10" dirty="0">
                <a:solidFill>
                  <a:srgbClr val="10171F"/>
                </a:solidFill>
                <a:latin typeface="Arial"/>
                <a:cs typeface="Arial"/>
              </a:rPr>
              <a:t>power</a:t>
            </a:r>
            <a:r>
              <a:rPr sz="1600" spc="35" dirty="0">
                <a:solidFill>
                  <a:srgbClr val="10171F"/>
                </a:solidFill>
                <a:latin typeface="Arial"/>
                <a:cs typeface="Arial"/>
              </a:rPr>
              <a:t> </a:t>
            </a:r>
            <a:r>
              <a:rPr sz="1600" spc="-10" dirty="0">
                <a:solidFill>
                  <a:srgbClr val="10171F"/>
                </a:solidFill>
                <a:latin typeface="Arial"/>
                <a:cs typeface="Arial"/>
              </a:rPr>
              <a:t>plants</a:t>
            </a:r>
            <a:r>
              <a:rPr sz="1600" spc="10" dirty="0">
                <a:solidFill>
                  <a:srgbClr val="10171F"/>
                </a:solidFill>
                <a:latin typeface="Arial"/>
                <a:cs typeface="Arial"/>
              </a:rPr>
              <a:t> </a:t>
            </a:r>
            <a:r>
              <a:rPr sz="1600" spc="-10" dirty="0">
                <a:solidFill>
                  <a:srgbClr val="10171F"/>
                </a:solidFill>
                <a:latin typeface="Arial"/>
                <a:cs typeface="Arial"/>
              </a:rPr>
              <a:t>with:</a:t>
            </a:r>
            <a:endParaRPr sz="1600">
              <a:latin typeface="Arial"/>
              <a:cs typeface="Arial"/>
            </a:endParaRPr>
          </a:p>
        </p:txBody>
      </p:sp>
      <p:grpSp>
        <p:nvGrpSpPr>
          <p:cNvPr id="18" name="object 18"/>
          <p:cNvGrpSpPr/>
          <p:nvPr/>
        </p:nvGrpSpPr>
        <p:grpSpPr>
          <a:xfrm>
            <a:off x="7244080" y="1018540"/>
            <a:ext cx="4922520" cy="4795520"/>
            <a:chOff x="7244080" y="1018540"/>
            <a:chExt cx="4922520" cy="4795520"/>
          </a:xfrm>
        </p:grpSpPr>
        <p:pic>
          <p:nvPicPr>
            <p:cNvPr id="19" name="object 19"/>
            <p:cNvPicPr/>
            <p:nvPr/>
          </p:nvPicPr>
          <p:blipFill>
            <a:blip r:embed="rId4" cstate="print"/>
            <a:stretch>
              <a:fillRect/>
            </a:stretch>
          </p:blipFill>
          <p:spPr>
            <a:xfrm>
              <a:off x="7249160" y="1018540"/>
              <a:ext cx="4785359" cy="4795520"/>
            </a:xfrm>
            <a:prstGeom prst="rect">
              <a:avLst/>
            </a:prstGeom>
          </p:spPr>
        </p:pic>
        <p:sp>
          <p:nvSpPr>
            <p:cNvPr id="20" name="object 20"/>
            <p:cNvSpPr/>
            <p:nvPr/>
          </p:nvSpPr>
          <p:spPr>
            <a:xfrm>
              <a:off x="7289826" y="2735580"/>
              <a:ext cx="4711700" cy="1371600"/>
            </a:xfrm>
            <a:custGeom>
              <a:avLst/>
              <a:gdLst/>
              <a:ahLst/>
              <a:cxnLst/>
              <a:rect l="l" t="t" r="r" b="b"/>
              <a:pathLst>
                <a:path w="4711700" h="1371600">
                  <a:moveTo>
                    <a:pt x="4574357" y="1346199"/>
                  </a:moveTo>
                  <a:lnTo>
                    <a:pt x="81753" y="1346199"/>
                  </a:lnTo>
                  <a:lnTo>
                    <a:pt x="84014" y="1358899"/>
                  </a:lnTo>
                  <a:lnTo>
                    <a:pt x="85929" y="1371599"/>
                  </a:lnTo>
                  <a:lnTo>
                    <a:pt x="4565631" y="1371599"/>
                  </a:lnTo>
                  <a:lnTo>
                    <a:pt x="4569800" y="1358899"/>
                  </a:lnTo>
                  <a:lnTo>
                    <a:pt x="4574357" y="1346199"/>
                  </a:lnTo>
                  <a:close/>
                </a:path>
                <a:path w="4711700" h="1371600">
                  <a:moveTo>
                    <a:pt x="4580927" y="1333499"/>
                  </a:moveTo>
                  <a:lnTo>
                    <a:pt x="78074" y="1333499"/>
                  </a:lnTo>
                  <a:lnTo>
                    <a:pt x="79748" y="1346199"/>
                  </a:lnTo>
                  <a:lnTo>
                    <a:pt x="4578317" y="1346199"/>
                  </a:lnTo>
                  <a:lnTo>
                    <a:pt x="4580927" y="1333499"/>
                  </a:lnTo>
                  <a:close/>
                </a:path>
                <a:path w="4711700" h="1371600">
                  <a:moveTo>
                    <a:pt x="4589722" y="1308099"/>
                  </a:moveTo>
                  <a:lnTo>
                    <a:pt x="76904" y="1308099"/>
                  </a:lnTo>
                  <a:lnTo>
                    <a:pt x="77373" y="1333499"/>
                  </a:lnTo>
                  <a:lnTo>
                    <a:pt x="4583079" y="1333499"/>
                  </a:lnTo>
                  <a:lnTo>
                    <a:pt x="4586661" y="1320799"/>
                  </a:lnTo>
                  <a:lnTo>
                    <a:pt x="4589531" y="1320799"/>
                  </a:lnTo>
                  <a:lnTo>
                    <a:pt x="4589722" y="1308099"/>
                  </a:lnTo>
                  <a:close/>
                </a:path>
                <a:path w="4711700" h="1371600">
                  <a:moveTo>
                    <a:pt x="4593786" y="1295399"/>
                  </a:moveTo>
                  <a:lnTo>
                    <a:pt x="72611" y="1295399"/>
                  </a:lnTo>
                  <a:lnTo>
                    <a:pt x="73398" y="1308099"/>
                  </a:lnTo>
                  <a:lnTo>
                    <a:pt x="4592135" y="1308099"/>
                  </a:lnTo>
                  <a:lnTo>
                    <a:pt x="4593786" y="1295399"/>
                  </a:lnTo>
                  <a:close/>
                </a:path>
                <a:path w="4711700" h="1371600">
                  <a:moveTo>
                    <a:pt x="4595716" y="1282699"/>
                  </a:moveTo>
                  <a:lnTo>
                    <a:pt x="72617" y="1282699"/>
                  </a:lnTo>
                  <a:lnTo>
                    <a:pt x="72584" y="1295399"/>
                  </a:lnTo>
                  <a:lnTo>
                    <a:pt x="4594535" y="1295399"/>
                  </a:lnTo>
                  <a:lnTo>
                    <a:pt x="4595716" y="1282699"/>
                  </a:lnTo>
                  <a:close/>
                </a:path>
                <a:path w="4711700" h="1371600">
                  <a:moveTo>
                    <a:pt x="4598154" y="1269999"/>
                  </a:moveTo>
                  <a:lnTo>
                    <a:pt x="70223" y="1269999"/>
                  </a:lnTo>
                  <a:lnTo>
                    <a:pt x="72050" y="1282699"/>
                  </a:lnTo>
                  <a:lnTo>
                    <a:pt x="4596656" y="1282699"/>
                  </a:lnTo>
                  <a:lnTo>
                    <a:pt x="4598154" y="1269999"/>
                  </a:lnTo>
                  <a:close/>
                </a:path>
                <a:path w="4711700" h="1371600">
                  <a:moveTo>
                    <a:pt x="4598650" y="1257299"/>
                  </a:moveTo>
                  <a:lnTo>
                    <a:pt x="67582" y="1257299"/>
                  </a:lnTo>
                  <a:lnTo>
                    <a:pt x="67848" y="1269999"/>
                  </a:lnTo>
                  <a:lnTo>
                    <a:pt x="4598510" y="1269999"/>
                  </a:lnTo>
                  <a:lnTo>
                    <a:pt x="4598650" y="1257299"/>
                  </a:lnTo>
                  <a:close/>
                </a:path>
                <a:path w="4711700" h="1371600">
                  <a:moveTo>
                    <a:pt x="4602523" y="1244599"/>
                  </a:moveTo>
                  <a:lnTo>
                    <a:pt x="67057" y="1244599"/>
                  </a:lnTo>
                  <a:lnTo>
                    <a:pt x="67342" y="1257299"/>
                  </a:lnTo>
                  <a:lnTo>
                    <a:pt x="4601482" y="1257299"/>
                  </a:lnTo>
                  <a:lnTo>
                    <a:pt x="4602523" y="1244599"/>
                  </a:lnTo>
                  <a:close/>
                </a:path>
                <a:path w="4711700" h="1371600">
                  <a:moveTo>
                    <a:pt x="4608110" y="1231899"/>
                  </a:moveTo>
                  <a:lnTo>
                    <a:pt x="65461" y="1231899"/>
                  </a:lnTo>
                  <a:lnTo>
                    <a:pt x="65715" y="1244599"/>
                  </a:lnTo>
                  <a:lnTo>
                    <a:pt x="4606892" y="1244599"/>
                  </a:lnTo>
                  <a:lnTo>
                    <a:pt x="4608110" y="1231899"/>
                  </a:lnTo>
                  <a:close/>
                </a:path>
                <a:path w="4711700" h="1371600">
                  <a:moveTo>
                    <a:pt x="4611159" y="1219199"/>
                  </a:moveTo>
                  <a:lnTo>
                    <a:pt x="64111" y="1219199"/>
                  </a:lnTo>
                  <a:lnTo>
                    <a:pt x="64648" y="1231899"/>
                  </a:lnTo>
                  <a:lnTo>
                    <a:pt x="4609876" y="1231899"/>
                  </a:lnTo>
                  <a:lnTo>
                    <a:pt x="4611159" y="1219199"/>
                  </a:lnTo>
                  <a:close/>
                </a:path>
                <a:path w="4711700" h="1371600">
                  <a:moveTo>
                    <a:pt x="4614918" y="1206499"/>
                  </a:moveTo>
                  <a:lnTo>
                    <a:pt x="61498" y="1206499"/>
                  </a:lnTo>
                  <a:lnTo>
                    <a:pt x="61892" y="1219199"/>
                  </a:lnTo>
                  <a:lnTo>
                    <a:pt x="4613725" y="1219199"/>
                  </a:lnTo>
                  <a:lnTo>
                    <a:pt x="4614918" y="1206499"/>
                  </a:lnTo>
                  <a:close/>
                </a:path>
                <a:path w="4711700" h="1371600">
                  <a:moveTo>
                    <a:pt x="4617458" y="1193799"/>
                  </a:moveTo>
                  <a:lnTo>
                    <a:pt x="60482" y="1193799"/>
                  </a:lnTo>
                  <a:lnTo>
                    <a:pt x="61270" y="1206499"/>
                  </a:lnTo>
                  <a:lnTo>
                    <a:pt x="4615642" y="1206499"/>
                  </a:lnTo>
                  <a:lnTo>
                    <a:pt x="4617458" y="1193799"/>
                  </a:lnTo>
                  <a:close/>
                </a:path>
                <a:path w="4711700" h="1371600">
                  <a:moveTo>
                    <a:pt x="4619986" y="1181099"/>
                  </a:moveTo>
                  <a:lnTo>
                    <a:pt x="58933" y="1181099"/>
                  </a:lnTo>
                  <a:lnTo>
                    <a:pt x="59733" y="1193799"/>
                  </a:lnTo>
                  <a:lnTo>
                    <a:pt x="4619592" y="1193799"/>
                  </a:lnTo>
                  <a:lnTo>
                    <a:pt x="4619986" y="1181099"/>
                  </a:lnTo>
                  <a:close/>
                </a:path>
                <a:path w="4711700" h="1371600">
                  <a:moveTo>
                    <a:pt x="4622576" y="1155699"/>
                  </a:moveTo>
                  <a:lnTo>
                    <a:pt x="57219" y="1155699"/>
                  </a:lnTo>
                  <a:lnTo>
                    <a:pt x="58260" y="1168399"/>
                  </a:lnTo>
                  <a:lnTo>
                    <a:pt x="58870" y="1181099"/>
                  </a:lnTo>
                  <a:lnTo>
                    <a:pt x="4620848" y="1181099"/>
                  </a:lnTo>
                  <a:lnTo>
                    <a:pt x="4622373" y="1168399"/>
                  </a:lnTo>
                  <a:lnTo>
                    <a:pt x="4622653" y="1168399"/>
                  </a:lnTo>
                  <a:lnTo>
                    <a:pt x="4622576" y="1155699"/>
                  </a:lnTo>
                  <a:close/>
                </a:path>
                <a:path w="4711700" h="1371600">
                  <a:moveTo>
                    <a:pt x="4627618" y="1142999"/>
                  </a:moveTo>
                  <a:lnTo>
                    <a:pt x="51173" y="1142999"/>
                  </a:lnTo>
                  <a:lnTo>
                    <a:pt x="54653" y="1155699"/>
                  </a:lnTo>
                  <a:lnTo>
                    <a:pt x="4627529" y="1155699"/>
                  </a:lnTo>
                  <a:lnTo>
                    <a:pt x="4627618" y="1142999"/>
                  </a:lnTo>
                  <a:close/>
                </a:path>
                <a:path w="4711700" h="1371600">
                  <a:moveTo>
                    <a:pt x="4631898" y="1130299"/>
                  </a:moveTo>
                  <a:lnTo>
                    <a:pt x="49776" y="1130299"/>
                  </a:lnTo>
                  <a:lnTo>
                    <a:pt x="50576" y="1142999"/>
                  </a:lnTo>
                  <a:lnTo>
                    <a:pt x="4629917" y="1142999"/>
                  </a:lnTo>
                  <a:lnTo>
                    <a:pt x="4631898" y="1130299"/>
                  </a:lnTo>
                  <a:close/>
                </a:path>
                <a:path w="4711700" h="1371600">
                  <a:moveTo>
                    <a:pt x="4633892" y="1117599"/>
                  </a:moveTo>
                  <a:lnTo>
                    <a:pt x="46442" y="1117599"/>
                  </a:lnTo>
                  <a:lnTo>
                    <a:pt x="47605" y="1130299"/>
                  </a:lnTo>
                  <a:lnTo>
                    <a:pt x="4632482" y="1130299"/>
                  </a:lnTo>
                  <a:lnTo>
                    <a:pt x="4633892" y="1117599"/>
                  </a:lnTo>
                  <a:close/>
                </a:path>
                <a:path w="4711700" h="1371600">
                  <a:moveTo>
                    <a:pt x="4649005" y="1066799"/>
                  </a:moveTo>
                  <a:lnTo>
                    <a:pt x="43058" y="1066799"/>
                  </a:lnTo>
                  <a:lnTo>
                    <a:pt x="44036" y="1079499"/>
                  </a:lnTo>
                  <a:lnTo>
                    <a:pt x="45892" y="1104899"/>
                  </a:lnTo>
                  <a:lnTo>
                    <a:pt x="46282" y="1117599"/>
                  </a:lnTo>
                  <a:lnTo>
                    <a:pt x="4639353" y="1117599"/>
                  </a:lnTo>
                  <a:lnTo>
                    <a:pt x="4640941" y="1104899"/>
                  </a:lnTo>
                  <a:lnTo>
                    <a:pt x="4644789" y="1104899"/>
                  </a:lnTo>
                  <a:lnTo>
                    <a:pt x="4644992" y="1092199"/>
                  </a:lnTo>
                  <a:lnTo>
                    <a:pt x="4646201" y="1092199"/>
                  </a:lnTo>
                  <a:lnTo>
                    <a:pt x="4647380" y="1079499"/>
                  </a:lnTo>
                  <a:lnTo>
                    <a:pt x="4648218" y="1079499"/>
                  </a:lnTo>
                  <a:lnTo>
                    <a:pt x="4649005" y="1066799"/>
                  </a:lnTo>
                  <a:close/>
                </a:path>
                <a:path w="4711700" h="1371600">
                  <a:moveTo>
                    <a:pt x="4655787" y="1028699"/>
                  </a:moveTo>
                  <a:lnTo>
                    <a:pt x="36886" y="1028699"/>
                  </a:lnTo>
                  <a:lnTo>
                    <a:pt x="40784" y="1041399"/>
                  </a:lnTo>
                  <a:lnTo>
                    <a:pt x="41022" y="1041399"/>
                  </a:lnTo>
                  <a:lnTo>
                    <a:pt x="41648" y="1066799"/>
                  </a:lnTo>
                  <a:lnTo>
                    <a:pt x="4651393" y="1066799"/>
                  </a:lnTo>
                  <a:lnTo>
                    <a:pt x="4653412" y="1054099"/>
                  </a:lnTo>
                  <a:lnTo>
                    <a:pt x="4654517" y="1054099"/>
                  </a:lnTo>
                  <a:lnTo>
                    <a:pt x="4655787" y="1028699"/>
                  </a:lnTo>
                  <a:close/>
                </a:path>
                <a:path w="4711700" h="1371600">
                  <a:moveTo>
                    <a:pt x="4657362" y="1015999"/>
                  </a:moveTo>
                  <a:lnTo>
                    <a:pt x="34181" y="1015999"/>
                  </a:lnTo>
                  <a:lnTo>
                    <a:pt x="35375" y="1028699"/>
                  </a:lnTo>
                  <a:lnTo>
                    <a:pt x="4655787" y="1028699"/>
                  </a:lnTo>
                  <a:lnTo>
                    <a:pt x="4655756" y="1041399"/>
                  </a:lnTo>
                  <a:lnTo>
                    <a:pt x="4656905" y="1028699"/>
                  </a:lnTo>
                  <a:lnTo>
                    <a:pt x="4657362" y="1015999"/>
                  </a:lnTo>
                  <a:close/>
                </a:path>
                <a:path w="4711700" h="1371600">
                  <a:moveTo>
                    <a:pt x="4660702" y="1003299"/>
                  </a:moveTo>
                  <a:lnTo>
                    <a:pt x="28148" y="1003299"/>
                  </a:lnTo>
                  <a:lnTo>
                    <a:pt x="28707" y="1015999"/>
                  </a:lnTo>
                  <a:lnTo>
                    <a:pt x="4658441" y="1015999"/>
                  </a:lnTo>
                  <a:lnTo>
                    <a:pt x="4660702" y="1003299"/>
                  </a:lnTo>
                  <a:close/>
                </a:path>
                <a:path w="4711700" h="1371600">
                  <a:moveTo>
                    <a:pt x="4665553" y="990599"/>
                  </a:moveTo>
                  <a:lnTo>
                    <a:pt x="22598" y="990599"/>
                  </a:lnTo>
                  <a:lnTo>
                    <a:pt x="23508" y="1003299"/>
                  </a:lnTo>
                  <a:lnTo>
                    <a:pt x="4662823" y="1003299"/>
                  </a:lnTo>
                  <a:lnTo>
                    <a:pt x="4665553" y="990599"/>
                  </a:lnTo>
                  <a:close/>
                </a:path>
                <a:path w="4711700" h="1371600">
                  <a:moveTo>
                    <a:pt x="4670029" y="977899"/>
                  </a:moveTo>
                  <a:lnTo>
                    <a:pt x="19385" y="977899"/>
                  </a:lnTo>
                  <a:lnTo>
                    <a:pt x="19766" y="990599"/>
                  </a:lnTo>
                  <a:lnTo>
                    <a:pt x="4668804" y="990599"/>
                  </a:lnTo>
                  <a:lnTo>
                    <a:pt x="4670029" y="977899"/>
                  </a:lnTo>
                  <a:close/>
                </a:path>
                <a:path w="4711700" h="1371600">
                  <a:moveTo>
                    <a:pt x="4673567" y="952499"/>
                  </a:moveTo>
                  <a:lnTo>
                    <a:pt x="11486" y="952499"/>
                  </a:lnTo>
                  <a:lnTo>
                    <a:pt x="12413" y="965199"/>
                  </a:lnTo>
                  <a:lnTo>
                    <a:pt x="14000" y="965199"/>
                  </a:lnTo>
                  <a:lnTo>
                    <a:pt x="16096" y="977899"/>
                  </a:lnTo>
                  <a:lnTo>
                    <a:pt x="4671314" y="977899"/>
                  </a:lnTo>
                  <a:lnTo>
                    <a:pt x="4672535" y="965199"/>
                  </a:lnTo>
                  <a:lnTo>
                    <a:pt x="4673567" y="952499"/>
                  </a:lnTo>
                  <a:close/>
                </a:path>
                <a:path w="4711700" h="1371600">
                  <a:moveTo>
                    <a:pt x="4674670" y="939799"/>
                  </a:moveTo>
                  <a:lnTo>
                    <a:pt x="8793" y="939799"/>
                  </a:lnTo>
                  <a:lnTo>
                    <a:pt x="9098" y="952499"/>
                  </a:lnTo>
                  <a:lnTo>
                    <a:pt x="4674763" y="952499"/>
                  </a:lnTo>
                  <a:lnTo>
                    <a:pt x="4674670" y="939799"/>
                  </a:lnTo>
                  <a:close/>
                </a:path>
                <a:path w="4711700" h="1371600">
                  <a:moveTo>
                    <a:pt x="4675955" y="927099"/>
                  </a:moveTo>
                  <a:lnTo>
                    <a:pt x="5923" y="927099"/>
                  </a:lnTo>
                  <a:lnTo>
                    <a:pt x="6215" y="939799"/>
                  </a:lnTo>
                  <a:lnTo>
                    <a:pt x="4674622" y="939799"/>
                  </a:lnTo>
                  <a:lnTo>
                    <a:pt x="4675955" y="927099"/>
                  </a:lnTo>
                  <a:close/>
                </a:path>
                <a:path w="4711700" h="1371600">
                  <a:moveTo>
                    <a:pt x="4678749" y="888999"/>
                  </a:moveTo>
                  <a:lnTo>
                    <a:pt x="4729" y="888999"/>
                  </a:lnTo>
                  <a:lnTo>
                    <a:pt x="5143" y="901699"/>
                  </a:lnTo>
                  <a:lnTo>
                    <a:pt x="5474" y="927099"/>
                  </a:lnTo>
                  <a:lnTo>
                    <a:pt x="4676742" y="927099"/>
                  </a:lnTo>
                  <a:lnTo>
                    <a:pt x="4677148" y="914399"/>
                  </a:lnTo>
                  <a:lnTo>
                    <a:pt x="4678749" y="888999"/>
                  </a:lnTo>
                  <a:close/>
                </a:path>
                <a:path w="4711700" h="1371600">
                  <a:moveTo>
                    <a:pt x="4698180" y="571499"/>
                  </a:moveTo>
                  <a:lnTo>
                    <a:pt x="4729" y="571499"/>
                  </a:lnTo>
                  <a:lnTo>
                    <a:pt x="2434" y="584199"/>
                  </a:lnTo>
                  <a:lnTo>
                    <a:pt x="1626" y="596899"/>
                  </a:lnTo>
                  <a:lnTo>
                    <a:pt x="1161" y="622299"/>
                  </a:lnTo>
                  <a:lnTo>
                    <a:pt x="373" y="660399"/>
                  </a:lnTo>
                  <a:lnTo>
                    <a:pt x="82" y="673099"/>
                  </a:lnTo>
                  <a:lnTo>
                    <a:pt x="0" y="711199"/>
                  </a:lnTo>
                  <a:lnTo>
                    <a:pt x="97" y="749299"/>
                  </a:lnTo>
                  <a:lnTo>
                    <a:pt x="513" y="787399"/>
                  </a:lnTo>
                  <a:lnTo>
                    <a:pt x="1253" y="825499"/>
                  </a:lnTo>
                  <a:lnTo>
                    <a:pt x="2355" y="876299"/>
                  </a:lnTo>
                  <a:lnTo>
                    <a:pt x="4374" y="888999"/>
                  </a:lnTo>
                  <a:lnTo>
                    <a:pt x="4678888" y="888999"/>
                  </a:lnTo>
                  <a:lnTo>
                    <a:pt x="4682432" y="850899"/>
                  </a:lnTo>
                  <a:lnTo>
                    <a:pt x="4683092" y="850899"/>
                  </a:lnTo>
                  <a:lnTo>
                    <a:pt x="4684260" y="838199"/>
                  </a:lnTo>
                  <a:lnTo>
                    <a:pt x="4685480" y="825499"/>
                  </a:lnTo>
                  <a:lnTo>
                    <a:pt x="4686394" y="812799"/>
                  </a:lnTo>
                  <a:lnTo>
                    <a:pt x="4687854" y="800099"/>
                  </a:lnTo>
                  <a:lnTo>
                    <a:pt x="4691830" y="800099"/>
                  </a:lnTo>
                  <a:lnTo>
                    <a:pt x="4692160" y="787399"/>
                  </a:lnTo>
                  <a:lnTo>
                    <a:pt x="4693646" y="787399"/>
                  </a:lnTo>
                  <a:lnTo>
                    <a:pt x="4694446" y="774699"/>
                  </a:lnTo>
                  <a:lnTo>
                    <a:pt x="4694497" y="761999"/>
                  </a:lnTo>
                  <a:lnTo>
                    <a:pt x="4695640" y="749299"/>
                  </a:lnTo>
                  <a:lnTo>
                    <a:pt x="4695906" y="749299"/>
                  </a:lnTo>
                  <a:lnTo>
                    <a:pt x="4697748" y="736599"/>
                  </a:lnTo>
                  <a:lnTo>
                    <a:pt x="4700313" y="736599"/>
                  </a:lnTo>
                  <a:lnTo>
                    <a:pt x="4701520" y="723899"/>
                  </a:lnTo>
                  <a:lnTo>
                    <a:pt x="4702815" y="723899"/>
                  </a:lnTo>
                  <a:lnTo>
                    <a:pt x="4703602" y="711199"/>
                  </a:lnTo>
                  <a:lnTo>
                    <a:pt x="4704237" y="711199"/>
                  </a:lnTo>
                  <a:lnTo>
                    <a:pt x="4705482" y="698499"/>
                  </a:lnTo>
                  <a:lnTo>
                    <a:pt x="4705800" y="698499"/>
                  </a:lnTo>
                  <a:lnTo>
                    <a:pt x="4707184" y="685799"/>
                  </a:lnTo>
                  <a:lnTo>
                    <a:pt x="4709203" y="685799"/>
                  </a:lnTo>
                  <a:lnTo>
                    <a:pt x="4711667" y="673099"/>
                  </a:lnTo>
                  <a:lnTo>
                    <a:pt x="4711273" y="673099"/>
                  </a:lnTo>
                  <a:lnTo>
                    <a:pt x="4710943" y="660399"/>
                  </a:lnTo>
                  <a:lnTo>
                    <a:pt x="4710156" y="647699"/>
                  </a:lnTo>
                  <a:lnTo>
                    <a:pt x="4709622" y="647699"/>
                  </a:lnTo>
                  <a:lnTo>
                    <a:pt x="4708835" y="634999"/>
                  </a:lnTo>
                  <a:lnTo>
                    <a:pt x="4708632" y="634999"/>
                  </a:lnTo>
                  <a:lnTo>
                    <a:pt x="4707149" y="622299"/>
                  </a:lnTo>
                  <a:lnTo>
                    <a:pt x="4706816" y="622299"/>
                  </a:lnTo>
                  <a:lnTo>
                    <a:pt x="4705723" y="609599"/>
                  </a:lnTo>
                  <a:lnTo>
                    <a:pt x="4704288" y="609599"/>
                  </a:lnTo>
                  <a:lnTo>
                    <a:pt x="4699373" y="584199"/>
                  </a:lnTo>
                  <a:lnTo>
                    <a:pt x="4699221" y="584199"/>
                  </a:lnTo>
                  <a:lnTo>
                    <a:pt x="4698180" y="571499"/>
                  </a:lnTo>
                  <a:close/>
                </a:path>
                <a:path w="4711700" h="1371600">
                  <a:moveTo>
                    <a:pt x="4692460" y="558799"/>
                  </a:moveTo>
                  <a:lnTo>
                    <a:pt x="6292" y="558799"/>
                  </a:lnTo>
                  <a:lnTo>
                    <a:pt x="5491" y="571499"/>
                  </a:lnTo>
                  <a:lnTo>
                    <a:pt x="4695005" y="571499"/>
                  </a:lnTo>
                  <a:lnTo>
                    <a:pt x="4692460" y="558799"/>
                  </a:lnTo>
                  <a:close/>
                </a:path>
                <a:path w="4711700" h="1371600">
                  <a:moveTo>
                    <a:pt x="4688312" y="546099"/>
                  </a:moveTo>
                  <a:lnTo>
                    <a:pt x="7574" y="546099"/>
                  </a:lnTo>
                  <a:lnTo>
                    <a:pt x="6787" y="558799"/>
                  </a:lnTo>
                  <a:lnTo>
                    <a:pt x="4689023" y="558799"/>
                  </a:lnTo>
                  <a:lnTo>
                    <a:pt x="4688312" y="546099"/>
                  </a:lnTo>
                  <a:close/>
                </a:path>
                <a:path w="4711700" h="1371600">
                  <a:moveTo>
                    <a:pt x="4687854" y="393699"/>
                  </a:moveTo>
                  <a:lnTo>
                    <a:pt x="29228" y="393699"/>
                  </a:lnTo>
                  <a:lnTo>
                    <a:pt x="28948" y="406399"/>
                  </a:lnTo>
                  <a:lnTo>
                    <a:pt x="27678" y="406399"/>
                  </a:lnTo>
                  <a:lnTo>
                    <a:pt x="25926" y="419099"/>
                  </a:lnTo>
                  <a:lnTo>
                    <a:pt x="23792" y="419099"/>
                  </a:lnTo>
                  <a:lnTo>
                    <a:pt x="22319" y="431799"/>
                  </a:lnTo>
                  <a:lnTo>
                    <a:pt x="20998" y="431799"/>
                  </a:lnTo>
                  <a:lnTo>
                    <a:pt x="19030" y="444499"/>
                  </a:lnTo>
                  <a:lnTo>
                    <a:pt x="17812" y="457199"/>
                  </a:lnTo>
                  <a:lnTo>
                    <a:pt x="17596" y="457199"/>
                  </a:lnTo>
                  <a:lnTo>
                    <a:pt x="16642" y="469899"/>
                  </a:lnTo>
                  <a:lnTo>
                    <a:pt x="14826" y="469899"/>
                  </a:lnTo>
                  <a:lnTo>
                    <a:pt x="14661" y="482599"/>
                  </a:lnTo>
                  <a:lnTo>
                    <a:pt x="14267" y="482599"/>
                  </a:lnTo>
                  <a:lnTo>
                    <a:pt x="13467" y="495299"/>
                  </a:lnTo>
                  <a:lnTo>
                    <a:pt x="12718" y="495299"/>
                  </a:lnTo>
                  <a:lnTo>
                    <a:pt x="11524" y="507999"/>
                  </a:lnTo>
                  <a:lnTo>
                    <a:pt x="10940" y="507999"/>
                  </a:lnTo>
                  <a:lnTo>
                    <a:pt x="10152" y="520699"/>
                  </a:lnTo>
                  <a:lnTo>
                    <a:pt x="10013" y="520699"/>
                  </a:lnTo>
                  <a:lnTo>
                    <a:pt x="9225" y="533399"/>
                  </a:lnTo>
                  <a:lnTo>
                    <a:pt x="8578" y="533399"/>
                  </a:lnTo>
                  <a:lnTo>
                    <a:pt x="7777" y="546099"/>
                  </a:lnTo>
                  <a:lnTo>
                    <a:pt x="4687854" y="546099"/>
                  </a:lnTo>
                  <a:lnTo>
                    <a:pt x="4686669" y="520699"/>
                  </a:lnTo>
                  <a:lnTo>
                    <a:pt x="4685579" y="482599"/>
                  </a:lnTo>
                  <a:lnTo>
                    <a:pt x="4685480" y="444499"/>
                  </a:lnTo>
                  <a:lnTo>
                    <a:pt x="4685643" y="431799"/>
                  </a:lnTo>
                  <a:lnTo>
                    <a:pt x="4686115" y="419099"/>
                  </a:lnTo>
                  <a:lnTo>
                    <a:pt x="4686862" y="406399"/>
                  </a:lnTo>
                  <a:lnTo>
                    <a:pt x="4687854" y="393699"/>
                  </a:lnTo>
                  <a:close/>
                </a:path>
                <a:path w="4711700" h="1371600">
                  <a:moveTo>
                    <a:pt x="4690864" y="380999"/>
                  </a:moveTo>
                  <a:lnTo>
                    <a:pt x="31782" y="380999"/>
                  </a:lnTo>
                  <a:lnTo>
                    <a:pt x="30930" y="393699"/>
                  </a:lnTo>
                  <a:lnTo>
                    <a:pt x="4688261" y="393699"/>
                  </a:lnTo>
                  <a:lnTo>
                    <a:pt x="4690864" y="380999"/>
                  </a:lnTo>
                  <a:close/>
                </a:path>
                <a:path w="4711700" h="1371600">
                  <a:moveTo>
                    <a:pt x="4690864" y="368299"/>
                  </a:moveTo>
                  <a:lnTo>
                    <a:pt x="34498" y="368299"/>
                  </a:lnTo>
                  <a:lnTo>
                    <a:pt x="32567" y="380999"/>
                  </a:lnTo>
                  <a:lnTo>
                    <a:pt x="4691029" y="380999"/>
                  </a:lnTo>
                  <a:lnTo>
                    <a:pt x="4690864" y="368299"/>
                  </a:lnTo>
                  <a:close/>
                </a:path>
                <a:path w="4711700" h="1371600">
                  <a:moveTo>
                    <a:pt x="4688261" y="355599"/>
                  </a:moveTo>
                  <a:lnTo>
                    <a:pt x="36451" y="355599"/>
                  </a:lnTo>
                  <a:lnTo>
                    <a:pt x="35533" y="368299"/>
                  </a:lnTo>
                  <a:lnTo>
                    <a:pt x="4688604" y="368299"/>
                  </a:lnTo>
                  <a:lnTo>
                    <a:pt x="4688261" y="355599"/>
                  </a:lnTo>
                  <a:close/>
                </a:path>
                <a:path w="4711700" h="1371600">
                  <a:moveTo>
                    <a:pt x="4673567" y="279399"/>
                  </a:moveTo>
                  <a:lnTo>
                    <a:pt x="40710" y="279399"/>
                  </a:lnTo>
                  <a:lnTo>
                    <a:pt x="39273" y="292099"/>
                  </a:lnTo>
                  <a:lnTo>
                    <a:pt x="38783" y="304799"/>
                  </a:lnTo>
                  <a:lnTo>
                    <a:pt x="38505" y="317499"/>
                  </a:lnTo>
                  <a:lnTo>
                    <a:pt x="38313" y="330199"/>
                  </a:lnTo>
                  <a:lnTo>
                    <a:pt x="38080" y="342899"/>
                  </a:lnTo>
                  <a:lnTo>
                    <a:pt x="37288" y="355599"/>
                  </a:lnTo>
                  <a:lnTo>
                    <a:pt x="4687461" y="355599"/>
                  </a:lnTo>
                  <a:lnTo>
                    <a:pt x="4687359" y="342899"/>
                  </a:lnTo>
                  <a:lnTo>
                    <a:pt x="4686559" y="330199"/>
                  </a:lnTo>
                  <a:lnTo>
                    <a:pt x="4684286" y="330199"/>
                  </a:lnTo>
                  <a:lnTo>
                    <a:pt x="4683344" y="317499"/>
                  </a:lnTo>
                  <a:lnTo>
                    <a:pt x="4682694" y="317499"/>
                  </a:lnTo>
                  <a:lnTo>
                    <a:pt x="4680717" y="304799"/>
                  </a:lnTo>
                  <a:lnTo>
                    <a:pt x="4679523" y="304799"/>
                  </a:lnTo>
                  <a:lnTo>
                    <a:pt x="4674761" y="292099"/>
                  </a:lnTo>
                  <a:lnTo>
                    <a:pt x="4673567" y="279399"/>
                  </a:lnTo>
                  <a:close/>
                </a:path>
                <a:path w="4711700" h="1371600">
                  <a:moveTo>
                    <a:pt x="4659978" y="190499"/>
                  </a:moveTo>
                  <a:lnTo>
                    <a:pt x="45578" y="190499"/>
                  </a:lnTo>
                  <a:lnTo>
                    <a:pt x="43603" y="203199"/>
                  </a:lnTo>
                  <a:lnTo>
                    <a:pt x="42842" y="215899"/>
                  </a:lnTo>
                  <a:lnTo>
                    <a:pt x="41999" y="228599"/>
                  </a:lnTo>
                  <a:lnTo>
                    <a:pt x="41386" y="241299"/>
                  </a:lnTo>
                  <a:lnTo>
                    <a:pt x="40455" y="253999"/>
                  </a:lnTo>
                  <a:lnTo>
                    <a:pt x="41640" y="279399"/>
                  </a:lnTo>
                  <a:lnTo>
                    <a:pt x="4672106" y="279399"/>
                  </a:lnTo>
                  <a:lnTo>
                    <a:pt x="4669820" y="266699"/>
                  </a:lnTo>
                  <a:lnTo>
                    <a:pt x="4668804" y="266699"/>
                  </a:lnTo>
                  <a:lnTo>
                    <a:pt x="4668411" y="253999"/>
                  </a:lnTo>
                  <a:lnTo>
                    <a:pt x="4668144" y="253999"/>
                  </a:lnTo>
                  <a:lnTo>
                    <a:pt x="4667357" y="241299"/>
                  </a:lnTo>
                  <a:lnTo>
                    <a:pt x="4666430" y="241299"/>
                  </a:lnTo>
                  <a:lnTo>
                    <a:pt x="4665799" y="228599"/>
                  </a:lnTo>
                  <a:lnTo>
                    <a:pt x="4662848" y="228599"/>
                  </a:lnTo>
                  <a:lnTo>
                    <a:pt x="4662454" y="215899"/>
                  </a:lnTo>
                  <a:lnTo>
                    <a:pt x="4662340" y="203199"/>
                  </a:lnTo>
                  <a:lnTo>
                    <a:pt x="4660778" y="203199"/>
                  </a:lnTo>
                  <a:lnTo>
                    <a:pt x="4659978" y="190499"/>
                  </a:lnTo>
                  <a:close/>
                </a:path>
                <a:path w="4711700" h="1371600">
                  <a:moveTo>
                    <a:pt x="4654161" y="152399"/>
                  </a:moveTo>
                  <a:lnTo>
                    <a:pt x="49129" y="152399"/>
                  </a:lnTo>
                  <a:lnTo>
                    <a:pt x="47567" y="165099"/>
                  </a:lnTo>
                  <a:lnTo>
                    <a:pt x="47033" y="177799"/>
                  </a:lnTo>
                  <a:lnTo>
                    <a:pt x="46411" y="190499"/>
                  </a:lnTo>
                  <a:lnTo>
                    <a:pt x="4659279" y="190499"/>
                  </a:lnTo>
                  <a:lnTo>
                    <a:pt x="4658283" y="177799"/>
                  </a:lnTo>
                  <a:lnTo>
                    <a:pt x="4657544" y="165099"/>
                  </a:lnTo>
                  <a:lnTo>
                    <a:pt x="4655342" y="165099"/>
                  </a:lnTo>
                  <a:lnTo>
                    <a:pt x="4654161" y="152399"/>
                  </a:lnTo>
                  <a:close/>
                </a:path>
                <a:path w="4711700" h="1371600">
                  <a:moveTo>
                    <a:pt x="4647463" y="139699"/>
                  </a:moveTo>
                  <a:lnTo>
                    <a:pt x="54056" y="139699"/>
                  </a:lnTo>
                  <a:lnTo>
                    <a:pt x="53269" y="152399"/>
                  </a:lnTo>
                  <a:lnTo>
                    <a:pt x="4648561" y="152399"/>
                  </a:lnTo>
                  <a:lnTo>
                    <a:pt x="4647463" y="139699"/>
                  </a:lnTo>
                  <a:close/>
                </a:path>
                <a:path w="4711700" h="1371600">
                  <a:moveTo>
                    <a:pt x="4643614" y="101599"/>
                  </a:moveTo>
                  <a:lnTo>
                    <a:pt x="61507" y="101599"/>
                  </a:lnTo>
                  <a:lnTo>
                    <a:pt x="59187" y="114299"/>
                  </a:lnTo>
                  <a:lnTo>
                    <a:pt x="57320" y="114299"/>
                  </a:lnTo>
                  <a:lnTo>
                    <a:pt x="56520" y="126999"/>
                  </a:lnTo>
                  <a:lnTo>
                    <a:pt x="55669" y="139699"/>
                  </a:lnTo>
                  <a:lnTo>
                    <a:pt x="4647362" y="139699"/>
                  </a:lnTo>
                  <a:lnTo>
                    <a:pt x="4646186" y="126999"/>
                  </a:lnTo>
                  <a:lnTo>
                    <a:pt x="4644620" y="114299"/>
                  </a:lnTo>
                  <a:lnTo>
                    <a:pt x="4643614" y="101599"/>
                  </a:lnTo>
                  <a:close/>
                </a:path>
                <a:path w="4711700" h="1371600">
                  <a:moveTo>
                    <a:pt x="4641337" y="88899"/>
                  </a:moveTo>
                  <a:lnTo>
                    <a:pt x="63086" y="88899"/>
                  </a:lnTo>
                  <a:lnTo>
                    <a:pt x="61983" y="101599"/>
                  </a:lnTo>
                  <a:lnTo>
                    <a:pt x="4642617" y="101599"/>
                  </a:lnTo>
                  <a:lnTo>
                    <a:pt x="4641337" y="88899"/>
                  </a:lnTo>
                  <a:close/>
                </a:path>
                <a:path w="4711700" h="1371600">
                  <a:moveTo>
                    <a:pt x="4638312" y="76199"/>
                  </a:moveTo>
                  <a:lnTo>
                    <a:pt x="65194" y="76199"/>
                  </a:lnTo>
                  <a:lnTo>
                    <a:pt x="64623" y="88899"/>
                  </a:lnTo>
                  <a:lnTo>
                    <a:pt x="4640229" y="88899"/>
                  </a:lnTo>
                  <a:lnTo>
                    <a:pt x="4638312" y="76199"/>
                  </a:lnTo>
                  <a:close/>
                </a:path>
                <a:path w="4711700" h="1371600">
                  <a:moveTo>
                    <a:pt x="4634857" y="63499"/>
                  </a:moveTo>
                  <a:lnTo>
                    <a:pt x="67074" y="63499"/>
                  </a:lnTo>
                  <a:lnTo>
                    <a:pt x="66286" y="76199"/>
                  </a:lnTo>
                  <a:lnTo>
                    <a:pt x="4636051" y="76199"/>
                  </a:lnTo>
                  <a:lnTo>
                    <a:pt x="4634857" y="63499"/>
                  </a:lnTo>
                  <a:close/>
                </a:path>
                <a:path w="4711700" h="1371600">
                  <a:moveTo>
                    <a:pt x="4631555" y="50799"/>
                  </a:moveTo>
                  <a:lnTo>
                    <a:pt x="68382" y="50799"/>
                  </a:lnTo>
                  <a:lnTo>
                    <a:pt x="67188" y="63499"/>
                  </a:lnTo>
                  <a:lnTo>
                    <a:pt x="4632343" y="63499"/>
                  </a:lnTo>
                  <a:lnTo>
                    <a:pt x="4631555" y="50799"/>
                  </a:lnTo>
                  <a:close/>
                </a:path>
                <a:path w="4711700" h="1371600">
                  <a:moveTo>
                    <a:pt x="4628317" y="38099"/>
                  </a:moveTo>
                  <a:lnTo>
                    <a:pt x="71931" y="38099"/>
                  </a:lnTo>
                  <a:lnTo>
                    <a:pt x="70223" y="50799"/>
                  </a:lnTo>
                  <a:lnTo>
                    <a:pt x="4629688" y="50799"/>
                  </a:lnTo>
                  <a:lnTo>
                    <a:pt x="4628317" y="38099"/>
                  </a:lnTo>
                  <a:close/>
                </a:path>
                <a:path w="4711700" h="1371600">
                  <a:moveTo>
                    <a:pt x="4623935" y="25399"/>
                  </a:moveTo>
                  <a:lnTo>
                    <a:pt x="74440" y="25399"/>
                  </a:lnTo>
                  <a:lnTo>
                    <a:pt x="74198" y="38099"/>
                  </a:lnTo>
                  <a:lnTo>
                    <a:pt x="4624354" y="38099"/>
                  </a:lnTo>
                  <a:lnTo>
                    <a:pt x="4623935" y="25399"/>
                  </a:lnTo>
                  <a:close/>
                </a:path>
                <a:path w="4711700" h="1371600">
                  <a:moveTo>
                    <a:pt x="4622094" y="12699"/>
                  </a:moveTo>
                  <a:lnTo>
                    <a:pt x="77996" y="12699"/>
                  </a:lnTo>
                  <a:lnTo>
                    <a:pt x="75761" y="25399"/>
                  </a:lnTo>
                  <a:lnTo>
                    <a:pt x="4622894" y="25399"/>
                  </a:lnTo>
                  <a:lnTo>
                    <a:pt x="4622094" y="12699"/>
                  </a:lnTo>
                  <a:close/>
                </a:path>
                <a:path w="4711700" h="1371600">
                  <a:moveTo>
                    <a:pt x="4619465" y="0"/>
                  </a:moveTo>
                  <a:lnTo>
                    <a:pt x="82720" y="0"/>
                  </a:lnTo>
                  <a:lnTo>
                    <a:pt x="80942" y="12699"/>
                  </a:lnTo>
                  <a:lnTo>
                    <a:pt x="4619857" y="12699"/>
                  </a:lnTo>
                  <a:lnTo>
                    <a:pt x="4619465" y="0"/>
                  </a:lnTo>
                  <a:close/>
                </a:path>
              </a:pathLst>
            </a:custGeom>
            <a:solidFill>
              <a:srgbClr val="829FAA">
                <a:alpha val="70979"/>
              </a:srgbClr>
            </a:solidFill>
          </p:spPr>
          <p:txBody>
            <a:bodyPr wrap="square" lIns="0" tIns="0" rIns="0" bIns="0" rtlCol="0"/>
            <a:lstStyle/>
            <a:p>
              <a:endParaRPr/>
            </a:p>
          </p:txBody>
        </p:sp>
        <p:pic>
          <p:nvPicPr>
            <p:cNvPr id="21" name="object 21"/>
            <p:cNvPicPr/>
            <p:nvPr/>
          </p:nvPicPr>
          <p:blipFill>
            <a:blip r:embed="rId5" cstate="print"/>
            <a:stretch>
              <a:fillRect/>
            </a:stretch>
          </p:blipFill>
          <p:spPr>
            <a:xfrm>
              <a:off x="7244080" y="2661920"/>
              <a:ext cx="4922506" cy="792479"/>
            </a:xfrm>
            <a:prstGeom prst="rect">
              <a:avLst/>
            </a:prstGeom>
          </p:spPr>
        </p:pic>
        <p:pic>
          <p:nvPicPr>
            <p:cNvPr id="22" name="object 22"/>
            <p:cNvPicPr/>
            <p:nvPr/>
          </p:nvPicPr>
          <p:blipFill>
            <a:blip r:embed="rId6" cstate="print"/>
            <a:stretch>
              <a:fillRect/>
            </a:stretch>
          </p:blipFill>
          <p:spPr>
            <a:xfrm>
              <a:off x="7513320" y="3088640"/>
              <a:ext cx="4394199" cy="792480"/>
            </a:xfrm>
            <a:prstGeom prst="rect">
              <a:avLst/>
            </a:prstGeom>
          </p:spPr>
        </p:pic>
        <p:pic>
          <p:nvPicPr>
            <p:cNvPr id="23" name="object 23"/>
            <p:cNvPicPr/>
            <p:nvPr/>
          </p:nvPicPr>
          <p:blipFill>
            <a:blip r:embed="rId7" cstate="print"/>
            <a:stretch>
              <a:fillRect/>
            </a:stretch>
          </p:blipFill>
          <p:spPr>
            <a:xfrm>
              <a:off x="8018780" y="3515360"/>
              <a:ext cx="3284219" cy="792479"/>
            </a:xfrm>
            <a:prstGeom prst="rect">
              <a:avLst/>
            </a:prstGeom>
          </p:spPr>
        </p:pic>
      </p:grpSp>
      <p:sp>
        <p:nvSpPr>
          <p:cNvPr id="24" name="object 24"/>
          <p:cNvSpPr txBox="1"/>
          <p:nvPr/>
        </p:nvSpPr>
        <p:spPr>
          <a:xfrm>
            <a:off x="7453224" y="2754153"/>
            <a:ext cx="4384675" cy="1305560"/>
          </a:xfrm>
          <a:prstGeom prst="rect">
            <a:avLst/>
          </a:prstGeom>
        </p:spPr>
        <p:txBody>
          <a:bodyPr vert="horz" wrap="square" lIns="0" tIns="12700" rIns="0" bIns="0" rtlCol="0">
            <a:spAutoFit/>
          </a:bodyPr>
          <a:lstStyle/>
          <a:p>
            <a:pPr marL="12700" marR="5080" algn="ctr">
              <a:lnSpc>
                <a:spcPct val="100000"/>
              </a:lnSpc>
              <a:spcBef>
                <a:spcPts val="100"/>
              </a:spcBef>
            </a:pPr>
            <a:r>
              <a:rPr sz="2800" b="1" dirty="0">
                <a:solidFill>
                  <a:srgbClr val="FFFFFF"/>
                </a:solidFill>
                <a:latin typeface="Arial"/>
                <a:cs typeface="Arial"/>
              </a:rPr>
              <a:t>Different</a:t>
            </a:r>
            <a:r>
              <a:rPr sz="2800" b="1" spc="-40" dirty="0">
                <a:solidFill>
                  <a:srgbClr val="FFFFFF"/>
                </a:solidFill>
                <a:latin typeface="Arial"/>
                <a:cs typeface="Arial"/>
              </a:rPr>
              <a:t> </a:t>
            </a:r>
            <a:r>
              <a:rPr sz="2800" b="1" dirty="0">
                <a:solidFill>
                  <a:srgbClr val="FFFFFF"/>
                </a:solidFill>
                <a:latin typeface="Arial"/>
                <a:cs typeface="Arial"/>
              </a:rPr>
              <a:t>geographies</a:t>
            </a:r>
            <a:r>
              <a:rPr sz="2800" b="1" spc="-75" dirty="0">
                <a:solidFill>
                  <a:srgbClr val="FFFFFF"/>
                </a:solidFill>
                <a:latin typeface="Arial"/>
                <a:cs typeface="Arial"/>
              </a:rPr>
              <a:t> </a:t>
            </a:r>
            <a:r>
              <a:rPr sz="2800" b="1" spc="10" dirty="0">
                <a:solidFill>
                  <a:srgbClr val="FFFFFF"/>
                </a:solidFill>
                <a:latin typeface="Arial"/>
                <a:cs typeface="Arial"/>
              </a:rPr>
              <a:t>will </a:t>
            </a:r>
            <a:r>
              <a:rPr sz="2800" b="1" spc="-760" dirty="0">
                <a:solidFill>
                  <a:srgbClr val="FFFFFF"/>
                </a:solidFill>
                <a:latin typeface="Arial"/>
                <a:cs typeface="Arial"/>
              </a:rPr>
              <a:t> </a:t>
            </a:r>
            <a:r>
              <a:rPr sz="2800" b="1" spc="-5" dirty="0">
                <a:solidFill>
                  <a:srgbClr val="FFFFFF"/>
                </a:solidFill>
                <a:latin typeface="Arial"/>
                <a:cs typeface="Arial"/>
              </a:rPr>
              <a:t>navigate </a:t>
            </a:r>
            <a:r>
              <a:rPr sz="2800" b="1" dirty="0">
                <a:solidFill>
                  <a:srgbClr val="FFFFFF"/>
                </a:solidFill>
                <a:latin typeface="Arial"/>
                <a:cs typeface="Arial"/>
              </a:rPr>
              <a:t>the phases at </a:t>
            </a:r>
            <a:r>
              <a:rPr sz="2800" b="1" spc="5" dirty="0">
                <a:solidFill>
                  <a:srgbClr val="FFFFFF"/>
                </a:solidFill>
                <a:latin typeface="Arial"/>
                <a:cs typeface="Arial"/>
              </a:rPr>
              <a:t> </a:t>
            </a:r>
            <a:r>
              <a:rPr sz="2800" b="1" dirty="0">
                <a:solidFill>
                  <a:srgbClr val="FFFFFF"/>
                </a:solidFill>
                <a:latin typeface="Arial"/>
                <a:cs typeface="Arial"/>
              </a:rPr>
              <a:t>different</a:t>
            </a:r>
            <a:r>
              <a:rPr sz="2800" b="1" spc="-15" dirty="0">
                <a:solidFill>
                  <a:srgbClr val="FFFFFF"/>
                </a:solidFill>
                <a:latin typeface="Arial"/>
                <a:cs typeface="Arial"/>
              </a:rPr>
              <a:t> </a:t>
            </a:r>
            <a:r>
              <a:rPr sz="2800" b="1" dirty="0">
                <a:solidFill>
                  <a:srgbClr val="FFFFFF"/>
                </a:solidFill>
                <a:latin typeface="Arial"/>
                <a:cs typeface="Arial"/>
              </a:rPr>
              <a:t>periods</a:t>
            </a:r>
            <a:endParaRPr sz="2800">
              <a:latin typeface="Arial"/>
              <a:cs typeface="Arial"/>
            </a:endParaRPr>
          </a:p>
        </p:txBody>
      </p:sp>
      <p:sp>
        <p:nvSpPr>
          <p:cNvPr id="25" name="object 25"/>
          <p:cNvSpPr txBox="1"/>
          <p:nvPr/>
        </p:nvSpPr>
        <p:spPr>
          <a:xfrm>
            <a:off x="457500" y="3986053"/>
            <a:ext cx="2759075" cy="1315720"/>
          </a:xfrm>
          <a:prstGeom prst="rect">
            <a:avLst/>
          </a:prstGeom>
        </p:spPr>
        <p:txBody>
          <a:bodyPr vert="horz" wrap="square" lIns="0" tIns="12700" rIns="0" bIns="0" rtlCol="0">
            <a:spAutoFit/>
          </a:bodyPr>
          <a:lstStyle/>
          <a:p>
            <a:pPr marL="12700">
              <a:lnSpc>
                <a:spcPts val="3729"/>
              </a:lnSpc>
              <a:spcBef>
                <a:spcPts val="100"/>
              </a:spcBef>
            </a:pPr>
            <a:r>
              <a:rPr sz="3200" b="1" dirty="0">
                <a:solidFill>
                  <a:srgbClr val="557783"/>
                </a:solidFill>
                <a:latin typeface="Arial"/>
                <a:cs typeface="Arial"/>
              </a:rPr>
              <a:t>PHASE</a:t>
            </a:r>
            <a:r>
              <a:rPr sz="3200" b="1" spc="-70" dirty="0">
                <a:solidFill>
                  <a:srgbClr val="557783"/>
                </a:solidFill>
                <a:latin typeface="Arial"/>
                <a:cs typeface="Arial"/>
              </a:rPr>
              <a:t> </a:t>
            </a:r>
            <a:r>
              <a:rPr sz="3200" b="1" dirty="0">
                <a:solidFill>
                  <a:srgbClr val="E21F25"/>
                </a:solidFill>
                <a:latin typeface="Arial"/>
                <a:cs typeface="Arial"/>
              </a:rPr>
              <a:t>2</a:t>
            </a:r>
            <a:endParaRPr sz="3200">
              <a:latin typeface="Arial"/>
              <a:cs typeface="Arial"/>
            </a:endParaRPr>
          </a:p>
          <a:p>
            <a:pPr marL="12700">
              <a:lnSpc>
                <a:spcPts val="1810"/>
              </a:lnSpc>
            </a:pPr>
            <a:r>
              <a:rPr sz="1600" spc="-30" dirty="0">
                <a:solidFill>
                  <a:srgbClr val="10171F"/>
                </a:solidFill>
                <a:latin typeface="Arial"/>
                <a:cs typeface="Arial"/>
              </a:rPr>
              <a:t>Tackle</a:t>
            </a:r>
            <a:r>
              <a:rPr sz="1600" spc="-45" dirty="0">
                <a:solidFill>
                  <a:srgbClr val="10171F"/>
                </a:solidFill>
                <a:latin typeface="Arial"/>
                <a:cs typeface="Arial"/>
              </a:rPr>
              <a:t> </a:t>
            </a:r>
            <a:r>
              <a:rPr sz="1600" spc="-5" dirty="0">
                <a:solidFill>
                  <a:srgbClr val="10171F"/>
                </a:solidFill>
                <a:latin typeface="Arial"/>
                <a:cs typeface="Arial"/>
              </a:rPr>
              <a:t>long-term</a:t>
            </a:r>
            <a:r>
              <a:rPr sz="1600" spc="-10" dirty="0">
                <a:solidFill>
                  <a:srgbClr val="10171F"/>
                </a:solidFill>
                <a:latin typeface="Arial"/>
                <a:cs typeface="Arial"/>
              </a:rPr>
              <a:t> </a:t>
            </a:r>
            <a:r>
              <a:rPr sz="1600" spc="-15" dirty="0">
                <a:solidFill>
                  <a:srgbClr val="10171F"/>
                </a:solidFill>
                <a:latin typeface="Arial"/>
                <a:cs typeface="Arial"/>
              </a:rPr>
              <a:t>intermittency,</a:t>
            </a:r>
            <a:endParaRPr sz="1600">
              <a:latin typeface="Arial"/>
              <a:cs typeface="Arial"/>
            </a:endParaRPr>
          </a:p>
          <a:p>
            <a:pPr marL="12700" marR="111760">
              <a:lnSpc>
                <a:spcPct val="119800"/>
              </a:lnSpc>
              <a:spcBef>
                <a:spcPts val="20"/>
              </a:spcBef>
            </a:pPr>
            <a:r>
              <a:rPr sz="1600" spc="-5" dirty="0">
                <a:solidFill>
                  <a:srgbClr val="10171F"/>
                </a:solidFill>
                <a:latin typeface="Arial"/>
                <a:cs typeface="Arial"/>
              </a:rPr>
              <a:t>currently </a:t>
            </a:r>
            <a:r>
              <a:rPr sz="1600" spc="-10" dirty="0">
                <a:solidFill>
                  <a:srgbClr val="10171F"/>
                </a:solidFill>
                <a:latin typeface="Arial"/>
                <a:cs typeface="Arial"/>
              </a:rPr>
              <a:t>managed</a:t>
            </a:r>
            <a:r>
              <a:rPr sz="1600" spc="25" dirty="0">
                <a:solidFill>
                  <a:srgbClr val="10171F"/>
                </a:solidFill>
                <a:latin typeface="Arial"/>
                <a:cs typeface="Arial"/>
              </a:rPr>
              <a:t> </a:t>
            </a:r>
            <a:r>
              <a:rPr sz="1600" spc="-5" dirty="0">
                <a:solidFill>
                  <a:srgbClr val="10171F"/>
                </a:solidFill>
                <a:latin typeface="Arial"/>
                <a:cs typeface="Arial"/>
              </a:rPr>
              <a:t>by </a:t>
            </a:r>
            <a:r>
              <a:rPr sz="1600" spc="-10" dirty="0">
                <a:solidFill>
                  <a:srgbClr val="10171F"/>
                </a:solidFill>
                <a:latin typeface="Arial"/>
                <a:cs typeface="Arial"/>
              </a:rPr>
              <a:t>natural </a:t>
            </a:r>
            <a:r>
              <a:rPr sz="1600" spc="-430" dirty="0">
                <a:solidFill>
                  <a:srgbClr val="10171F"/>
                </a:solidFill>
                <a:latin typeface="Arial"/>
                <a:cs typeface="Arial"/>
              </a:rPr>
              <a:t> </a:t>
            </a:r>
            <a:r>
              <a:rPr sz="1600" spc="-10" dirty="0">
                <a:solidFill>
                  <a:srgbClr val="10171F"/>
                </a:solidFill>
                <a:latin typeface="Arial"/>
                <a:cs typeface="Arial"/>
              </a:rPr>
              <a:t>gas</a:t>
            </a:r>
            <a:r>
              <a:rPr sz="1600" spc="10" dirty="0">
                <a:solidFill>
                  <a:srgbClr val="10171F"/>
                </a:solidFill>
                <a:latin typeface="Arial"/>
                <a:cs typeface="Arial"/>
              </a:rPr>
              <a:t> </a:t>
            </a:r>
            <a:r>
              <a:rPr sz="1600" spc="-10" dirty="0">
                <a:solidFill>
                  <a:srgbClr val="10171F"/>
                </a:solidFill>
                <a:latin typeface="Arial"/>
                <a:cs typeface="Arial"/>
              </a:rPr>
              <a:t>power</a:t>
            </a:r>
            <a:r>
              <a:rPr sz="1600" spc="35" dirty="0">
                <a:solidFill>
                  <a:srgbClr val="10171F"/>
                </a:solidFill>
                <a:latin typeface="Arial"/>
                <a:cs typeface="Arial"/>
              </a:rPr>
              <a:t> </a:t>
            </a:r>
            <a:r>
              <a:rPr sz="1600" spc="-10" dirty="0">
                <a:solidFill>
                  <a:srgbClr val="10171F"/>
                </a:solidFill>
                <a:latin typeface="Arial"/>
                <a:cs typeface="Arial"/>
              </a:rPr>
              <a:t>generation:</a:t>
            </a:r>
            <a:endParaRPr sz="1600">
              <a:latin typeface="Arial"/>
              <a:cs typeface="Arial"/>
            </a:endParaRPr>
          </a:p>
        </p:txBody>
      </p:sp>
      <p:sp>
        <p:nvSpPr>
          <p:cNvPr id="26" name="object 26"/>
          <p:cNvSpPr txBox="1"/>
          <p:nvPr/>
        </p:nvSpPr>
        <p:spPr>
          <a:xfrm>
            <a:off x="3584344" y="4940847"/>
            <a:ext cx="1525270" cy="269240"/>
          </a:xfrm>
          <a:prstGeom prst="rect">
            <a:avLst/>
          </a:prstGeom>
        </p:spPr>
        <p:txBody>
          <a:bodyPr vert="horz" wrap="square" lIns="0" tIns="12700" rIns="0" bIns="0" rtlCol="0">
            <a:spAutoFit/>
          </a:bodyPr>
          <a:lstStyle/>
          <a:p>
            <a:pPr marL="12700">
              <a:lnSpc>
                <a:spcPct val="100000"/>
              </a:lnSpc>
              <a:spcBef>
                <a:spcPts val="100"/>
              </a:spcBef>
            </a:pPr>
            <a:r>
              <a:rPr sz="1600" b="1" spc="-5" dirty="0">
                <a:solidFill>
                  <a:srgbClr val="10171F"/>
                </a:solidFill>
                <a:latin typeface="Arial"/>
                <a:cs typeface="Arial"/>
              </a:rPr>
              <a:t>Energy</a:t>
            </a:r>
            <a:r>
              <a:rPr sz="1600" b="1" spc="-60" dirty="0">
                <a:solidFill>
                  <a:srgbClr val="10171F"/>
                </a:solidFill>
                <a:latin typeface="Arial"/>
                <a:cs typeface="Arial"/>
              </a:rPr>
              <a:t> </a:t>
            </a:r>
            <a:r>
              <a:rPr sz="1600" b="1" spc="-5" dirty="0">
                <a:solidFill>
                  <a:srgbClr val="10171F"/>
                </a:solidFill>
                <a:latin typeface="Arial"/>
                <a:cs typeface="Arial"/>
              </a:rPr>
              <a:t>Storage</a:t>
            </a:r>
            <a:endParaRPr sz="1600">
              <a:latin typeface="Arial"/>
              <a:cs typeface="Arial"/>
            </a:endParaRPr>
          </a:p>
        </p:txBody>
      </p:sp>
      <p:pic>
        <p:nvPicPr>
          <p:cNvPr id="27" name="object 27"/>
          <p:cNvPicPr/>
          <p:nvPr/>
        </p:nvPicPr>
        <p:blipFill>
          <a:blip r:embed="rId8" cstate="print"/>
          <a:stretch>
            <a:fillRect/>
          </a:stretch>
        </p:blipFill>
        <p:spPr>
          <a:xfrm>
            <a:off x="3792220" y="3822700"/>
            <a:ext cx="1094739" cy="1102359"/>
          </a:xfrm>
          <a:prstGeom prst="rect">
            <a:avLst/>
          </a:prstGeom>
        </p:spPr>
      </p:pic>
      <p:sp>
        <p:nvSpPr>
          <p:cNvPr id="28" name="object 28"/>
          <p:cNvSpPr txBox="1"/>
          <p:nvPr/>
        </p:nvSpPr>
        <p:spPr>
          <a:xfrm>
            <a:off x="5511844" y="4938784"/>
            <a:ext cx="1198880" cy="269240"/>
          </a:xfrm>
          <a:prstGeom prst="rect">
            <a:avLst/>
          </a:prstGeom>
        </p:spPr>
        <p:txBody>
          <a:bodyPr vert="horz" wrap="square" lIns="0" tIns="12700" rIns="0" bIns="0" rtlCol="0">
            <a:spAutoFit/>
          </a:bodyPr>
          <a:lstStyle/>
          <a:p>
            <a:pPr marL="12700">
              <a:lnSpc>
                <a:spcPct val="100000"/>
              </a:lnSpc>
              <a:spcBef>
                <a:spcPts val="100"/>
              </a:spcBef>
            </a:pPr>
            <a:r>
              <a:rPr sz="1600" b="1" spc="-5" dirty="0">
                <a:solidFill>
                  <a:srgbClr val="10171F"/>
                </a:solidFill>
                <a:latin typeface="Arial"/>
                <a:cs typeface="Arial"/>
              </a:rPr>
              <a:t>Renewables</a:t>
            </a:r>
            <a:endParaRPr sz="1600">
              <a:latin typeface="Arial"/>
              <a:cs typeface="Arial"/>
            </a:endParaRPr>
          </a:p>
        </p:txBody>
      </p:sp>
      <p:pic>
        <p:nvPicPr>
          <p:cNvPr id="29" name="object 29"/>
          <p:cNvPicPr/>
          <p:nvPr/>
        </p:nvPicPr>
        <p:blipFill>
          <a:blip r:embed="rId9" cstate="print"/>
          <a:stretch>
            <a:fillRect/>
          </a:stretch>
        </p:blipFill>
        <p:spPr>
          <a:xfrm>
            <a:off x="5547360" y="3822700"/>
            <a:ext cx="1094739" cy="1099819"/>
          </a:xfrm>
          <a:prstGeom prst="rect">
            <a:avLst/>
          </a:prstGeom>
        </p:spPr>
      </p:pic>
      <p:sp>
        <p:nvSpPr>
          <p:cNvPr id="30" name="object 30"/>
          <p:cNvSpPr txBox="1"/>
          <p:nvPr/>
        </p:nvSpPr>
        <p:spPr>
          <a:xfrm>
            <a:off x="5511844" y="2944524"/>
            <a:ext cx="1198880" cy="269240"/>
          </a:xfrm>
          <a:prstGeom prst="rect">
            <a:avLst/>
          </a:prstGeom>
        </p:spPr>
        <p:txBody>
          <a:bodyPr vert="horz" wrap="square" lIns="0" tIns="12700" rIns="0" bIns="0" rtlCol="0">
            <a:spAutoFit/>
          </a:bodyPr>
          <a:lstStyle/>
          <a:p>
            <a:pPr marL="12700">
              <a:lnSpc>
                <a:spcPct val="100000"/>
              </a:lnSpc>
              <a:spcBef>
                <a:spcPts val="100"/>
              </a:spcBef>
            </a:pPr>
            <a:r>
              <a:rPr sz="1600" b="1" spc="-5" dirty="0">
                <a:solidFill>
                  <a:srgbClr val="10171F"/>
                </a:solidFill>
                <a:latin typeface="Arial"/>
                <a:cs typeface="Arial"/>
              </a:rPr>
              <a:t>Renewables</a:t>
            </a:r>
            <a:endParaRPr sz="1600">
              <a:latin typeface="Arial"/>
              <a:cs typeface="Arial"/>
            </a:endParaRPr>
          </a:p>
        </p:txBody>
      </p:sp>
      <p:pic>
        <p:nvPicPr>
          <p:cNvPr id="31" name="object 31"/>
          <p:cNvPicPr/>
          <p:nvPr/>
        </p:nvPicPr>
        <p:blipFill>
          <a:blip r:embed="rId9" cstate="print"/>
          <a:stretch>
            <a:fillRect/>
          </a:stretch>
        </p:blipFill>
        <p:spPr>
          <a:xfrm>
            <a:off x="5547360" y="1828800"/>
            <a:ext cx="1094739" cy="1099819"/>
          </a:xfrm>
          <a:prstGeom prst="rect">
            <a:avLst/>
          </a:prstGeom>
        </p:spPr>
      </p:pic>
      <p:sp>
        <p:nvSpPr>
          <p:cNvPr id="32" name="object 32"/>
          <p:cNvSpPr txBox="1">
            <a:spLocks noGrp="1"/>
          </p:cNvSpPr>
          <p:nvPr>
            <p:ph type="sldNum" sz="quarter" idx="7"/>
          </p:nvPr>
        </p:nvSpPr>
        <p:spPr>
          <a:prstGeom prst="rect">
            <a:avLst/>
          </a:prstGeom>
        </p:spPr>
        <p:txBody>
          <a:bodyPr vert="horz" wrap="square" lIns="0" tIns="635" rIns="0" bIns="0" rtlCol="0">
            <a:spAutoFit/>
          </a:bodyPr>
          <a:lstStyle/>
          <a:p>
            <a:pPr marL="38100">
              <a:lnSpc>
                <a:spcPct val="100000"/>
              </a:lnSpc>
              <a:spcBef>
                <a:spcPts val="5"/>
              </a:spcBef>
            </a:pPr>
            <a:fld id="{81D60167-4931-47E6-BA6A-407CBD079E47}" type="slidenum">
              <a:rPr dirty="0"/>
              <a:t>10</a:t>
            </a:fld>
            <a:endParaRPr dirty="0"/>
          </a:p>
        </p:txBody>
      </p:sp>
      <p:sp>
        <p:nvSpPr>
          <p:cNvPr id="33" name="object 33"/>
          <p:cNvSpPr txBox="1">
            <a:spLocks noGrp="1"/>
          </p:cNvSpPr>
          <p:nvPr>
            <p:ph type="ftr" sz="quarter" idx="5"/>
          </p:nvPr>
        </p:nvSpPr>
        <p:spPr>
          <a:prstGeom prst="rect">
            <a:avLst/>
          </a:prstGeom>
        </p:spPr>
        <p:txBody>
          <a:bodyPr vert="horz" wrap="square" lIns="0" tIns="3810" rIns="0" bIns="0" rtlCol="0">
            <a:spAutoFit/>
          </a:bodyPr>
          <a:lstStyle/>
          <a:p>
            <a:pPr marL="12700">
              <a:lnSpc>
                <a:spcPct val="100000"/>
              </a:lnSpc>
              <a:spcBef>
                <a:spcPts val="30"/>
              </a:spcBef>
            </a:pPr>
            <a:r>
              <a:rPr dirty="0"/>
              <a:t>©</a:t>
            </a:r>
            <a:r>
              <a:rPr spc="5" dirty="0"/>
              <a:t> </a:t>
            </a:r>
            <a:r>
              <a:rPr spc="-10" dirty="0"/>
              <a:t>2020</a:t>
            </a:r>
            <a:r>
              <a:rPr spc="15" dirty="0"/>
              <a:t> </a:t>
            </a:r>
            <a:r>
              <a:rPr spc="-5" dirty="0"/>
              <a:t>Mitsubishi</a:t>
            </a:r>
            <a:r>
              <a:rPr spc="30" dirty="0"/>
              <a:t> </a:t>
            </a:r>
            <a:r>
              <a:rPr spc="-20" dirty="0"/>
              <a:t>Power</a:t>
            </a:r>
            <a:r>
              <a:rPr spc="65" dirty="0"/>
              <a:t> </a:t>
            </a:r>
            <a:r>
              <a:rPr spc="-10" dirty="0"/>
              <a:t>Americas,</a:t>
            </a:r>
            <a:r>
              <a:rPr spc="70" dirty="0"/>
              <a:t> </a:t>
            </a:r>
            <a:r>
              <a:rPr spc="-5" dirty="0"/>
              <a:t>Inc.</a:t>
            </a:r>
            <a:r>
              <a:rPr spc="5" dirty="0"/>
              <a:t> </a:t>
            </a:r>
            <a:r>
              <a:rPr spc="-10" dirty="0"/>
              <a:t>All</a:t>
            </a:r>
            <a:r>
              <a:rPr spc="30" dirty="0"/>
              <a:t> </a:t>
            </a:r>
            <a:r>
              <a:rPr spc="-10" dirty="0"/>
              <a:t>Rights</a:t>
            </a:r>
            <a:r>
              <a:rPr spc="15" dirty="0"/>
              <a:t> </a:t>
            </a:r>
            <a:r>
              <a:rPr spc="-15" dirty="0"/>
              <a:t>Reserved.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4540" y="136047"/>
            <a:ext cx="8203565" cy="360680"/>
          </a:xfrm>
          <a:prstGeom prst="rect">
            <a:avLst/>
          </a:prstGeom>
        </p:spPr>
        <p:txBody>
          <a:bodyPr vert="horz" wrap="square" lIns="0" tIns="12700" rIns="0" bIns="0" rtlCol="0">
            <a:spAutoFit/>
          </a:bodyPr>
          <a:lstStyle/>
          <a:p>
            <a:pPr marL="12700">
              <a:lnSpc>
                <a:spcPct val="100000"/>
              </a:lnSpc>
              <a:spcBef>
                <a:spcPts val="100"/>
              </a:spcBef>
            </a:pPr>
            <a:r>
              <a:rPr sz="2200" spc="-5" dirty="0">
                <a:solidFill>
                  <a:srgbClr val="000000"/>
                </a:solidFill>
              </a:rPr>
              <a:t>Surplus</a:t>
            </a:r>
            <a:r>
              <a:rPr sz="2200" spc="25" dirty="0">
                <a:solidFill>
                  <a:srgbClr val="000000"/>
                </a:solidFill>
              </a:rPr>
              <a:t> </a:t>
            </a:r>
            <a:r>
              <a:rPr sz="2200" spc="-10" dirty="0">
                <a:solidFill>
                  <a:srgbClr val="000000"/>
                </a:solidFill>
              </a:rPr>
              <a:t>and</a:t>
            </a:r>
            <a:r>
              <a:rPr sz="2200" spc="20" dirty="0">
                <a:solidFill>
                  <a:srgbClr val="000000"/>
                </a:solidFill>
              </a:rPr>
              <a:t> </a:t>
            </a:r>
            <a:r>
              <a:rPr sz="2200" spc="-5" dirty="0">
                <a:solidFill>
                  <a:srgbClr val="000000"/>
                </a:solidFill>
              </a:rPr>
              <a:t>Deficit Signal</a:t>
            </a:r>
            <a:r>
              <a:rPr sz="2200" spc="15" dirty="0">
                <a:solidFill>
                  <a:srgbClr val="000000"/>
                </a:solidFill>
              </a:rPr>
              <a:t> </a:t>
            </a:r>
            <a:r>
              <a:rPr sz="2200" dirty="0">
                <a:solidFill>
                  <a:srgbClr val="000000"/>
                </a:solidFill>
              </a:rPr>
              <a:t>the</a:t>
            </a:r>
            <a:r>
              <a:rPr sz="2200" spc="25" dirty="0">
                <a:solidFill>
                  <a:srgbClr val="000000"/>
                </a:solidFill>
              </a:rPr>
              <a:t> </a:t>
            </a:r>
            <a:r>
              <a:rPr sz="2200" spc="-5" dirty="0">
                <a:solidFill>
                  <a:srgbClr val="000000"/>
                </a:solidFill>
              </a:rPr>
              <a:t>Need</a:t>
            </a:r>
            <a:r>
              <a:rPr sz="2200" spc="25" dirty="0">
                <a:solidFill>
                  <a:srgbClr val="000000"/>
                </a:solidFill>
              </a:rPr>
              <a:t> </a:t>
            </a:r>
            <a:r>
              <a:rPr sz="2200" dirty="0">
                <a:solidFill>
                  <a:srgbClr val="000000"/>
                </a:solidFill>
              </a:rPr>
              <a:t>for</a:t>
            </a:r>
            <a:r>
              <a:rPr sz="2200" spc="-10" dirty="0">
                <a:solidFill>
                  <a:srgbClr val="000000"/>
                </a:solidFill>
              </a:rPr>
              <a:t> </a:t>
            </a:r>
            <a:r>
              <a:rPr sz="2200" spc="-5" dirty="0">
                <a:solidFill>
                  <a:srgbClr val="000000"/>
                </a:solidFill>
              </a:rPr>
              <a:t>More</a:t>
            </a:r>
            <a:r>
              <a:rPr sz="2200" spc="25" dirty="0">
                <a:solidFill>
                  <a:srgbClr val="000000"/>
                </a:solidFill>
              </a:rPr>
              <a:t> </a:t>
            </a:r>
            <a:r>
              <a:rPr sz="2200" spc="-5" dirty="0">
                <a:solidFill>
                  <a:srgbClr val="000000"/>
                </a:solidFill>
              </a:rPr>
              <a:t>Storage</a:t>
            </a:r>
            <a:r>
              <a:rPr sz="2200" dirty="0">
                <a:solidFill>
                  <a:srgbClr val="000000"/>
                </a:solidFill>
              </a:rPr>
              <a:t> </a:t>
            </a:r>
            <a:r>
              <a:rPr sz="2200" spc="-5" dirty="0">
                <a:solidFill>
                  <a:srgbClr val="000000"/>
                </a:solidFill>
              </a:rPr>
              <a:t>Options</a:t>
            </a:r>
            <a:endParaRPr sz="2200"/>
          </a:p>
        </p:txBody>
      </p:sp>
      <p:sp>
        <p:nvSpPr>
          <p:cNvPr id="3" name="object 3"/>
          <p:cNvSpPr txBox="1"/>
          <p:nvPr/>
        </p:nvSpPr>
        <p:spPr>
          <a:xfrm>
            <a:off x="559037" y="1220945"/>
            <a:ext cx="5090160" cy="543560"/>
          </a:xfrm>
          <a:prstGeom prst="rect">
            <a:avLst/>
          </a:prstGeom>
        </p:spPr>
        <p:txBody>
          <a:bodyPr vert="horz" wrap="square" lIns="0" tIns="12700" rIns="0" bIns="0" rtlCol="0">
            <a:spAutoFit/>
          </a:bodyPr>
          <a:lstStyle/>
          <a:p>
            <a:pPr marL="812800" marR="5080" indent="-800735">
              <a:lnSpc>
                <a:spcPct val="100000"/>
              </a:lnSpc>
              <a:spcBef>
                <a:spcPts val="100"/>
              </a:spcBef>
            </a:pPr>
            <a:r>
              <a:rPr sz="1700" b="1" spc="-10" dirty="0">
                <a:solidFill>
                  <a:srgbClr val="557783"/>
                </a:solidFill>
                <a:latin typeface="Arial"/>
                <a:cs typeface="Arial"/>
              </a:rPr>
              <a:t>CALIFORNIA</a:t>
            </a:r>
            <a:r>
              <a:rPr sz="1700" b="1" spc="50" dirty="0">
                <a:solidFill>
                  <a:srgbClr val="557783"/>
                </a:solidFill>
                <a:latin typeface="Arial"/>
                <a:cs typeface="Arial"/>
              </a:rPr>
              <a:t> </a:t>
            </a:r>
            <a:r>
              <a:rPr sz="1700" b="1" spc="-10" dirty="0">
                <a:solidFill>
                  <a:srgbClr val="557783"/>
                </a:solidFill>
                <a:latin typeface="Arial"/>
                <a:cs typeface="Arial"/>
              </a:rPr>
              <a:t>WIND</a:t>
            </a:r>
            <a:r>
              <a:rPr sz="1700" b="1" spc="15" dirty="0">
                <a:solidFill>
                  <a:srgbClr val="557783"/>
                </a:solidFill>
                <a:latin typeface="Arial"/>
                <a:cs typeface="Arial"/>
              </a:rPr>
              <a:t> </a:t>
            </a:r>
            <a:r>
              <a:rPr sz="1700" b="1" spc="-20" dirty="0">
                <a:solidFill>
                  <a:srgbClr val="557783"/>
                </a:solidFill>
                <a:latin typeface="Arial"/>
                <a:cs typeface="Arial"/>
              </a:rPr>
              <a:t>AND</a:t>
            </a:r>
            <a:r>
              <a:rPr sz="1700" b="1" spc="35" dirty="0">
                <a:solidFill>
                  <a:srgbClr val="557783"/>
                </a:solidFill>
                <a:latin typeface="Arial"/>
                <a:cs typeface="Arial"/>
              </a:rPr>
              <a:t> </a:t>
            </a:r>
            <a:r>
              <a:rPr sz="1700" b="1" spc="-10" dirty="0">
                <a:solidFill>
                  <a:srgbClr val="557783"/>
                </a:solidFill>
                <a:latin typeface="Arial"/>
                <a:cs typeface="Arial"/>
              </a:rPr>
              <a:t>SOLAR</a:t>
            </a:r>
            <a:r>
              <a:rPr sz="1700" b="1" spc="35" dirty="0">
                <a:solidFill>
                  <a:srgbClr val="557783"/>
                </a:solidFill>
                <a:latin typeface="Arial"/>
                <a:cs typeface="Arial"/>
              </a:rPr>
              <a:t> </a:t>
            </a:r>
            <a:r>
              <a:rPr sz="1700" b="1" spc="-10" dirty="0">
                <a:solidFill>
                  <a:srgbClr val="557783"/>
                </a:solidFill>
                <a:latin typeface="Arial"/>
                <a:cs typeface="Arial"/>
              </a:rPr>
              <a:t>CURTAILMENTS </a:t>
            </a:r>
            <a:r>
              <a:rPr sz="1700" b="1" spc="-459" dirty="0">
                <a:solidFill>
                  <a:srgbClr val="557783"/>
                </a:solidFill>
                <a:latin typeface="Arial"/>
                <a:cs typeface="Arial"/>
              </a:rPr>
              <a:t> </a:t>
            </a:r>
            <a:r>
              <a:rPr sz="1700" b="1" spc="-5" dirty="0">
                <a:solidFill>
                  <a:srgbClr val="557783"/>
                </a:solidFill>
                <a:latin typeface="Arial"/>
                <a:cs typeface="Arial"/>
              </a:rPr>
              <a:t>HIT</a:t>
            </a:r>
            <a:r>
              <a:rPr sz="1700" b="1" dirty="0">
                <a:solidFill>
                  <a:srgbClr val="557783"/>
                </a:solidFill>
                <a:latin typeface="Arial"/>
                <a:cs typeface="Arial"/>
              </a:rPr>
              <a:t> </a:t>
            </a:r>
            <a:r>
              <a:rPr sz="1700" b="1" spc="-5" dirty="0">
                <a:solidFill>
                  <a:srgbClr val="557783"/>
                </a:solidFill>
                <a:latin typeface="Arial"/>
                <a:cs typeface="Arial"/>
              </a:rPr>
              <a:t>RECORD</a:t>
            </a:r>
            <a:r>
              <a:rPr sz="1700" b="1" spc="15" dirty="0">
                <a:solidFill>
                  <a:srgbClr val="557783"/>
                </a:solidFill>
                <a:latin typeface="Arial"/>
                <a:cs typeface="Arial"/>
              </a:rPr>
              <a:t> </a:t>
            </a:r>
            <a:r>
              <a:rPr sz="1700" b="1" spc="-5" dirty="0">
                <a:solidFill>
                  <a:srgbClr val="557783"/>
                </a:solidFill>
                <a:latin typeface="Arial"/>
                <a:cs typeface="Arial"/>
              </a:rPr>
              <a:t>HIGH </a:t>
            </a:r>
            <a:r>
              <a:rPr sz="1700" b="1" dirty="0">
                <a:solidFill>
                  <a:srgbClr val="557783"/>
                </a:solidFill>
                <a:latin typeface="Arial"/>
                <a:cs typeface="Arial"/>
              </a:rPr>
              <a:t>IN </a:t>
            </a:r>
            <a:r>
              <a:rPr sz="1700" b="1" spc="-10" dirty="0">
                <a:solidFill>
                  <a:srgbClr val="557783"/>
                </a:solidFill>
                <a:latin typeface="Arial"/>
                <a:cs typeface="Arial"/>
              </a:rPr>
              <a:t>APRIL</a:t>
            </a:r>
            <a:r>
              <a:rPr sz="1700" b="1" spc="20" dirty="0">
                <a:solidFill>
                  <a:srgbClr val="557783"/>
                </a:solidFill>
                <a:latin typeface="Arial"/>
                <a:cs typeface="Arial"/>
              </a:rPr>
              <a:t> </a:t>
            </a:r>
            <a:r>
              <a:rPr sz="1700" b="1" spc="-10" dirty="0">
                <a:solidFill>
                  <a:srgbClr val="557783"/>
                </a:solidFill>
                <a:latin typeface="Arial"/>
                <a:cs typeface="Arial"/>
              </a:rPr>
              <a:t>2020</a:t>
            </a:r>
            <a:endParaRPr sz="1700">
              <a:latin typeface="Arial"/>
              <a:cs typeface="Arial"/>
            </a:endParaRPr>
          </a:p>
        </p:txBody>
      </p:sp>
      <p:sp>
        <p:nvSpPr>
          <p:cNvPr id="4" name="object 4"/>
          <p:cNvSpPr txBox="1"/>
          <p:nvPr/>
        </p:nvSpPr>
        <p:spPr>
          <a:xfrm>
            <a:off x="6379269" y="1220945"/>
            <a:ext cx="5241290" cy="543560"/>
          </a:xfrm>
          <a:prstGeom prst="rect">
            <a:avLst/>
          </a:prstGeom>
        </p:spPr>
        <p:txBody>
          <a:bodyPr vert="horz" wrap="square" lIns="0" tIns="12700" rIns="0" bIns="0" rtlCol="0">
            <a:spAutoFit/>
          </a:bodyPr>
          <a:lstStyle/>
          <a:p>
            <a:pPr marL="12700" marR="5080" indent="73025">
              <a:lnSpc>
                <a:spcPct val="100000"/>
              </a:lnSpc>
              <a:spcBef>
                <a:spcPts val="100"/>
              </a:spcBef>
            </a:pPr>
            <a:r>
              <a:rPr sz="1700" b="1" spc="-10" dirty="0">
                <a:solidFill>
                  <a:srgbClr val="557783"/>
                </a:solidFill>
                <a:latin typeface="Arial"/>
                <a:cs typeface="Arial"/>
              </a:rPr>
              <a:t>CALIFORNIA</a:t>
            </a:r>
            <a:r>
              <a:rPr sz="1700" b="1" spc="50" dirty="0">
                <a:solidFill>
                  <a:srgbClr val="557783"/>
                </a:solidFill>
                <a:latin typeface="Arial"/>
                <a:cs typeface="Arial"/>
              </a:rPr>
              <a:t> </a:t>
            </a:r>
            <a:r>
              <a:rPr sz="1700" b="1" spc="-5" dirty="0">
                <a:solidFill>
                  <a:srgbClr val="557783"/>
                </a:solidFill>
                <a:latin typeface="Arial"/>
                <a:cs typeface="Arial"/>
              </a:rPr>
              <a:t>SURPLUS</a:t>
            </a:r>
            <a:r>
              <a:rPr sz="1700" b="1" spc="5" dirty="0">
                <a:solidFill>
                  <a:srgbClr val="557783"/>
                </a:solidFill>
                <a:latin typeface="Arial"/>
                <a:cs typeface="Arial"/>
              </a:rPr>
              <a:t> </a:t>
            </a:r>
            <a:r>
              <a:rPr sz="1700" b="1" spc="-20" dirty="0">
                <a:solidFill>
                  <a:srgbClr val="557783"/>
                </a:solidFill>
                <a:latin typeface="Arial"/>
                <a:cs typeface="Arial"/>
              </a:rPr>
              <a:t>AND</a:t>
            </a:r>
            <a:r>
              <a:rPr sz="1700" b="1" spc="35" dirty="0">
                <a:solidFill>
                  <a:srgbClr val="557783"/>
                </a:solidFill>
                <a:latin typeface="Arial"/>
                <a:cs typeface="Arial"/>
              </a:rPr>
              <a:t> </a:t>
            </a:r>
            <a:r>
              <a:rPr sz="1700" b="1" spc="-5" dirty="0">
                <a:solidFill>
                  <a:srgbClr val="557783"/>
                </a:solidFill>
                <a:latin typeface="Arial"/>
                <a:cs typeface="Arial"/>
              </a:rPr>
              <a:t>DEFICIT</a:t>
            </a:r>
            <a:r>
              <a:rPr sz="1700" b="1" spc="-15" dirty="0">
                <a:solidFill>
                  <a:srgbClr val="557783"/>
                </a:solidFill>
                <a:latin typeface="Arial"/>
                <a:cs typeface="Arial"/>
              </a:rPr>
              <a:t> </a:t>
            </a:r>
            <a:r>
              <a:rPr sz="1700" b="1" spc="-10" dirty="0">
                <a:solidFill>
                  <a:srgbClr val="557783"/>
                </a:solidFill>
                <a:latin typeface="Arial"/>
                <a:cs typeface="Arial"/>
              </a:rPr>
              <a:t>PATTERNS </a:t>
            </a:r>
            <a:r>
              <a:rPr sz="1700" b="1" spc="-5" dirty="0">
                <a:solidFill>
                  <a:srgbClr val="557783"/>
                </a:solidFill>
                <a:latin typeface="Arial"/>
                <a:cs typeface="Arial"/>
              </a:rPr>
              <a:t> UNDER</a:t>
            </a:r>
            <a:r>
              <a:rPr sz="1700" b="1" spc="15" dirty="0">
                <a:solidFill>
                  <a:srgbClr val="557783"/>
                </a:solidFill>
                <a:latin typeface="Arial"/>
                <a:cs typeface="Arial"/>
              </a:rPr>
              <a:t> </a:t>
            </a:r>
            <a:r>
              <a:rPr sz="1700" b="1" dirty="0">
                <a:solidFill>
                  <a:srgbClr val="557783"/>
                </a:solidFill>
                <a:latin typeface="Arial"/>
                <a:cs typeface="Arial"/>
              </a:rPr>
              <a:t>A</a:t>
            </a:r>
            <a:r>
              <a:rPr sz="1700" b="1" spc="-5" dirty="0">
                <a:solidFill>
                  <a:srgbClr val="557783"/>
                </a:solidFill>
                <a:latin typeface="Arial"/>
                <a:cs typeface="Arial"/>
              </a:rPr>
              <a:t> </a:t>
            </a:r>
            <a:r>
              <a:rPr sz="1700" b="1" spc="-10" dirty="0">
                <a:solidFill>
                  <a:srgbClr val="557783"/>
                </a:solidFill>
                <a:latin typeface="Arial"/>
                <a:cs typeface="Arial"/>
              </a:rPr>
              <a:t>100%</a:t>
            </a:r>
            <a:r>
              <a:rPr sz="1700" b="1" spc="30" dirty="0">
                <a:solidFill>
                  <a:srgbClr val="557783"/>
                </a:solidFill>
                <a:latin typeface="Arial"/>
                <a:cs typeface="Arial"/>
              </a:rPr>
              <a:t> </a:t>
            </a:r>
            <a:r>
              <a:rPr sz="1700" b="1" spc="-15" dirty="0">
                <a:solidFill>
                  <a:srgbClr val="557783"/>
                </a:solidFill>
                <a:latin typeface="Arial"/>
                <a:cs typeface="Arial"/>
              </a:rPr>
              <a:t>RENEWABLE</a:t>
            </a:r>
            <a:r>
              <a:rPr sz="1700" b="1" spc="65" dirty="0">
                <a:solidFill>
                  <a:srgbClr val="557783"/>
                </a:solidFill>
                <a:latin typeface="Arial"/>
                <a:cs typeface="Arial"/>
              </a:rPr>
              <a:t> </a:t>
            </a:r>
            <a:r>
              <a:rPr sz="1700" b="1" spc="-5" dirty="0">
                <a:solidFill>
                  <a:srgbClr val="557783"/>
                </a:solidFill>
                <a:latin typeface="Arial"/>
                <a:cs typeface="Arial"/>
              </a:rPr>
              <a:t>ENERGY</a:t>
            </a:r>
            <a:r>
              <a:rPr sz="1700" b="1" spc="10" dirty="0">
                <a:solidFill>
                  <a:srgbClr val="557783"/>
                </a:solidFill>
                <a:latin typeface="Arial"/>
                <a:cs typeface="Arial"/>
              </a:rPr>
              <a:t> </a:t>
            </a:r>
            <a:r>
              <a:rPr sz="1700" b="1" spc="-10" dirty="0">
                <a:solidFill>
                  <a:srgbClr val="557783"/>
                </a:solidFill>
                <a:latin typeface="Arial"/>
                <a:cs typeface="Arial"/>
              </a:rPr>
              <a:t>SCENARIO</a:t>
            </a:r>
            <a:endParaRPr sz="1700">
              <a:latin typeface="Arial"/>
              <a:cs typeface="Arial"/>
            </a:endParaRPr>
          </a:p>
        </p:txBody>
      </p:sp>
      <p:sp>
        <p:nvSpPr>
          <p:cNvPr id="5" name="object 5"/>
          <p:cNvSpPr txBox="1"/>
          <p:nvPr/>
        </p:nvSpPr>
        <p:spPr>
          <a:xfrm>
            <a:off x="1202161" y="5615848"/>
            <a:ext cx="4414520" cy="574040"/>
          </a:xfrm>
          <a:prstGeom prst="rect">
            <a:avLst/>
          </a:prstGeom>
        </p:spPr>
        <p:txBody>
          <a:bodyPr vert="horz" wrap="square" lIns="0" tIns="12700" rIns="0" bIns="0" rtlCol="0">
            <a:spAutoFit/>
          </a:bodyPr>
          <a:lstStyle/>
          <a:p>
            <a:pPr marL="12700" marR="5080">
              <a:lnSpc>
                <a:spcPct val="100000"/>
              </a:lnSpc>
              <a:spcBef>
                <a:spcPts val="100"/>
              </a:spcBef>
            </a:pPr>
            <a:r>
              <a:rPr sz="1800" spc="-5" dirty="0">
                <a:latin typeface="Arial"/>
                <a:cs typeface="Arial"/>
              </a:rPr>
              <a:t>At just 30% </a:t>
            </a:r>
            <a:r>
              <a:rPr sz="1800" spc="-10" dirty="0">
                <a:latin typeface="Arial"/>
                <a:cs typeface="Arial"/>
              </a:rPr>
              <a:t>renewable</a:t>
            </a:r>
            <a:r>
              <a:rPr sz="1800" spc="35" dirty="0">
                <a:latin typeface="Arial"/>
                <a:cs typeface="Arial"/>
              </a:rPr>
              <a:t> </a:t>
            </a:r>
            <a:r>
              <a:rPr sz="1800" spc="-5" dirty="0">
                <a:latin typeface="Arial"/>
                <a:cs typeface="Arial"/>
              </a:rPr>
              <a:t>integration, peak </a:t>
            </a:r>
            <a:r>
              <a:rPr sz="1800" dirty="0">
                <a:latin typeface="Arial"/>
                <a:cs typeface="Arial"/>
              </a:rPr>
              <a:t> monthly</a:t>
            </a:r>
            <a:r>
              <a:rPr sz="1800" spc="-30" dirty="0">
                <a:latin typeface="Arial"/>
                <a:cs typeface="Arial"/>
              </a:rPr>
              <a:t> </a:t>
            </a:r>
            <a:r>
              <a:rPr sz="1800" spc="-5" dirty="0">
                <a:latin typeface="Arial"/>
                <a:cs typeface="Arial"/>
              </a:rPr>
              <a:t>curtailment</a:t>
            </a:r>
            <a:r>
              <a:rPr sz="1800" spc="-25" dirty="0">
                <a:latin typeface="Arial"/>
                <a:cs typeface="Arial"/>
              </a:rPr>
              <a:t> </a:t>
            </a:r>
            <a:r>
              <a:rPr sz="1800" spc="-5" dirty="0">
                <a:latin typeface="Arial"/>
                <a:cs typeface="Arial"/>
              </a:rPr>
              <a:t>exceeds</a:t>
            </a:r>
            <a:r>
              <a:rPr sz="1800" spc="-15" dirty="0">
                <a:latin typeface="Arial"/>
                <a:cs typeface="Arial"/>
              </a:rPr>
              <a:t> </a:t>
            </a:r>
            <a:r>
              <a:rPr sz="1800" spc="-5" dirty="0">
                <a:latin typeface="Arial"/>
                <a:cs typeface="Arial"/>
              </a:rPr>
              <a:t>300,000</a:t>
            </a:r>
            <a:r>
              <a:rPr sz="1800" spc="-10" dirty="0">
                <a:latin typeface="Arial"/>
                <a:cs typeface="Arial"/>
              </a:rPr>
              <a:t> </a:t>
            </a:r>
            <a:r>
              <a:rPr sz="1800" spc="20" dirty="0">
                <a:latin typeface="Arial"/>
                <a:cs typeface="Arial"/>
              </a:rPr>
              <a:t>MWh</a:t>
            </a:r>
            <a:endParaRPr sz="1800">
              <a:latin typeface="Arial"/>
              <a:cs typeface="Arial"/>
            </a:endParaRPr>
          </a:p>
        </p:txBody>
      </p:sp>
      <p:pic>
        <p:nvPicPr>
          <p:cNvPr id="6" name="object 6"/>
          <p:cNvPicPr/>
          <p:nvPr/>
        </p:nvPicPr>
        <p:blipFill>
          <a:blip r:embed="rId2" cstate="print"/>
          <a:stretch>
            <a:fillRect/>
          </a:stretch>
        </p:blipFill>
        <p:spPr>
          <a:xfrm>
            <a:off x="894080" y="5626100"/>
            <a:ext cx="228599" cy="248919"/>
          </a:xfrm>
          <a:prstGeom prst="rect">
            <a:avLst/>
          </a:prstGeom>
        </p:spPr>
      </p:pic>
      <p:grpSp>
        <p:nvGrpSpPr>
          <p:cNvPr id="7" name="object 7"/>
          <p:cNvGrpSpPr/>
          <p:nvPr/>
        </p:nvGrpSpPr>
        <p:grpSpPr>
          <a:xfrm>
            <a:off x="6261100" y="1996440"/>
            <a:ext cx="5628640" cy="3136900"/>
            <a:chOff x="6261100" y="1996440"/>
            <a:chExt cx="5628640" cy="3136900"/>
          </a:xfrm>
        </p:grpSpPr>
        <p:pic>
          <p:nvPicPr>
            <p:cNvPr id="8" name="object 8"/>
            <p:cNvPicPr/>
            <p:nvPr/>
          </p:nvPicPr>
          <p:blipFill>
            <a:blip r:embed="rId3" cstate="print"/>
            <a:stretch>
              <a:fillRect/>
            </a:stretch>
          </p:blipFill>
          <p:spPr>
            <a:xfrm>
              <a:off x="6261100" y="1996440"/>
              <a:ext cx="5628271" cy="3136861"/>
            </a:xfrm>
            <a:prstGeom prst="rect">
              <a:avLst/>
            </a:prstGeom>
          </p:spPr>
        </p:pic>
        <p:sp>
          <p:nvSpPr>
            <p:cNvPr id="9" name="object 9"/>
            <p:cNvSpPr/>
            <p:nvPr/>
          </p:nvSpPr>
          <p:spPr>
            <a:xfrm>
              <a:off x="6539229" y="3468370"/>
              <a:ext cx="1417320" cy="866140"/>
            </a:xfrm>
            <a:custGeom>
              <a:avLst/>
              <a:gdLst/>
              <a:ahLst/>
              <a:cxnLst/>
              <a:rect l="l" t="t" r="r" b="b"/>
              <a:pathLst>
                <a:path w="1417320" h="866139">
                  <a:moveTo>
                    <a:pt x="0" y="433070"/>
                  </a:moveTo>
                  <a:lnTo>
                    <a:pt x="9274" y="362823"/>
                  </a:lnTo>
                  <a:lnTo>
                    <a:pt x="36127" y="296185"/>
                  </a:lnTo>
                  <a:lnTo>
                    <a:pt x="79098" y="234048"/>
                  </a:lnTo>
                  <a:lnTo>
                    <a:pt x="106172" y="204946"/>
                  </a:lnTo>
                  <a:lnTo>
                    <a:pt x="136728" y="177303"/>
                  </a:lnTo>
                  <a:lnTo>
                    <a:pt x="170584" y="151232"/>
                  </a:lnTo>
                  <a:lnTo>
                    <a:pt x="207559" y="126842"/>
                  </a:lnTo>
                  <a:lnTo>
                    <a:pt x="247469" y="104247"/>
                  </a:lnTo>
                  <a:lnTo>
                    <a:pt x="290131" y="83557"/>
                  </a:lnTo>
                  <a:lnTo>
                    <a:pt x="335365" y="64883"/>
                  </a:lnTo>
                  <a:lnTo>
                    <a:pt x="382987" y="48338"/>
                  </a:lnTo>
                  <a:lnTo>
                    <a:pt x="432814" y="34032"/>
                  </a:lnTo>
                  <a:lnTo>
                    <a:pt x="484666" y="22078"/>
                  </a:lnTo>
                  <a:lnTo>
                    <a:pt x="538358" y="12586"/>
                  </a:lnTo>
                  <a:lnTo>
                    <a:pt x="593710" y="5668"/>
                  </a:lnTo>
                  <a:lnTo>
                    <a:pt x="650537" y="1435"/>
                  </a:lnTo>
                  <a:lnTo>
                    <a:pt x="708660" y="0"/>
                  </a:lnTo>
                  <a:lnTo>
                    <a:pt x="766780" y="1435"/>
                  </a:lnTo>
                  <a:lnTo>
                    <a:pt x="823606" y="5668"/>
                  </a:lnTo>
                  <a:lnTo>
                    <a:pt x="878957" y="12586"/>
                  </a:lnTo>
                  <a:lnTo>
                    <a:pt x="932648" y="22078"/>
                  </a:lnTo>
                  <a:lnTo>
                    <a:pt x="984499" y="34032"/>
                  </a:lnTo>
                  <a:lnTo>
                    <a:pt x="1034327" y="48338"/>
                  </a:lnTo>
                  <a:lnTo>
                    <a:pt x="1081949" y="64883"/>
                  </a:lnTo>
                  <a:lnTo>
                    <a:pt x="1127182" y="83557"/>
                  </a:lnTo>
                  <a:lnTo>
                    <a:pt x="1169845" y="104247"/>
                  </a:lnTo>
                  <a:lnTo>
                    <a:pt x="1209755" y="126842"/>
                  </a:lnTo>
                  <a:lnTo>
                    <a:pt x="1246730" y="151232"/>
                  </a:lnTo>
                  <a:lnTo>
                    <a:pt x="1280587" y="177303"/>
                  </a:lnTo>
                  <a:lnTo>
                    <a:pt x="1311144" y="204946"/>
                  </a:lnTo>
                  <a:lnTo>
                    <a:pt x="1338219" y="234048"/>
                  </a:lnTo>
                  <a:lnTo>
                    <a:pt x="1361629" y="264499"/>
                  </a:lnTo>
                  <a:lnTo>
                    <a:pt x="1396724" y="328997"/>
                  </a:lnTo>
                  <a:lnTo>
                    <a:pt x="1414970" y="397551"/>
                  </a:lnTo>
                  <a:lnTo>
                    <a:pt x="1417320" y="433070"/>
                  </a:lnTo>
                  <a:lnTo>
                    <a:pt x="1414970" y="468588"/>
                  </a:lnTo>
                  <a:lnTo>
                    <a:pt x="1396724" y="537142"/>
                  </a:lnTo>
                  <a:lnTo>
                    <a:pt x="1361629" y="601640"/>
                  </a:lnTo>
                  <a:lnTo>
                    <a:pt x="1338219" y="632091"/>
                  </a:lnTo>
                  <a:lnTo>
                    <a:pt x="1311144" y="661193"/>
                  </a:lnTo>
                  <a:lnTo>
                    <a:pt x="1280587" y="688836"/>
                  </a:lnTo>
                  <a:lnTo>
                    <a:pt x="1246730" y="714907"/>
                  </a:lnTo>
                  <a:lnTo>
                    <a:pt x="1209755" y="739297"/>
                  </a:lnTo>
                  <a:lnTo>
                    <a:pt x="1169845" y="761892"/>
                  </a:lnTo>
                  <a:lnTo>
                    <a:pt x="1127182" y="782582"/>
                  </a:lnTo>
                  <a:lnTo>
                    <a:pt x="1081949" y="801256"/>
                  </a:lnTo>
                  <a:lnTo>
                    <a:pt x="1034327" y="817801"/>
                  </a:lnTo>
                  <a:lnTo>
                    <a:pt x="984499" y="832107"/>
                  </a:lnTo>
                  <a:lnTo>
                    <a:pt x="932648" y="844061"/>
                  </a:lnTo>
                  <a:lnTo>
                    <a:pt x="878957" y="853553"/>
                  </a:lnTo>
                  <a:lnTo>
                    <a:pt x="823606" y="860471"/>
                  </a:lnTo>
                  <a:lnTo>
                    <a:pt x="766780" y="864704"/>
                  </a:lnTo>
                  <a:lnTo>
                    <a:pt x="708660" y="866140"/>
                  </a:lnTo>
                  <a:lnTo>
                    <a:pt x="650537" y="864704"/>
                  </a:lnTo>
                  <a:lnTo>
                    <a:pt x="593710" y="860471"/>
                  </a:lnTo>
                  <a:lnTo>
                    <a:pt x="538358" y="853553"/>
                  </a:lnTo>
                  <a:lnTo>
                    <a:pt x="484666" y="844061"/>
                  </a:lnTo>
                  <a:lnTo>
                    <a:pt x="432814" y="832107"/>
                  </a:lnTo>
                  <a:lnTo>
                    <a:pt x="382987" y="817801"/>
                  </a:lnTo>
                  <a:lnTo>
                    <a:pt x="335365" y="801256"/>
                  </a:lnTo>
                  <a:lnTo>
                    <a:pt x="290131" y="782582"/>
                  </a:lnTo>
                  <a:lnTo>
                    <a:pt x="247469" y="761892"/>
                  </a:lnTo>
                  <a:lnTo>
                    <a:pt x="207559" y="739297"/>
                  </a:lnTo>
                  <a:lnTo>
                    <a:pt x="170584" y="714907"/>
                  </a:lnTo>
                  <a:lnTo>
                    <a:pt x="136728" y="688836"/>
                  </a:lnTo>
                  <a:lnTo>
                    <a:pt x="106172" y="661193"/>
                  </a:lnTo>
                  <a:lnTo>
                    <a:pt x="79098" y="632091"/>
                  </a:lnTo>
                  <a:lnTo>
                    <a:pt x="55689" y="601640"/>
                  </a:lnTo>
                  <a:lnTo>
                    <a:pt x="20595" y="537142"/>
                  </a:lnTo>
                  <a:lnTo>
                    <a:pt x="2349" y="468588"/>
                  </a:lnTo>
                  <a:lnTo>
                    <a:pt x="0" y="433070"/>
                  </a:lnTo>
                  <a:close/>
                </a:path>
              </a:pathLst>
            </a:custGeom>
            <a:ln w="12700">
              <a:solidFill>
                <a:srgbClr val="E21F25"/>
              </a:solidFill>
            </a:ln>
          </p:spPr>
          <p:txBody>
            <a:bodyPr wrap="square" lIns="0" tIns="0" rIns="0" bIns="0" rtlCol="0"/>
            <a:lstStyle/>
            <a:p>
              <a:endParaRPr/>
            </a:p>
          </p:txBody>
        </p:sp>
        <p:sp>
          <p:nvSpPr>
            <p:cNvPr id="10" name="object 10"/>
            <p:cNvSpPr/>
            <p:nvPr/>
          </p:nvSpPr>
          <p:spPr>
            <a:xfrm>
              <a:off x="9866629" y="3468370"/>
              <a:ext cx="1417320" cy="866140"/>
            </a:xfrm>
            <a:custGeom>
              <a:avLst/>
              <a:gdLst/>
              <a:ahLst/>
              <a:cxnLst/>
              <a:rect l="l" t="t" r="r" b="b"/>
              <a:pathLst>
                <a:path w="1417320" h="866139">
                  <a:moveTo>
                    <a:pt x="0" y="433070"/>
                  </a:moveTo>
                  <a:lnTo>
                    <a:pt x="9274" y="362823"/>
                  </a:lnTo>
                  <a:lnTo>
                    <a:pt x="36127" y="296185"/>
                  </a:lnTo>
                  <a:lnTo>
                    <a:pt x="79098" y="234048"/>
                  </a:lnTo>
                  <a:lnTo>
                    <a:pt x="106172" y="204946"/>
                  </a:lnTo>
                  <a:lnTo>
                    <a:pt x="136728" y="177303"/>
                  </a:lnTo>
                  <a:lnTo>
                    <a:pt x="170584" y="151232"/>
                  </a:lnTo>
                  <a:lnTo>
                    <a:pt x="207559" y="126842"/>
                  </a:lnTo>
                  <a:lnTo>
                    <a:pt x="247469" y="104247"/>
                  </a:lnTo>
                  <a:lnTo>
                    <a:pt x="290131" y="83557"/>
                  </a:lnTo>
                  <a:lnTo>
                    <a:pt x="335365" y="64883"/>
                  </a:lnTo>
                  <a:lnTo>
                    <a:pt x="382987" y="48338"/>
                  </a:lnTo>
                  <a:lnTo>
                    <a:pt x="432814" y="34032"/>
                  </a:lnTo>
                  <a:lnTo>
                    <a:pt x="484666" y="22078"/>
                  </a:lnTo>
                  <a:lnTo>
                    <a:pt x="538358" y="12586"/>
                  </a:lnTo>
                  <a:lnTo>
                    <a:pt x="593710" y="5668"/>
                  </a:lnTo>
                  <a:lnTo>
                    <a:pt x="650537" y="1435"/>
                  </a:lnTo>
                  <a:lnTo>
                    <a:pt x="708660" y="0"/>
                  </a:lnTo>
                  <a:lnTo>
                    <a:pt x="766780" y="1435"/>
                  </a:lnTo>
                  <a:lnTo>
                    <a:pt x="823606" y="5668"/>
                  </a:lnTo>
                  <a:lnTo>
                    <a:pt x="878957" y="12586"/>
                  </a:lnTo>
                  <a:lnTo>
                    <a:pt x="932648" y="22078"/>
                  </a:lnTo>
                  <a:lnTo>
                    <a:pt x="984499" y="34032"/>
                  </a:lnTo>
                  <a:lnTo>
                    <a:pt x="1034327" y="48338"/>
                  </a:lnTo>
                  <a:lnTo>
                    <a:pt x="1081949" y="64883"/>
                  </a:lnTo>
                  <a:lnTo>
                    <a:pt x="1127182" y="83557"/>
                  </a:lnTo>
                  <a:lnTo>
                    <a:pt x="1169845" y="104247"/>
                  </a:lnTo>
                  <a:lnTo>
                    <a:pt x="1209755" y="126842"/>
                  </a:lnTo>
                  <a:lnTo>
                    <a:pt x="1246730" y="151232"/>
                  </a:lnTo>
                  <a:lnTo>
                    <a:pt x="1280587" y="177303"/>
                  </a:lnTo>
                  <a:lnTo>
                    <a:pt x="1311144" y="204946"/>
                  </a:lnTo>
                  <a:lnTo>
                    <a:pt x="1338219" y="234048"/>
                  </a:lnTo>
                  <a:lnTo>
                    <a:pt x="1361629" y="264499"/>
                  </a:lnTo>
                  <a:lnTo>
                    <a:pt x="1396724" y="328997"/>
                  </a:lnTo>
                  <a:lnTo>
                    <a:pt x="1414970" y="397551"/>
                  </a:lnTo>
                  <a:lnTo>
                    <a:pt x="1417320" y="433070"/>
                  </a:lnTo>
                  <a:lnTo>
                    <a:pt x="1414970" y="468588"/>
                  </a:lnTo>
                  <a:lnTo>
                    <a:pt x="1396724" y="537142"/>
                  </a:lnTo>
                  <a:lnTo>
                    <a:pt x="1361629" y="601640"/>
                  </a:lnTo>
                  <a:lnTo>
                    <a:pt x="1338219" y="632091"/>
                  </a:lnTo>
                  <a:lnTo>
                    <a:pt x="1311144" y="661193"/>
                  </a:lnTo>
                  <a:lnTo>
                    <a:pt x="1280587" y="688836"/>
                  </a:lnTo>
                  <a:lnTo>
                    <a:pt x="1246730" y="714907"/>
                  </a:lnTo>
                  <a:lnTo>
                    <a:pt x="1209755" y="739297"/>
                  </a:lnTo>
                  <a:lnTo>
                    <a:pt x="1169845" y="761892"/>
                  </a:lnTo>
                  <a:lnTo>
                    <a:pt x="1127182" y="782582"/>
                  </a:lnTo>
                  <a:lnTo>
                    <a:pt x="1081949" y="801256"/>
                  </a:lnTo>
                  <a:lnTo>
                    <a:pt x="1034327" y="817801"/>
                  </a:lnTo>
                  <a:lnTo>
                    <a:pt x="984499" y="832107"/>
                  </a:lnTo>
                  <a:lnTo>
                    <a:pt x="932648" y="844061"/>
                  </a:lnTo>
                  <a:lnTo>
                    <a:pt x="878957" y="853553"/>
                  </a:lnTo>
                  <a:lnTo>
                    <a:pt x="823606" y="860471"/>
                  </a:lnTo>
                  <a:lnTo>
                    <a:pt x="766780" y="864704"/>
                  </a:lnTo>
                  <a:lnTo>
                    <a:pt x="708660" y="866140"/>
                  </a:lnTo>
                  <a:lnTo>
                    <a:pt x="650537" y="864704"/>
                  </a:lnTo>
                  <a:lnTo>
                    <a:pt x="593710" y="860471"/>
                  </a:lnTo>
                  <a:lnTo>
                    <a:pt x="538358" y="853553"/>
                  </a:lnTo>
                  <a:lnTo>
                    <a:pt x="484666" y="844061"/>
                  </a:lnTo>
                  <a:lnTo>
                    <a:pt x="432814" y="832107"/>
                  </a:lnTo>
                  <a:lnTo>
                    <a:pt x="382987" y="817801"/>
                  </a:lnTo>
                  <a:lnTo>
                    <a:pt x="335365" y="801256"/>
                  </a:lnTo>
                  <a:lnTo>
                    <a:pt x="290131" y="782582"/>
                  </a:lnTo>
                  <a:lnTo>
                    <a:pt x="247469" y="761892"/>
                  </a:lnTo>
                  <a:lnTo>
                    <a:pt x="207559" y="739297"/>
                  </a:lnTo>
                  <a:lnTo>
                    <a:pt x="170584" y="714907"/>
                  </a:lnTo>
                  <a:lnTo>
                    <a:pt x="136728" y="688836"/>
                  </a:lnTo>
                  <a:lnTo>
                    <a:pt x="106172" y="661193"/>
                  </a:lnTo>
                  <a:lnTo>
                    <a:pt x="79098" y="632091"/>
                  </a:lnTo>
                  <a:lnTo>
                    <a:pt x="55689" y="601640"/>
                  </a:lnTo>
                  <a:lnTo>
                    <a:pt x="20595" y="537142"/>
                  </a:lnTo>
                  <a:lnTo>
                    <a:pt x="2349" y="468588"/>
                  </a:lnTo>
                  <a:lnTo>
                    <a:pt x="0" y="433070"/>
                  </a:lnTo>
                  <a:close/>
                </a:path>
              </a:pathLst>
            </a:custGeom>
            <a:ln w="12700">
              <a:solidFill>
                <a:srgbClr val="E21F25"/>
              </a:solidFill>
            </a:ln>
          </p:spPr>
          <p:txBody>
            <a:bodyPr wrap="square" lIns="0" tIns="0" rIns="0" bIns="0" rtlCol="0"/>
            <a:lstStyle/>
            <a:p>
              <a:endParaRPr/>
            </a:p>
          </p:txBody>
        </p:sp>
      </p:grpSp>
      <p:sp>
        <p:nvSpPr>
          <p:cNvPr id="11" name="object 11"/>
          <p:cNvSpPr txBox="1"/>
          <p:nvPr/>
        </p:nvSpPr>
        <p:spPr>
          <a:xfrm>
            <a:off x="9545319" y="2593340"/>
            <a:ext cx="2189480" cy="276860"/>
          </a:xfrm>
          <a:prstGeom prst="rect">
            <a:avLst/>
          </a:prstGeom>
          <a:solidFill>
            <a:srgbClr val="FFFFFF"/>
          </a:solidFill>
        </p:spPr>
        <p:txBody>
          <a:bodyPr vert="horz" wrap="square" lIns="0" tIns="41275" rIns="0" bIns="0" rtlCol="0">
            <a:spAutoFit/>
          </a:bodyPr>
          <a:lstStyle/>
          <a:p>
            <a:pPr marL="90170">
              <a:lnSpc>
                <a:spcPct val="100000"/>
              </a:lnSpc>
              <a:spcBef>
                <a:spcPts val="325"/>
              </a:spcBef>
            </a:pPr>
            <a:r>
              <a:rPr sz="1200" b="1" dirty="0">
                <a:solidFill>
                  <a:srgbClr val="006386"/>
                </a:solidFill>
                <a:latin typeface="Arial"/>
                <a:cs typeface="Arial"/>
              </a:rPr>
              <a:t>Renewable</a:t>
            </a:r>
            <a:r>
              <a:rPr sz="1200" b="1" spc="-65" dirty="0">
                <a:solidFill>
                  <a:srgbClr val="006386"/>
                </a:solidFill>
                <a:latin typeface="Arial"/>
                <a:cs typeface="Arial"/>
              </a:rPr>
              <a:t> </a:t>
            </a:r>
            <a:r>
              <a:rPr sz="1200" b="1" spc="-5" dirty="0">
                <a:solidFill>
                  <a:srgbClr val="006386"/>
                </a:solidFill>
                <a:latin typeface="Arial"/>
                <a:cs typeface="Arial"/>
              </a:rPr>
              <a:t>Energy</a:t>
            </a:r>
            <a:r>
              <a:rPr sz="1200" b="1" spc="-20" dirty="0">
                <a:solidFill>
                  <a:srgbClr val="006386"/>
                </a:solidFill>
                <a:latin typeface="Arial"/>
                <a:cs typeface="Arial"/>
              </a:rPr>
              <a:t> </a:t>
            </a:r>
            <a:r>
              <a:rPr sz="1200" b="1" dirty="0">
                <a:solidFill>
                  <a:srgbClr val="006386"/>
                </a:solidFill>
                <a:latin typeface="Arial"/>
                <a:cs typeface="Arial"/>
              </a:rPr>
              <a:t>Surplus</a:t>
            </a:r>
            <a:endParaRPr sz="1200">
              <a:latin typeface="Arial"/>
              <a:cs typeface="Arial"/>
            </a:endParaRPr>
          </a:p>
        </p:txBody>
      </p:sp>
      <p:sp>
        <p:nvSpPr>
          <p:cNvPr id="12" name="object 12"/>
          <p:cNvSpPr txBox="1"/>
          <p:nvPr/>
        </p:nvSpPr>
        <p:spPr>
          <a:xfrm>
            <a:off x="9545319" y="4378960"/>
            <a:ext cx="2059939" cy="276860"/>
          </a:xfrm>
          <a:prstGeom prst="rect">
            <a:avLst/>
          </a:prstGeom>
          <a:solidFill>
            <a:srgbClr val="FFFFFF"/>
          </a:solidFill>
        </p:spPr>
        <p:txBody>
          <a:bodyPr vert="horz" wrap="square" lIns="0" tIns="41275" rIns="0" bIns="0" rtlCol="0">
            <a:spAutoFit/>
          </a:bodyPr>
          <a:lstStyle/>
          <a:p>
            <a:pPr marL="90170">
              <a:lnSpc>
                <a:spcPct val="100000"/>
              </a:lnSpc>
              <a:spcBef>
                <a:spcPts val="325"/>
              </a:spcBef>
            </a:pPr>
            <a:r>
              <a:rPr sz="1200" b="1" dirty="0">
                <a:solidFill>
                  <a:srgbClr val="E21F25"/>
                </a:solidFill>
                <a:latin typeface="Arial"/>
                <a:cs typeface="Arial"/>
              </a:rPr>
              <a:t>Renewable</a:t>
            </a:r>
            <a:r>
              <a:rPr sz="1200" b="1" spc="-60" dirty="0">
                <a:solidFill>
                  <a:srgbClr val="E21F25"/>
                </a:solidFill>
                <a:latin typeface="Arial"/>
                <a:cs typeface="Arial"/>
              </a:rPr>
              <a:t> </a:t>
            </a:r>
            <a:r>
              <a:rPr sz="1200" b="1" spc="-5" dirty="0">
                <a:solidFill>
                  <a:srgbClr val="E21F25"/>
                </a:solidFill>
                <a:latin typeface="Arial"/>
                <a:cs typeface="Arial"/>
              </a:rPr>
              <a:t>Energy</a:t>
            </a:r>
            <a:r>
              <a:rPr sz="1200" b="1" spc="-25" dirty="0">
                <a:solidFill>
                  <a:srgbClr val="E21F25"/>
                </a:solidFill>
                <a:latin typeface="Arial"/>
                <a:cs typeface="Arial"/>
              </a:rPr>
              <a:t> </a:t>
            </a:r>
            <a:r>
              <a:rPr sz="1200" b="1" spc="-5" dirty="0">
                <a:solidFill>
                  <a:srgbClr val="E21F25"/>
                </a:solidFill>
                <a:latin typeface="Arial"/>
                <a:cs typeface="Arial"/>
              </a:rPr>
              <a:t>Deficit</a:t>
            </a:r>
            <a:endParaRPr sz="1200">
              <a:latin typeface="Arial"/>
              <a:cs typeface="Arial"/>
            </a:endParaRPr>
          </a:p>
        </p:txBody>
      </p:sp>
      <p:sp>
        <p:nvSpPr>
          <p:cNvPr id="13" name="object 13"/>
          <p:cNvSpPr txBox="1"/>
          <p:nvPr/>
        </p:nvSpPr>
        <p:spPr>
          <a:xfrm>
            <a:off x="392738" y="5165017"/>
            <a:ext cx="2578735" cy="238760"/>
          </a:xfrm>
          <a:prstGeom prst="rect">
            <a:avLst/>
          </a:prstGeom>
        </p:spPr>
        <p:txBody>
          <a:bodyPr vert="horz" wrap="square" lIns="0" tIns="12700" rIns="0" bIns="0" rtlCol="0">
            <a:spAutoFit/>
          </a:bodyPr>
          <a:lstStyle/>
          <a:p>
            <a:pPr marL="12700">
              <a:lnSpc>
                <a:spcPct val="100000"/>
              </a:lnSpc>
              <a:spcBef>
                <a:spcPts val="100"/>
              </a:spcBef>
            </a:pPr>
            <a:r>
              <a:rPr sz="700" b="1" i="1" spc="-10" dirty="0">
                <a:solidFill>
                  <a:srgbClr val="10171F"/>
                </a:solidFill>
                <a:latin typeface="Arial"/>
                <a:cs typeface="Arial"/>
              </a:rPr>
              <a:t>Source:</a:t>
            </a:r>
            <a:r>
              <a:rPr sz="700" b="1" i="1" spc="35" dirty="0">
                <a:solidFill>
                  <a:srgbClr val="10171F"/>
                </a:solidFill>
                <a:latin typeface="Arial"/>
                <a:cs typeface="Arial"/>
              </a:rPr>
              <a:t> </a:t>
            </a:r>
            <a:r>
              <a:rPr sz="700" b="1" i="1" spc="-10" dirty="0">
                <a:solidFill>
                  <a:srgbClr val="10171F"/>
                </a:solidFill>
                <a:latin typeface="Arial"/>
                <a:cs typeface="Arial"/>
              </a:rPr>
              <a:t>CAISO,</a:t>
            </a:r>
            <a:r>
              <a:rPr sz="700" b="1" i="1" spc="40" dirty="0">
                <a:solidFill>
                  <a:srgbClr val="10171F"/>
                </a:solidFill>
                <a:latin typeface="Arial"/>
                <a:cs typeface="Arial"/>
              </a:rPr>
              <a:t> </a:t>
            </a:r>
            <a:r>
              <a:rPr sz="700" b="1" i="1" spc="-5" dirty="0">
                <a:solidFill>
                  <a:srgbClr val="10171F"/>
                </a:solidFill>
                <a:latin typeface="Arial"/>
                <a:cs typeface="Arial"/>
              </a:rPr>
              <a:t>Data</a:t>
            </a:r>
            <a:r>
              <a:rPr sz="700" b="1" i="1" spc="-15" dirty="0">
                <a:solidFill>
                  <a:srgbClr val="10171F"/>
                </a:solidFill>
                <a:latin typeface="Arial"/>
                <a:cs typeface="Arial"/>
              </a:rPr>
              <a:t> </a:t>
            </a:r>
            <a:r>
              <a:rPr sz="700" b="1" i="1" spc="-10" dirty="0">
                <a:solidFill>
                  <a:srgbClr val="10171F"/>
                </a:solidFill>
                <a:latin typeface="Arial"/>
                <a:cs typeface="Arial"/>
              </a:rPr>
              <a:t>compiled</a:t>
            </a:r>
            <a:r>
              <a:rPr sz="700" b="1" i="1" spc="60" dirty="0">
                <a:solidFill>
                  <a:srgbClr val="10171F"/>
                </a:solidFill>
                <a:latin typeface="Arial"/>
                <a:cs typeface="Arial"/>
              </a:rPr>
              <a:t> </a:t>
            </a:r>
            <a:r>
              <a:rPr sz="700" b="1" i="1" spc="-15" dirty="0">
                <a:solidFill>
                  <a:srgbClr val="10171F"/>
                </a:solidFill>
                <a:latin typeface="Arial"/>
                <a:cs typeface="Arial"/>
              </a:rPr>
              <a:t>July</a:t>
            </a:r>
            <a:r>
              <a:rPr sz="700" b="1" i="1" spc="45" dirty="0">
                <a:solidFill>
                  <a:srgbClr val="10171F"/>
                </a:solidFill>
                <a:latin typeface="Arial"/>
                <a:cs typeface="Arial"/>
              </a:rPr>
              <a:t> </a:t>
            </a:r>
            <a:r>
              <a:rPr sz="700" b="1" i="1" spc="-10" dirty="0">
                <a:solidFill>
                  <a:srgbClr val="10171F"/>
                </a:solidFill>
                <a:latin typeface="Arial"/>
                <a:cs typeface="Arial"/>
              </a:rPr>
              <a:t>2020</a:t>
            </a:r>
            <a:endParaRPr sz="700">
              <a:latin typeface="Arial"/>
              <a:cs typeface="Arial"/>
            </a:endParaRPr>
          </a:p>
          <a:p>
            <a:pPr marL="12700">
              <a:lnSpc>
                <a:spcPct val="100000"/>
              </a:lnSpc>
            </a:pPr>
            <a:r>
              <a:rPr sz="700" i="1" u="sng" spc="-5" dirty="0">
                <a:uFill>
                  <a:solidFill>
                    <a:srgbClr val="000000"/>
                  </a:solidFill>
                </a:uFill>
                <a:latin typeface="Arial"/>
                <a:cs typeface="Arial"/>
                <a:hlinkClick r:id="rId4"/>
              </a:rPr>
              <a:t>http://www.caiso.com/informed/Pages/ManagingOversupply.aspx</a:t>
            </a:r>
            <a:endParaRPr sz="700">
              <a:latin typeface="Arial"/>
              <a:cs typeface="Arial"/>
            </a:endParaRPr>
          </a:p>
        </p:txBody>
      </p:sp>
      <p:grpSp>
        <p:nvGrpSpPr>
          <p:cNvPr id="14" name="object 14"/>
          <p:cNvGrpSpPr/>
          <p:nvPr/>
        </p:nvGrpSpPr>
        <p:grpSpPr>
          <a:xfrm>
            <a:off x="327659" y="2052320"/>
            <a:ext cx="5521960" cy="3088640"/>
            <a:chOff x="327659" y="2052320"/>
            <a:chExt cx="5521960" cy="3088640"/>
          </a:xfrm>
        </p:grpSpPr>
        <p:sp>
          <p:nvSpPr>
            <p:cNvPr id="15" name="object 15"/>
            <p:cNvSpPr/>
            <p:nvPr/>
          </p:nvSpPr>
          <p:spPr>
            <a:xfrm>
              <a:off x="334009" y="2058670"/>
              <a:ext cx="5509260" cy="3075940"/>
            </a:xfrm>
            <a:custGeom>
              <a:avLst/>
              <a:gdLst/>
              <a:ahLst/>
              <a:cxnLst/>
              <a:rect l="l" t="t" r="r" b="b"/>
              <a:pathLst>
                <a:path w="5509260" h="3075940">
                  <a:moveTo>
                    <a:pt x="0" y="0"/>
                  </a:moveTo>
                  <a:lnTo>
                    <a:pt x="5509260" y="0"/>
                  </a:lnTo>
                  <a:lnTo>
                    <a:pt x="5509260" y="3075940"/>
                  </a:lnTo>
                  <a:lnTo>
                    <a:pt x="0" y="3075940"/>
                  </a:lnTo>
                  <a:lnTo>
                    <a:pt x="0" y="0"/>
                  </a:lnTo>
                  <a:close/>
                </a:path>
              </a:pathLst>
            </a:custGeom>
            <a:ln w="12700">
              <a:solidFill>
                <a:srgbClr val="152C35"/>
              </a:solidFill>
            </a:ln>
          </p:spPr>
          <p:txBody>
            <a:bodyPr wrap="square" lIns="0" tIns="0" rIns="0" bIns="0" rtlCol="0"/>
            <a:lstStyle/>
            <a:p>
              <a:endParaRPr/>
            </a:p>
          </p:txBody>
        </p:sp>
        <p:sp>
          <p:nvSpPr>
            <p:cNvPr id="16" name="object 16"/>
            <p:cNvSpPr/>
            <p:nvPr/>
          </p:nvSpPr>
          <p:spPr>
            <a:xfrm>
              <a:off x="1473199" y="3782060"/>
              <a:ext cx="4274820" cy="690880"/>
            </a:xfrm>
            <a:custGeom>
              <a:avLst/>
              <a:gdLst/>
              <a:ahLst/>
              <a:cxnLst/>
              <a:rect l="l" t="t" r="r" b="b"/>
              <a:pathLst>
                <a:path w="4274820" h="690879">
                  <a:moveTo>
                    <a:pt x="0" y="690879"/>
                  </a:moveTo>
                  <a:lnTo>
                    <a:pt x="541019" y="690879"/>
                  </a:lnTo>
                </a:path>
                <a:path w="4274820" h="690879">
                  <a:moveTo>
                    <a:pt x="591832" y="690879"/>
                  </a:moveTo>
                  <a:lnTo>
                    <a:pt x="896619" y="690879"/>
                  </a:lnTo>
                </a:path>
                <a:path w="4274820" h="690879">
                  <a:moveTo>
                    <a:pt x="947432" y="690879"/>
                  </a:moveTo>
                  <a:lnTo>
                    <a:pt x="1125220" y="690879"/>
                  </a:lnTo>
                </a:path>
                <a:path w="4274820" h="690879">
                  <a:moveTo>
                    <a:pt x="1176032" y="690879"/>
                  </a:moveTo>
                  <a:lnTo>
                    <a:pt x="1252220" y="690879"/>
                  </a:lnTo>
                </a:path>
                <a:path w="4274820" h="690879">
                  <a:moveTo>
                    <a:pt x="1303032" y="690879"/>
                  </a:moveTo>
                  <a:lnTo>
                    <a:pt x="1318260" y="690879"/>
                  </a:lnTo>
                </a:path>
                <a:path w="4274820" h="690879">
                  <a:moveTo>
                    <a:pt x="1369072" y="690879"/>
                  </a:moveTo>
                  <a:lnTo>
                    <a:pt x="3035300" y="690879"/>
                  </a:lnTo>
                </a:path>
                <a:path w="4274820" h="690879">
                  <a:moveTo>
                    <a:pt x="3086112" y="690879"/>
                  </a:moveTo>
                  <a:lnTo>
                    <a:pt x="4274820" y="690879"/>
                  </a:lnTo>
                </a:path>
                <a:path w="4274820" h="690879">
                  <a:moveTo>
                    <a:pt x="0" y="345439"/>
                  </a:moveTo>
                  <a:lnTo>
                    <a:pt x="896619" y="345439"/>
                  </a:lnTo>
                </a:path>
                <a:path w="4274820" h="690879">
                  <a:moveTo>
                    <a:pt x="947432" y="345439"/>
                  </a:moveTo>
                  <a:lnTo>
                    <a:pt x="1252220" y="345439"/>
                  </a:lnTo>
                </a:path>
                <a:path w="4274820" h="690879">
                  <a:moveTo>
                    <a:pt x="1303032" y="345439"/>
                  </a:moveTo>
                  <a:lnTo>
                    <a:pt x="1318260" y="345439"/>
                  </a:lnTo>
                </a:path>
                <a:path w="4274820" h="690879">
                  <a:moveTo>
                    <a:pt x="1369072" y="345439"/>
                  </a:moveTo>
                  <a:lnTo>
                    <a:pt x="4274820" y="345439"/>
                  </a:lnTo>
                </a:path>
                <a:path w="4274820" h="690879">
                  <a:moveTo>
                    <a:pt x="0" y="0"/>
                  </a:moveTo>
                  <a:lnTo>
                    <a:pt x="1252220" y="0"/>
                  </a:lnTo>
                </a:path>
                <a:path w="4274820" h="690879">
                  <a:moveTo>
                    <a:pt x="1303032" y="0"/>
                  </a:moveTo>
                  <a:lnTo>
                    <a:pt x="1318260" y="0"/>
                  </a:lnTo>
                </a:path>
                <a:path w="4274820" h="690879">
                  <a:moveTo>
                    <a:pt x="1369072" y="0"/>
                  </a:moveTo>
                  <a:lnTo>
                    <a:pt x="4274820" y="0"/>
                  </a:lnTo>
                </a:path>
              </a:pathLst>
            </a:custGeom>
            <a:ln w="10160">
              <a:solidFill>
                <a:srgbClr val="D9D9D9"/>
              </a:solidFill>
            </a:ln>
          </p:spPr>
          <p:txBody>
            <a:bodyPr wrap="square" lIns="0" tIns="0" rIns="0" bIns="0" rtlCol="0"/>
            <a:lstStyle/>
            <a:p>
              <a:endParaRPr/>
            </a:p>
          </p:txBody>
        </p:sp>
        <p:sp>
          <p:nvSpPr>
            <p:cNvPr id="17" name="object 17"/>
            <p:cNvSpPr/>
            <p:nvPr/>
          </p:nvSpPr>
          <p:spPr>
            <a:xfrm>
              <a:off x="1473199" y="2745740"/>
              <a:ext cx="4274820" cy="690880"/>
            </a:xfrm>
            <a:custGeom>
              <a:avLst/>
              <a:gdLst/>
              <a:ahLst/>
              <a:cxnLst/>
              <a:rect l="l" t="t" r="r" b="b"/>
              <a:pathLst>
                <a:path w="4274820" h="690879">
                  <a:moveTo>
                    <a:pt x="0" y="690879"/>
                  </a:moveTo>
                  <a:lnTo>
                    <a:pt x="1318260" y="690879"/>
                  </a:lnTo>
                </a:path>
                <a:path w="4274820" h="690879">
                  <a:moveTo>
                    <a:pt x="1369072" y="690879"/>
                  </a:moveTo>
                  <a:lnTo>
                    <a:pt x="4274820" y="690879"/>
                  </a:lnTo>
                </a:path>
                <a:path w="4274820" h="690879">
                  <a:moveTo>
                    <a:pt x="0" y="345439"/>
                  </a:moveTo>
                  <a:lnTo>
                    <a:pt x="1318260" y="345439"/>
                  </a:lnTo>
                </a:path>
                <a:path w="4274820" h="690879">
                  <a:moveTo>
                    <a:pt x="1369072" y="345439"/>
                  </a:moveTo>
                  <a:lnTo>
                    <a:pt x="4274820" y="345439"/>
                  </a:lnTo>
                </a:path>
                <a:path w="4274820" h="690879">
                  <a:moveTo>
                    <a:pt x="0" y="0"/>
                  </a:moveTo>
                  <a:lnTo>
                    <a:pt x="1318260" y="0"/>
                  </a:lnTo>
                </a:path>
                <a:path w="4274820" h="690879">
                  <a:moveTo>
                    <a:pt x="1369072" y="0"/>
                  </a:moveTo>
                  <a:lnTo>
                    <a:pt x="4274820" y="0"/>
                  </a:lnTo>
                </a:path>
              </a:pathLst>
            </a:custGeom>
            <a:ln w="10159">
              <a:solidFill>
                <a:srgbClr val="D9D9D9"/>
              </a:solidFill>
            </a:ln>
          </p:spPr>
          <p:txBody>
            <a:bodyPr wrap="square" lIns="0" tIns="0" rIns="0" bIns="0" rtlCol="0"/>
            <a:lstStyle/>
            <a:p>
              <a:endParaRPr/>
            </a:p>
          </p:txBody>
        </p:sp>
        <p:sp>
          <p:nvSpPr>
            <p:cNvPr id="18" name="object 18"/>
            <p:cNvSpPr/>
            <p:nvPr/>
          </p:nvSpPr>
          <p:spPr>
            <a:xfrm>
              <a:off x="1473199" y="2400300"/>
              <a:ext cx="4274820" cy="0"/>
            </a:xfrm>
            <a:custGeom>
              <a:avLst/>
              <a:gdLst/>
              <a:ahLst/>
              <a:cxnLst/>
              <a:rect l="l" t="t" r="r" b="b"/>
              <a:pathLst>
                <a:path w="4274820">
                  <a:moveTo>
                    <a:pt x="0" y="0"/>
                  </a:moveTo>
                  <a:lnTo>
                    <a:pt x="4274820" y="0"/>
                  </a:lnTo>
                </a:path>
              </a:pathLst>
            </a:custGeom>
            <a:ln w="10160">
              <a:solidFill>
                <a:srgbClr val="D9D9D9"/>
              </a:solidFill>
            </a:ln>
          </p:spPr>
          <p:txBody>
            <a:bodyPr wrap="square" lIns="0" tIns="0" rIns="0" bIns="0" rtlCol="0"/>
            <a:lstStyle/>
            <a:p>
              <a:endParaRPr/>
            </a:p>
          </p:txBody>
        </p:sp>
        <p:sp>
          <p:nvSpPr>
            <p:cNvPr id="19" name="object 19"/>
            <p:cNvSpPr/>
            <p:nvPr/>
          </p:nvSpPr>
          <p:spPr>
            <a:xfrm>
              <a:off x="1529080" y="4226572"/>
              <a:ext cx="3967479" cy="591820"/>
            </a:xfrm>
            <a:custGeom>
              <a:avLst/>
              <a:gdLst/>
              <a:ahLst/>
              <a:cxnLst/>
              <a:rect l="l" t="t" r="r" b="b"/>
              <a:pathLst>
                <a:path w="3967479" h="591820">
                  <a:moveTo>
                    <a:pt x="50800" y="292087"/>
                  </a:moveTo>
                  <a:lnTo>
                    <a:pt x="0" y="292087"/>
                  </a:lnTo>
                  <a:lnTo>
                    <a:pt x="0" y="591807"/>
                  </a:lnTo>
                  <a:lnTo>
                    <a:pt x="50800" y="591807"/>
                  </a:lnTo>
                  <a:lnTo>
                    <a:pt x="50800" y="292087"/>
                  </a:lnTo>
                  <a:close/>
                </a:path>
                <a:path w="3967479" h="591820">
                  <a:moveTo>
                    <a:pt x="406400" y="180327"/>
                  </a:moveTo>
                  <a:lnTo>
                    <a:pt x="355600" y="180327"/>
                  </a:lnTo>
                  <a:lnTo>
                    <a:pt x="355600" y="591807"/>
                  </a:lnTo>
                  <a:lnTo>
                    <a:pt x="406400" y="591807"/>
                  </a:lnTo>
                  <a:lnTo>
                    <a:pt x="406400" y="180327"/>
                  </a:lnTo>
                  <a:close/>
                </a:path>
                <a:path w="3967479" h="591820">
                  <a:moveTo>
                    <a:pt x="762000" y="27927"/>
                  </a:moveTo>
                  <a:lnTo>
                    <a:pt x="711200" y="27927"/>
                  </a:lnTo>
                  <a:lnTo>
                    <a:pt x="711200" y="591807"/>
                  </a:lnTo>
                  <a:lnTo>
                    <a:pt x="762000" y="591807"/>
                  </a:lnTo>
                  <a:lnTo>
                    <a:pt x="762000" y="27927"/>
                  </a:lnTo>
                  <a:close/>
                </a:path>
                <a:path w="3967479" h="591820">
                  <a:moveTo>
                    <a:pt x="1120152" y="0"/>
                  </a:moveTo>
                  <a:lnTo>
                    <a:pt x="1069340" y="0"/>
                  </a:lnTo>
                  <a:lnTo>
                    <a:pt x="1069340" y="591807"/>
                  </a:lnTo>
                  <a:lnTo>
                    <a:pt x="1120152" y="591807"/>
                  </a:lnTo>
                  <a:lnTo>
                    <a:pt x="1120152" y="0"/>
                  </a:lnTo>
                  <a:close/>
                </a:path>
                <a:path w="3967479" h="591820">
                  <a:moveTo>
                    <a:pt x="1475752" y="358127"/>
                  </a:moveTo>
                  <a:lnTo>
                    <a:pt x="1424940" y="358127"/>
                  </a:lnTo>
                  <a:lnTo>
                    <a:pt x="1424940" y="591807"/>
                  </a:lnTo>
                  <a:lnTo>
                    <a:pt x="1475752" y="591807"/>
                  </a:lnTo>
                  <a:lnTo>
                    <a:pt x="1475752" y="358127"/>
                  </a:lnTo>
                  <a:close/>
                </a:path>
                <a:path w="3967479" h="591820">
                  <a:moveTo>
                    <a:pt x="1831340" y="431787"/>
                  </a:moveTo>
                  <a:lnTo>
                    <a:pt x="1780540" y="431787"/>
                  </a:lnTo>
                  <a:lnTo>
                    <a:pt x="1780540" y="591807"/>
                  </a:lnTo>
                  <a:lnTo>
                    <a:pt x="1831340" y="591807"/>
                  </a:lnTo>
                  <a:lnTo>
                    <a:pt x="1831340" y="431787"/>
                  </a:lnTo>
                  <a:close/>
                </a:path>
                <a:path w="3967479" h="591820">
                  <a:moveTo>
                    <a:pt x="2186940" y="546087"/>
                  </a:moveTo>
                  <a:lnTo>
                    <a:pt x="2136140" y="546087"/>
                  </a:lnTo>
                  <a:lnTo>
                    <a:pt x="2136140" y="591807"/>
                  </a:lnTo>
                  <a:lnTo>
                    <a:pt x="2186940" y="591807"/>
                  </a:lnTo>
                  <a:lnTo>
                    <a:pt x="2186940" y="546087"/>
                  </a:lnTo>
                  <a:close/>
                </a:path>
                <a:path w="3967479" h="591820">
                  <a:moveTo>
                    <a:pt x="2542540" y="551180"/>
                  </a:moveTo>
                  <a:lnTo>
                    <a:pt x="2491740" y="551180"/>
                  </a:lnTo>
                  <a:lnTo>
                    <a:pt x="2491740" y="591807"/>
                  </a:lnTo>
                  <a:lnTo>
                    <a:pt x="2542540" y="591807"/>
                  </a:lnTo>
                  <a:lnTo>
                    <a:pt x="2542540" y="551180"/>
                  </a:lnTo>
                  <a:close/>
                </a:path>
                <a:path w="3967479" h="591820">
                  <a:moveTo>
                    <a:pt x="2900692" y="464807"/>
                  </a:moveTo>
                  <a:lnTo>
                    <a:pt x="2849880" y="464807"/>
                  </a:lnTo>
                  <a:lnTo>
                    <a:pt x="2849880" y="591807"/>
                  </a:lnTo>
                  <a:lnTo>
                    <a:pt x="2900692" y="591807"/>
                  </a:lnTo>
                  <a:lnTo>
                    <a:pt x="2900692" y="464807"/>
                  </a:lnTo>
                  <a:close/>
                </a:path>
                <a:path w="3967479" h="591820">
                  <a:moveTo>
                    <a:pt x="3256292" y="487667"/>
                  </a:moveTo>
                  <a:lnTo>
                    <a:pt x="3205480" y="487667"/>
                  </a:lnTo>
                  <a:lnTo>
                    <a:pt x="3205480" y="591807"/>
                  </a:lnTo>
                  <a:lnTo>
                    <a:pt x="3256292" y="591807"/>
                  </a:lnTo>
                  <a:lnTo>
                    <a:pt x="3256292" y="487667"/>
                  </a:lnTo>
                  <a:close/>
                </a:path>
                <a:path w="3967479" h="591820">
                  <a:moveTo>
                    <a:pt x="3611880" y="513067"/>
                  </a:moveTo>
                  <a:lnTo>
                    <a:pt x="3561080" y="513067"/>
                  </a:lnTo>
                  <a:lnTo>
                    <a:pt x="3561080" y="591807"/>
                  </a:lnTo>
                  <a:lnTo>
                    <a:pt x="3611880" y="591807"/>
                  </a:lnTo>
                  <a:lnTo>
                    <a:pt x="3611880" y="513067"/>
                  </a:lnTo>
                  <a:close/>
                </a:path>
                <a:path w="3967479" h="591820">
                  <a:moveTo>
                    <a:pt x="3967480" y="482587"/>
                  </a:moveTo>
                  <a:lnTo>
                    <a:pt x="3916680" y="482587"/>
                  </a:lnTo>
                  <a:lnTo>
                    <a:pt x="3916680" y="591807"/>
                  </a:lnTo>
                  <a:lnTo>
                    <a:pt x="3967480" y="591807"/>
                  </a:lnTo>
                  <a:lnTo>
                    <a:pt x="3967480" y="482587"/>
                  </a:lnTo>
                  <a:close/>
                </a:path>
              </a:pathLst>
            </a:custGeom>
            <a:solidFill>
              <a:srgbClr val="213E4A"/>
            </a:solidFill>
          </p:spPr>
          <p:txBody>
            <a:bodyPr wrap="square" lIns="0" tIns="0" rIns="0" bIns="0" rtlCol="0"/>
            <a:lstStyle/>
            <a:p>
              <a:endParaRPr/>
            </a:p>
          </p:txBody>
        </p:sp>
        <p:sp>
          <p:nvSpPr>
            <p:cNvPr id="20" name="object 20"/>
            <p:cNvSpPr/>
            <p:nvPr/>
          </p:nvSpPr>
          <p:spPr>
            <a:xfrm>
              <a:off x="1592580" y="4163060"/>
              <a:ext cx="3970020" cy="655320"/>
            </a:xfrm>
            <a:custGeom>
              <a:avLst/>
              <a:gdLst/>
              <a:ahLst/>
              <a:cxnLst/>
              <a:rect l="l" t="t" r="r" b="b"/>
              <a:pathLst>
                <a:path w="3970020" h="655320">
                  <a:moveTo>
                    <a:pt x="50812" y="574040"/>
                  </a:moveTo>
                  <a:lnTo>
                    <a:pt x="0" y="574040"/>
                  </a:lnTo>
                  <a:lnTo>
                    <a:pt x="0" y="655320"/>
                  </a:lnTo>
                  <a:lnTo>
                    <a:pt x="50812" y="655320"/>
                  </a:lnTo>
                  <a:lnTo>
                    <a:pt x="50812" y="574040"/>
                  </a:lnTo>
                  <a:close/>
                </a:path>
                <a:path w="3970020" h="655320">
                  <a:moveTo>
                    <a:pt x="408940" y="401320"/>
                  </a:moveTo>
                  <a:lnTo>
                    <a:pt x="358140" y="401320"/>
                  </a:lnTo>
                  <a:lnTo>
                    <a:pt x="358140" y="655320"/>
                  </a:lnTo>
                  <a:lnTo>
                    <a:pt x="408940" y="655320"/>
                  </a:lnTo>
                  <a:lnTo>
                    <a:pt x="408940" y="401320"/>
                  </a:lnTo>
                  <a:close/>
                </a:path>
                <a:path w="3970020" h="655320">
                  <a:moveTo>
                    <a:pt x="764540" y="0"/>
                  </a:moveTo>
                  <a:lnTo>
                    <a:pt x="713740" y="0"/>
                  </a:lnTo>
                  <a:lnTo>
                    <a:pt x="713740" y="655320"/>
                  </a:lnTo>
                  <a:lnTo>
                    <a:pt x="764540" y="655320"/>
                  </a:lnTo>
                  <a:lnTo>
                    <a:pt x="764540" y="0"/>
                  </a:lnTo>
                  <a:close/>
                </a:path>
                <a:path w="3970020" h="655320">
                  <a:moveTo>
                    <a:pt x="1120140" y="162560"/>
                  </a:moveTo>
                  <a:lnTo>
                    <a:pt x="1069340" y="162560"/>
                  </a:lnTo>
                  <a:lnTo>
                    <a:pt x="1069340" y="655320"/>
                  </a:lnTo>
                  <a:lnTo>
                    <a:pt x="1120140" y="655320"/>
                  </a:lnTo>
                  <a:lnTo>
                    <a:pt x="1120140" y="162560"/>
                  </a:lnTo>
                  <a:close/>
                </a:path>
                <a:path w="3970020" h="655320">
                  <a:moveTo>
                    <a:pt x="1475740" y="157492"/>
                  </a:moveTo>
                  <a:lnTo>
                    <a:pt x="1424940" y="157492"/>
                  </a:lnTo>
                  <a:lnTo>
                    <a:pt x="1424940" y="655320"/>
                  </a:lnTo>
                  <a:lnTo>
                    <a:pt x="1475740" y="655320"/>
                  </a:lnTo>
                  <a:lnTo>
                    <a:pt x="1475740" y="157492"/>
                  </a:lnTo>
                  <a:close/>
                </a:path>
                <a:path w="3970020" h="655320">
                  <a:moveTo>
                    <a:pt x="1831340" y="520712"/>
                  </a:moveTo>
                  <a:lnTo>
                    <a:pt x="1780540" y="520712"/>
                  </a:lnTo>
                  <a:lnTo>
                    <a:pt x="1780540" y="655320"/>
                  </a:lnTo>
                  <a:lnTo>
                    <a:pt x="1831340" y="655320"/>
                  </a:lnTo>
                  <a:lnTo>
                    <a:pt x="1831340" y="520712"/>
                  </a:lnTo>
                  <a:close/>
                </a:path>
                <a:path w="3970020" h="655320">
                  <a:moveTo>
                    <a:pt x="2189480" y="596900"/>
                  </a:moveTo>
                  <a:lnTo>
                    <a:pt x="2138680" y="596900"/>
                  </a:lnTo>
                  <a:lnTo>
                    <a:pt x="2138680" y="655320"/>
                  </a:lnTo>
                  <a:lnTo>
                    <a:pt x="2189480" y="655320"/>
                  </a:lnTo>
                  <a:lnTo>
                    <a:pt x="2189480" y="596900"/>
                  </a:lnTo>
                  <a:close/>
                </a:path>
                <a:path w="3970020" h="655320">
                  <a:moveTo>
                    <a:pt x="2545080" y="556272"/>
                  </a:moveTo>
                  <a:lnTo>
                    <a:pt x="2494280" y="556272"/>
                  </a:lnTo>
                  <a:lnTo>
                    <a:pt x="2494280" y="655320"/>
                  </a:lnTo>
                  <a:lnTo>
                    <a:pt x="2545080" y="655320"/>
                  </a:lnTo>
                  <a:lnTo>
                    <a:pt x="2545080" y="556272"/>
                  </a:lnTo>
                  <a:close/>
                </a:path>
                <a:path w="3970020" h="655320">
                  <a:moveTo>
                    <a:pt x="2900680" y="558800"/>
                  </a:moveTo>
                  <a:lnTo>
                    <a:pt x="2849880" y="558800"/>
                  </a:lnTo>
                  <a:lnTo>
                    <a:pt x="2849880" y="655320"/>
                  </a:lnTo>
                  <a:lnTo>
                    <a:pt x="2900680" y="655320"/>
                  </a:lnTo>
                  <a:lnTo>
                    <a:pt x="2900680" y="558800"/>
                  </a:lnTo>
                  <a:close/>
                </a:path>
                <a:path w="3970020" h="655320">
                  <a:moveTo>
                    <a:pt x="3256280" y="78740"/>
                  </a:moveTo>
                  <a:lnTo>
                    <a:pt x="3205480" y="78740"/>
                  </a:lnTo>
                  <a:lnTo>
                    <a:pt x="3205480" y="655320"/>
                  </a:lnTo>
                  <a:lnTo>
                    <a:pt x="3256280" y="655320"/>
                  </a:lnTo>
                  <a:lnTo>
                    <a:pt x="3256280" y="78740"/>
                  </a:lnTo>
                  <a:close/>
                </a:path>
                <a:path w="3970020" h="655320">
                  <a:moveTo>
                    <a:pt x="3614420" y="482600"/>
                  </a:moveTo>
                  <a:lnTo>
                    <a:pt x="3563620" y="482600"/>
                  </a:lnTo>
                  <a:lnTo>
                    <a:pt x="3563620" y="655320"/>
                  </a:lnTo>
                  <a:lnTo>
                    <a:pt x="3614420" y="655320"/>
                  </a:lnTo>
                  <a:lnTo>
                    <a:pt x="3614420" y="482600"/>
                  </a:lnTo>
                  <a:close/>
                </a:path>
                <a:path w="3970020" h="655320">
                  <a:moveTo>
                    <a:pt x="3970020" y="596900"/>
                  </a:moveTo>
                  <a:lnTo>
                    <a:pt x="3919220" y="596900"/>
                  </a:lnTo>
                  <a:lnTo>
                    <a:pt x="3919220" y="655320"/>
                  </a:lnTo>
                  <a:lnTo>
                    <a:pt x="3970020" y="655320"/>
                  </a:lnTo>
                  <a:lnTo>
                    <a:pt x="3970020" y="596900"/>
                  </a:lnTo>
                  <a:close/>
                </a:path>
              </a:pathLst>
            </a:custGeom>
            <a:solidFill>
              <a:srgbClr val="006386"/>
            </a:solidFill>
          </p:spPr>
          <p:txBody>
            <a:bodyPr wrap="square" lIns="0" tIns="0" rIns="0" bIns="0" rtlCol="0"/>
            <a:lstStyle/>
            <a:p>
              <a:endParaRPr/>
            </a:p>
          </p:txBody>
        </p:sp>
        <p:sp>
          <p:nvSpPr>
            <p:cNvPr id="21" name="object 21"/>
            <p:cNvSpPr/>
            <p:nvPr/>
          </p:nvSpPr>
          <p:spPr>
            <a:xfrm>
              <a:off x="1658620" y="3276599"/>
              <a:ext cx="3967479" cy="1541780"/>
            </a:xfrm>
            <a:custGeom>
              <a:avLst/>
              <a:gdLst/>
              <a:ahLst/>
              <a:cxnLst/>
              <a:rect l="l" t="t" r="r" b="b"/>
              <a:pathLst>
                <a:path w="3967479" h="1541779">
                  <a:moveTo>
                    <a:pt x="50812" y="1455432"/>
                  </a:moveTo>
                  <a:lnTo>
                    <a:pt x="0" y="1455432"/>
                  </a:lnTo>
                  <a:lnTo>
                    <a:pt x="0" y="1541780"/>
                  </a:lnTo>
                  <a:lnTo>
                    <a:pt x="50812" y="1541780"/>
                  </a:lnTo>
                  <a:lnTo>
                    <a:pt x="50812" y="1455432"/>
                  </a:lnTo>
                  <a:close/>
                </a:path>
                <a:path w="3967479" h="1541779">
                  <a:moveTo>
                    <a:pt x="406412" y="972832"/>
                  </a:moveTo>
                  <a:lnTo>
                    <a:pt x="355600" y="972832"/>
                  </a:lnTo>
                  <a:lnTo>
                    <a:pt x="355600" y="1541780"/>
                  </a:lnTo>
                  <a:lnTo>
                    <a:pt x="406412" y="1541780"/>
                  </a:lnTo>
                  <a:lnTo>
                    <a:pt x="406412" y="972832"/>
                  </a:lnTo>
                  <a:close/>
                </a:path>
                <a:path w="3967479" h="1541779">
                  <a:moveTo>
                    <a:pt x="762012" y="698512"/>
                  </a:moveTo>
                  <a:lnTo>
                    <a:pt x="711200" y="698512"/>
                  </a:lnTo>
                  <a:lnTo>
                    <a:pt x="711200" y="1541780"/>
                  </a:lnTo>
                  <a:lnTo>
                    <a:pt x="762012" y="1541780"/>
                  </a:lnTo>
                  <a:lnTo>
                    <a:pt x="762012" y="698512"/>
                  </a:lnTo>
                  <a:close/>
                </a:path>
                <a:path w="3967479" h="1541779">
                  <a:moveTo>
                    <a:pt x="1117612" y="228600"/>
                  </a:moveTo>
                  <a:lnTo>
                    <a:pt x="1066800" y="228600"/>
                  </a:lnTo>
                  <a:lnTo>
                    <a:pt x="1066800" y="1541780"/>
                  </a:lnTo>
                  <a:lnTo>
                    <a:pt x="1117612" y="1541780"/>
                  </a:lnTo>
                  <a:lnTo>
                    <a:pt x="1117612" y="228600"/>
                  </a:lnTo>
                  <a:close/>
                </a:path>
                <a:path w="3967479" h="1541779">
                  <a:moveTo>
                    <a:pt x="1475740" y="0"/>
                  </a:moveTo>
                  <a:lnTo>
                    <a:pt x="1424940" y="0"/>
                  </a:lnTo>
                  <a:lnTo>
                    <a:pt x="1424940" y="1541780"/>
                  </a:lnTo>
                  <a:lnTo>
                    <a:pt x="1475740" y="1541780"/>
                  </a:lnTo>
                  <a:lnTo>
                    <a:pt x="1475740" y="0"/>
                  </a:lnTo>
                  <a:close/>
                </a:path>
                <a:path w="3967479" h="1541779">
                  <a:moveTo>
                    <a:pt x="1831340" y="1206500"/>
                  </a:moveTo>
                  <a:lnTo>
                    <a:pt x="1780540" y="1206500"/>
                  </a:lnTo>
                  <a:lnTo>
                    <a:pt x="1780540" y="1541780"/>
                  </a:lnTo>
                  <a:lnTo>
                    <a:pt x="1831340" y="1541780"/>
                  </a:lnTo>
                  <a:lnTo>
                    <a:pt x="1831340" y="1206500"/>
                  </a:lnTo>
                  <a:close/>
                </a:path>
                <a:path w="3967479" h="1541779">
                  <a:moveTo>
                    <a:pt x="2186940" y="1399540"/>
                  </a:moveTo>
                  <a:lnTo>
                    <a:pt x="2136140" y="1399540"/>
                  </a:lnTo>
                  <a:lnTo>
                    <a:pt x="2136140" y="1541780"/>
                  </a:lnTo>
                  <a:lnTo>
                    <a:pt x="2186940" y="1541780"/>
                  </a:lnTo>
                  <a:lnTo>
                    <a:pt x="2186940" y="1399540"/>
                  </a:lnTo>
                  <a:close/>
                </a:path>
                <a:path w="3967479" h="1541779">
                  <a:moveTo>
                    <a:pt x="2542552" y="1445260"/>
                  </a:moveTo>
                  <a:lnTo>
                    <a:pt x="2491740" y="1445260"/>
                  </a:lnTo>
                  <a:lnTo>
                    <a:pt x="2491740" y="1541780"/>
                  </a:lnTo>
                  <a:lnTo>
                    <a:pt x="2542552" y="1541780"/>
                  </a:lnTo>
                  <a:lnTo>
                    <a:pt x="2542552" y="1445260"/>
                  </a:lnTo>
                  <a:close/>
                </a:path>
                <a:path w="3967479" h="1541779">
                  <a:moveTo>
                    <a:pt x="2900692" y="1130300"/>
                  </a:moveTo>
                  <a:lnTo>
                    <a:pt x="2849880" y="1130300"/>
                  </a:lnTo>
                  <a:lnTo>
                    <a:pt x="2849880" y="1541780"/>
                  </a:lnTo>
                  <a:lnTo>
                    <a:pt x="2900692" y="1541780"/>
                  </a:lnTo>
                  <a:lnTo>
                    <a:pt x="2900692" y="1130300"/>
                  </a:lnTo>
                  <a:close/>
                </a:path>
                <a:path w="3967479" h="1541779">
                  <a:moveTo>
                    <a:pt x="3256280" y="1209040"/>
                  </a:moveTo>
                  <a:lnTo>
                    <a:pt x="3205480" y="1209040"/>
                  </a:lnTo>
                  <a:lnTo>
                    <a:pt x="3205480" y="1541780"/>
                  </a:lnTo>
                  <a:lnTo>
                    <a:pt x="3256280" y="1541780"/>
                  </a:lnTo>
                  <a:lnTo>
                    <a:pt x="3256280" y="1209040"/>
                  </a:lnTo>
                  <a:close/>
                </a:path>
                <a:path w="3967479" h="1541779">
                  <a:moveTo>
                    <a:pt x="3611880" y="1061720"/>
                  </a:moveTo>
                  <a:lnTo>
                    <a:pt x="3561080" y="1061720"/>
                  </a:lnTo>
                  <a:lnTo>
                    <a:pt x="3561080" y="1541780"/>
                  </a:lnTo>
                  <a:lnTo>
                    <a:pt x="3611880" y="1541780"/>
                  </a:lnTo>
                  <a:lnTo>
                    <a:pt x="3611880" y="1061720"/>
                  </a:lnTo>
                  <a:close/>
                </a:path>
                <a:path w="3967479" h="1541779">
                  <a:moveTo>
                    <a:pt x="3967480" y="1064272"/>
                  </a:moveTo>
                  <a:lnTo>
                    <a:pt x="3916680" y="1064272"/>
                  </a:lnTo>
                  <a:lnTo>
                    <a:pt x="3916680" y="1541780"/>
                  </a:lnTo>
                  <a:lnTo>
                    <a:pt x="3967480" y="1541780"/>
                  </a:lnTo>
                  <a:lnTo>
                    <a:pt x="3967480" y="1064272"/>
                  </a:lnTo>
                  <a:close/>
                </a:path>
              </a:pathLst>
            </a:custGeom>
            <a:solidFill>
              <a:srgbClr val="DC6913"/>
            </a:solidFill>
          </p:spPr>
          <p:txBody>
            <a:bodyPr wrap="square" lIns="0" tIns="0" rIns="0" bIns="0" rtlCol="0"/>
            <a:lstStyle/>
            <a:p>
              <a:endParaRPr/>
            </a:p>
          </p:txBody>
        </p:sp>
        <p:sp>
          <p:nvSpPr>
            <p:cNvPr id="22" name="object 22"/>
            <p:cNvSpPr/>
            <p:nvPr/>
          </p:nvSpPr>
          <p:spPr>
            <a:xfrm>
              <a:off x="1722120" y="2618739"/>
              <a:ext cx="2900680" cy="2199640"/>
            </a:xfrm>
            <a:custGeom>
              <a:avLst/>
              <a:gdLst/>
              <a:ahLst/>
              <a:cxnLst/>
              <a:rect l="l" t="t" r="r" b="b"/>
              <a:pathLst>
                <a:path w="2900679" h="2199640">
                  <a:moveTo>
                    <a:pt x="50800" y="1247140"/>
                  </a:moveTo>
                  <a:lnTo>
                    <a:pt x="0" y="1247140"/>
                  </a:lnTo>
                  <a:lnTo>
                    <a:pt x="0" y="2199640"/>
                  </a:lnTo>
                  <a:lnTo>
                    <a:pt x="50800" y="2199640"/>
                  </a:lnTo>
                  <a:lnTo>
                    <a:pt x="50800" y="1247140"/>
                  </a:lnTo>
                  <a:close/>
                </a:path>
                <a:path w="2900679" h="2199640">
                  <a:moveTo>
                    <a:pt x="406400" y="1115060"/>
                  </a:moveTo>
                  <a:lnTo>
                    <a:pt x="355600" y="1115060"/>
                  </a:lnTo>
                  <a:lnTo>
                    <a:pt x="355600" y="2199640"/>
                  </a:lnTo>
                  <a:lnTo>
                    <a:pt x="406400" y="2199640"/>
                  </a:lnTo>
                  <a:lnTo>
                    <a:pt x="406400" y="1115060"/>
                  </a:lnTo>
                  <a:close/>
                </a:path>
                <a:path w="2900679" h="2199640">
                  <a:moveTo>
                    <a:pt x="764540" y="962660"/>
                  </a:moveTo>
                  <a:lnTo>
                    <a:pt x="713740" y="962660"/>
                  </a:lnTo>
                  <a:lnTo>
                    <a:pt x="713740" y="2199640"/>
                  </a:lnTo>
                  <a:lnTo>
                    <a:pt x="764540" y="2199640"/>
                  </a:lnTo>
                  <a:lnTo>
                    <a:pt x="764540" y="962660"/>
                  </a:lnTo>
                  <a:close/>
                </a:path>
                <a:path w="2900679" h="2199640">
                  <a:moveTo>
                    <a:pt x="1120152" y="0"/>
                  </a:moveTo>
                  <a:lnTo>
                    <a:pt x="1069340" y="0"/>
                  </a:lnTo>
                  <a:lnTo>
                    <a:pt x="1069340" y="2199640"/>
                  </a:lnTo>
                  <a:lnTo>
                    <a:pt x="1120152" y="2199640"/>
                  </a:lnTo>
                  <a:lnTo>
                    <a:pt x="1120152" y="0"/>
                  </a:lnTo>
                  <a:close/>
                </a:path>
                <a:path w="2900679" h="2199640">
                  <a:moveTo>
                    <a:pt x="1475740" y="434340"/>
                  </a:moveTo>
                  <a:lnTo>
                    <a:pt x="1424940" y="434340"/>
                  </a:lnTo>
                  <a:lnTo>
                    <a:pt x="1424940" y="2199640"/>
                  </a:lnTo>
                  <a:lnTo>
                    <a:pt x="1475740" y="2199640"/>
                  </a:lnTo>
                  <a:lnTo>
                    <a:pt x="1475740" y="434340"/>
                  </a:lnTo>
                  <a:close/>
                </a:path>
                <a:path w="2900679" h="2199640">
                  <a:moveTo>
                    <a:pt x="1831340" y="774712"/>
                  </a:moveTo>
                  <a:lnTo>
                    <a:pt x="1780540" y="774712"/>
                  </a:lnTo>
                  <a:lnTo>
                    <a:pt x="1780540" y="2199640"/>
                  </a:lnTo>
                  <a:lnTo>
                    <a:pt x="1831340" y="2199640"/>
                  </a:lnTo>
                  <a:lnTo>
                    <a:pt x="1831340" y="774712"/>
                  </a:lnTo>
                  <a:close/>
                </a:path>
                <a:path w="2900679" h="2199640">
                  <a:moveTo>
                    <a:pt x="2189480" y="1986292"/>
                  </a:moveTo>
                  <a:lnTo>
                    <a:pt x="2138680" y="1986292"/>
                  </a:lnTo>
                  <a:lnTo>
                    <a:pt x="2138680" y="2199640"/>
                  </a:lnTo>
                  <a:lnTo>
                    <a:pt x="2189480" y="2199640"/>
                  </a:lnTo>
                  <a:lnTo>
                    <a:pt x="2189480" y="1986292"/>
                  </a:lnTo>
                  <a:close/>
                </a:path>
                <a:path w="2900679" h="2199640">
                  <a:moveTo>
                    <a:pt x="2545080" y="2039620"/>
                  </a:moveTo>
                  <a:lnTo>
                    <a:pt x="2494280" y="2039620"/>
                  </a:lnTo>
                  <a:lnTo>
                    <a:pt x="2494280" y="2199640"/>
                  </a:lnTo>
                  <a:lnTo>
                    <a:pt x="2545080" y="2199640"/>
                  </a:lnTo>
                  <a:lnTo>
                    <a:pt x="2545080" y="2039620"/>
                  </a:lnTo>
                  <a:close/>
                </a:path>
                <a:path w="2900679" h="2199640">
                  <a:moveTo>
                    <a:pt x="2900680" y="1808480"/>
                  </a:moveTo>
                  <a:lnTo>
                    <a:pt x="2849880" y="1808480"/>
                  </a:lnTo>
                  <a:lnTo>
                    <a:pt x="2849880" y="2199640"/>
                  </a:lnTo>
                  <a:lnTo>
                    <a:pt x="2900680" y="2199640"/>
                  </a:lnTo>
                  <a:lnTo>
                    <a:pt x="2900680" y="1808480"/>
                  </a:lnTo>
                  <a:close/>
                </a:path>
              </a:pathLst>
            </a:custGeom>
            <a:solidFill>
              <a:srgbClr val="637C2C"/>
            </a:solidFill>
          </p:spPr>
          <p:txBody>
            <a:bodyPr wrap="square" lIns="0" tIns="0" rIns="0" bIns="0" rtlCol="0"/>
            <a:lstStyle/>
            <a:p>
              <a:endParaRPr/>
            </a:p>
          </p:txBody>
        </p:sp>
        <p:sp>
          <p:nvSpPr>
            <p:cNvPr id="23" name="object 23"/>
            <p:cNvSpPr/>
            <p:nvPr/>
          </p:nvSpPr>
          <p:spPr>
            <a:xfrm>
              <a:off x="1473199" y="4818380"/>
              <a:ext cx="4274820" cy="0"/>
            </a:xfrm>
            <a:custGeom>
              <a:avLst/>
              <a:gdLst/>
              <a:ahLst/>
              <a:cxnLst/>
              <a:rect l="l" t="t" r="r" b="b"/>
              <a:pathLst>
                <a:path w="4274820">
                  <a:moveTo>
                    <a:pt x="0" y="0"/>
                  </a:moveTo>
                  <a:lnTo>
                    <a:pt x="4274820" y="0"/>
                  </a:lnTo>
                </a:path>
              </a:pathLst>
            </a:custGeom>
            <a:ln w="10160">
              <a:solidFill>
                <a:srgbClr val="D9D9D9"/>
              </a:solidFill>
            </a:ln>
          </p:spPr>
          <p:txBody>
            <a:bodyPr wrap="square" lIns="0" tIns="0" rIns="0" bIns="0" rtlCol="0"/>
            <a:lstStyle/>
            <a:p>
              <a:endParaRPr/>
            </a:p>
          </p:txBody>
        </p:sp>
      </p:grpSp>
      <p:sp>
        <p:nvSpPr>
          <p:cNvPr id="24" name="object 24"/>
          <p:cNvSpPr txBox="1"/>
          <p:nvPr/>
        </p:nvSpPr>
        <p:spPr>
          <a:xfrm>
            <a:off x="751533" y="2628383"/>
            <a:ext cx="549910" cy="1936750"/>
          </a:xfrm>
          <a:prstGeom prst="rect">
            <a:avLst/>
          </a:prstGeom>
        </p:spPr>
        <p:txBody>
          <a:bodyPr vert="horz" wrap="square" lIns="0" tIns="12700" rIns="0" bIns="0" rtlCol="0">
            <a:spAutoFit/>
          </a:bodyPr>
          <a:lstStyle/>
          <a:p>
            <a:pPr>
              <a:lnSpc>
                <a:spcPct val="100000"/>
              </a:lnSpc>
              <a:spcBef>
                <a:spcPts val="100"/>
              </a:spcBef>
            </a:pPr>
            <a:r>
              <a:rPr sz="1200" spc="-10" dirty="0">
                <a:solidFill>
                  <a:srgbClr val="557783"/>
                </a:solidFill>
                <a:latin typeface="Arial"/>
                <a:cs typeface="Arial"/>
              </a:rPr>
              <a:t>300</a:t>
            </a:r>
            <a:r>
              <a:rPr sz="1200" spc="5" dirty="0">
                <a:solidFill>
                  <a:srgbClr val="557783"/>
                </a:solidFill>
                <a:latin typeface="Arial"/>
                <a:cs typeface="Arial"/>
              </a:rPr>
              <a:t>,</a:t>
            </a:r>
            <a:r>
              <a:rPr sz="1200" spc="-10" dirty="0">
                <a:solidFill>
                  <a:srgbClr val="557783"/>
                </a:solidFill>
                <a:latin typeface="Arial"/>
                <a:cs typeface="Arial"/>
              </a:rPr>
              <a:t>0</a:t>
            </a:r>
            <a:r>
              <a:rPr sz="1200" spc="10" dirty="0">
                <a:solidFill>
                  <a:srgbClr val="557783"/>
                </a:solidFill>
                <a:latin typeface="Arial"/>
                <a:cs typeface="Arial"/>
              </a:rPr>
              <a:t>0</a:t>
            </a:r>
            <a:r>
              <a:rPr sz="1200" dirty="0">
                <a:solidFill>
                  <a:srgbClr val="557783"/>
                </a:solidFill>
                <a:latin typeface="Arial"/>
                <a:cs typeface="Arial"/>
              </a:rPr>
              <a:t>0</a:t>
            </a:r>
            <a:endParaRPr sz="1200">
              <a:latin typeface="Arial"/>
              <a:cs typeface="Arial"/>
            </a:endParaRPr>
          </a:p>
          <a:p>
            <a:pPr>
              <a:lnSpc>
                <a:spcPct val="100000"/>
              </a:lnSpc>
              <a:spcBef>
                <a:spcPts val="15"/>
              </a:spcBef>
            </a:pPr>
            <a:endParaRPr sz="1100">
              <a:latin typeface="Arial"/>
              <a:cs typeface="Arial"/>
            </a:endParaRPr>
          </a:p>
          <a:p>
            <a:pPr>
              <a:lnSpc>
                <a:spcPct val="100000"/>
              </a:lnSpc>
            </a:pPr>
            <a:r>
              <a:rPr sz="1200" spc="-10" dirty="0">
                <a:solidFill>
                  <a:srgbClr val="557783"/>
                </a:solidFill>
                <a:latin typeface="Arial"/>
                <a:cs typeface="Arial"/>
              </a:rPr>
              <a:t>250</a:t>
            </a:r>
            <a:r>
              <a:rPr sz="1200" spc="5" dirty="0">
                <a:solidFill>
                  <a:srgbClr val="557783"/>
                </a:solidFill>
                <a:latin typeface="Arial"/>
                <a:cs typeface="Arial"/>
              </a:rPr>
              <a:t>,</a:t>
            </a:r>
            <a:r>
              <a:rPr sz="1200" spc="-10" dirty="0">
                <a:solidFill>
                  <a:srgbClr val="557783"/>
                </a:solidFill>
                <a:latin typeface="Arial"/>
                <a:cs typeface="Arial"/>
              </a:rPr>
              <a:t>0</a:t>
            </a:r>
            <a:r>
              <a:rPr sz="1200" spc="10" dirty="0">
                <a:solidFill>
                  <a:srgbClr val="557783"/>
                </a:solidFill>
                <a:latin typeface="Arial"/>
                <a:cs typeface="Arial"/>
              </a:rPr>
              <a:t>0</a:t>
            </a:r>
            <a:r>
              <a:rPr sz="1200" dirty="0">
                <a:solidFill>
                  <a:srgbClr val="557783"/>
                </a:solidFill>
                <a:latin typeface="Arial"/>
                <a:cs typeface="Arial"/>
              </a:rPr>
              <a:t>0</a:t>
            </a:r>
            <a:endParaRPr sz="1200">
              <a:latin typeface="Arial"/>
              <a:cs typeface="Arial"/>
            </a:endParaRPr>
          </a:p>
          <a:p>
            <a:pPr>
              <a:lnSpc>
                <a:spcPct val="100000"/>
              </a:lnSpc>
              <a:spcBef>
                <a:spcPts val="15"/>
              </a:spcBef>
            </a:pPr>
            <a:endParaRPr sz="1100">
              <a:latin typeface="Arial"/>
              <a:cs typeface="Arial"/>
            </a:endParaRPr>
          </a:p>
          <a:p>
            <a:pPr>
              <a:lnSpc>
                <a:spcPct val="100000"/>
              </a:lnSpc>
            </a:pPr>
            <a:r>
              <a:rPr sz="1200" spc="-10" dirty="0">
                <a:solidFill>
                  <a:srgbClr val="557783"/>
                </a:solidFill>
                <a:latin typeface="Arial"/>
                <a:cs typeface="Arial"/>
              </a:rPr>
              <a:t>200</a:t>
            </a:r>
            <a:r>
              <a:rPr sz="1200" spc="5" dirty="0">
                <a:solidFill>
                  <a:srgbClr val="557783"/>
                </a:solidFill>
                <a:latin typeface="Arial"/>
                <a:cs typeface="Arial"/>
              </a:rPr>
              <a:t>,</a:t>
            </a:r>
            <a:r>
              <a:rPr sz="1200" spc="-10" dirty="0">
                <a:solidFill>
                  <a:srgbClr val="557783"/>
                </a:solidFill>
                <a:latin typeface="Arial"/>
                <a:cs typeface="Arial"/>
              </a:rPr>
              <a:t>0</a:t>
            </a:r>
            <a:r>
              <a:rPr sz="1200" spc="10" dirty="0">
                <a:solidFill>
                  <a:srgbClr val="557783"/>
                </a:solidFill>
                <a:latin typeface="Arial"/>
                <a:cs typeface="Arial"/>
              </a:rPr>
              <a:t>0</a:t>
            </a:r>
            <a:r>
              <a:rPr sz="1200" dirty="0">
                <a:solidFill>
                  <a:srgbClr val="557783"/>
                </a:solidFill>
                <a:latin typeface="Arial"/>
                <a:cs typeface="Arial"/>
              </a:rPr>
              <a:t>0</a:t>
            </a:r>
            <a:endParaRPr sz="1200">
              <a:latin typeface="Arial"/>
              <a:cs typeface="Arial"/>
            </a:endParaRPr>
          </a:p>
          <a:p>
            <a:pPr>
              <a:lnSpc>
                <a:spcPct val="100000"/>
              </a:lnSpc>
              <a:spcBef>
                <a:spcPts val="20"/>
              </a:spcBef>
            </a:pPr>
            <a:endParaRPr sz="1100">
              <a:latin typeface="Arial"/>
              <a:cs typeface="Arial"/>
            </a:endParaRPr>
          </a:p>
          <a:p>
            <a:pPr>
              <a:lnSpc>
                <a:spcPct val="100000"/>
              </a:lnSpc>
            </a:pPr>
            <a:r>
              <a:rPr sz="1200" spc="-10" dirty="0">
                <a:solidFill>
                  <a:srgbClr val="557783"/>
                </a:solidFill>
                <a:latin typeface="Arial"/>
                <a:cs typeface="Arial"/>
              </a:rPr>
              <a:t>150</a:t>
            </a:r>
            <a:r>
              <a:rPr sz="1200" spc="5" dirty="0">
                <a:solidFill>
                  <a:srgbClr val="557783"/>
                </a:solidFill>
                <a:latin typeface="Arial"/>
                <a:cs typeface="Arial"/>
              </a:rPr>
              <a:t>,</a:t>
            </a:r>
            <a:r>
              <a:rPr sz="1200" spc="-10" dirty="0">
                <a:solidFill>
                  <a:srgbClr val="557783"/>
                </a:solidFill>
                <a:latin typeface="Arial"/>
                <a:cs typeface="Arial"/>
              </a:rPr>
              <a:t>0</a:t>
            </a:r>
            <a:r>
              <a:rPr sz="1200" spc="10" dirty="0">
                <a:solidFill>
                  <a:srgbClr val="557783"/>
                </a:solidFill>
                <a:latin typeface="Arial"/>
                <a:cs typeface="Arial"/>
              </a:rPr>
              <a:t>0</a:t>
            </a:r>
            <a:r>
              <a:rPr sz="1200" dirty="0">
                <a:solidFill>
                  <a:srgbClr val="557783"/>
                </a:solidFill>
                <a:latin typeface="Arial"/>
                <a:cs typeface="Arial"/>
              </a:rPr>
              <a:t>0</a:t>
            </a:r>
            <a:endParaRPr sz="1200">
              <a:latin typeface="Arial"/>
              <a:cs typeface="Arial"/>
            </a:endParaRPr>
          </a:p>
          <a:p>
            <a:pPr>
              <a:lnSpc>
                <a:spcPct val="100000"/>
              </a:lnSpc>
              <a:spcBef>
                <a:spcPts val="15"/>
              </a:spcBef>
            </a:pPr>
            <a:endParaRPr sz="1100">
              <a:latin typeface="Arial"/>
              <a:cs typeface="Arial"/>
            </a:endParaRPr>
          </a:p>
          <a:p>
            <a:pPr>
              <a:lnSpc>
                <a:spcPct val="100000"/>
              </a:lnSpc>
            </a:pPr>
            <a:r>
              <a:rPr sz="1200" spc="-10" dirty="0">
                <a:solidFill>
                  <a:srgbClr val="557783"/>
                </a:solidFill>
                <a:latin typeface="Arial"/>
                <a:cs typeface="Arial"/>
              </a:rPr>
              <a:t>100</a:t>
            </a:r>
            <a:r>
              <a:rPr sz="1200" spc="5" dirty="0">
                <a:solidFill>
                  <a:srgbClr val="557783"/>
                </a:solidFill>
                <a:latin typeface="Arial"/>
                <a:cs typeface="Arial"/>
              </a:rPr>
              <a:t>,</a:t>
            </a:r>
            <a:r>
              <a:rPr sz="1200" spc="-10" dirty="0">
                <a:solidFill>
                  <a:srgbClr val="557783"/>
                </a:solidFill>
                <a:latin typeface="Arial"/>
                <a:cs typeface="Arial"/>
              </a:rPr>
              <a:t>0</a:t>
            </a:r>
            <a:r>
              <a:rPr sz="1200" spc="10" dirty="0">
                <a:solidFill>
                  <a:srgbClr val="557783"/>
                </a:solidFill>
                <a:latin typeface="Arial"/>
                <a:cs typeface="Arial"/>
              </a:rPr>
              <a:t>0</a:t>
            </a:r>
            <a:r>
              <a:rPr sz="1200" dirty="0">
                <a:solidFill>
                  <a:srgbClr val="557783"/>
                </a:solidFill>
                <a:latin typeface="Arial"/>
                <a:cs typeface="Arial"/>
              </a:rPr>
              <a:t>0</a:t>
            </a:r>
            <a:endParaRPr sz="1200">
              <a:latin typeface="Arial"/>
              <a:cs typeface="Arial"/>
            </a:endParaRPr>
          </a:p>
          <a:p>
            <a:pPr>
              <a:lnSpc>
                <a:spcPct val="100000"/>
              </a:lnSpc>
              <a:spcBef>
                <a:spcPts val="15"/>
              </a:spcBef>
            </a:pPr>
            <a:endParaRPr sz="1100">
              <a:latin typeface="Arial"/>
              <a:cs typeface="Arial"/>
            </a:endParaRPr>
          </a:p>
          <a:p>
            <a:pPr marL="84455">
              <a:lnSpc>
                <a:spcPct val="100000"/>
              </a:lnSpc>
            </a:pPr>
            <a:r>
              <a:rPr sz="1200" spc="-10" dirty="0">
                <a:solidFill>
                  <a:srgbClr val="557783"/>
                </a:solidFill>
                <a:latin typeface="Arial"/>
                <a:cs typeface="Arial"/>
              </a:rPr>
              <a:t>50</a:t>
            </a:r>
            <a:r>
              <a:rPr sz="1200" spc="5" dirty="0">
                <a:solidFill>
                  <a:srgbClr val="557783"/>
                </a:solidFill>
                <a:latin typeface="Arial"/>
                <a:cs typeface="Arial"/>
              </a:rPr>
              <a:t>,</a:t>
            </a:r>
            <a:r>
              <a:rPr sz="1200" spc="-10" dirty="0">
                <a:solidFill>
                  <a:srgbClr val="557783"/>
                </a:solidFill>
                <a:latin typeface="Arial"/>
                <a:cs typeface="Arial"/>
              </a:rPr>
              <a:t>000</a:t>
            </a:r>
            <a:endParaRPr sz="1200">
              <a:latin typeface="Arial"/>
              <a:cs typeface="Arial"/>
            </a:endParaRPr>
          </a:p>
        </p:txBody>
      </p:sp>
      <p:sp>
        <p:nvSpPr>
          <p:cNvPr id="25" name="object 25"/>
          <p:cNvSpPr txBox="1"/>
          <p:nvPr/>
        </p:nvSpPr>
        <p:spPr>
          <a:xfrm>
            <a:off x="751533" y="2282740"/>
            <a:ext cx="562610" cy="208279"/>
          </a:xfrm>
          <a:prstGeom prst="rect">
            <a:avLst/>
          </a:prstGeom>
        </p:spPr>
        <p:txBody>
          <a:bodyPr vert="horz" wrap="square" lIns="0" tIns="12700" rIns="0" bIns="0" rtlCol="0">
            <a:spAutoFit/>
          </a:bodyPr>
          <a:lstStyle/>
          <a:p>
            <a:pPr>
              <a:lnSpc>
                <a:spcPct val="100000"/>
              </a:lnSpc>
              <a:spcBef>
                <a:spcPts val="100"/>
              </a:spcBef>
            </a:pPr>
            <a:r>
              <a:rPr sz="1200" spc="-10" dirty="0">
                <a:solidFill>
                  <a:srgbClr val="557783"/>
                </a:solidFill>
                <a:latin typeface="Arial"/>
                <a:cs typeface="Arial"/>
              </a:rPr>
              <a:t>350</a:t>
            </a:r>
            <a:r>
              <a:rPr sz="1200" spc="5" dirty="0">
                <a:solidFill>
                  <a:srgbClr val="557783"/>
                </a:solidFill>
                <a:latin typeface="Arial"/>
                <a:cs typeface="Arial"/>
              </a:rPr>
              <a:t>,</a:t>
            </a:r>
            <a:r>
              <a:rPr sz="1200" spc="-10" dirty="0">
                <a:solidFill>
                  <a:srgbClr val="557783"/>
                </a:solidFill>
                <a:latin typeface="Arial"/>
                <a:cs typeface="Arial"/>
              </a:rPr>
              <a:t>0</a:t>
            </a:r>
            <a:r>
              <a:rPr sz="1200" spc="10" dirty="0">
                <a:solidFill>
                  <a:srgbClr val="557783"/>
                </a:solidFill>
                <a:latin typeface="Arial"/>
                <a:cs typeface="Arial"/>
              </a:rPr>
              <a:t>0</a:t>
            </a:r>
            <a:r>
              <a:rPr sz="1200" dirty="0">
                <a:solidFill>
                  <a:srgbClr val="557783"/>
                </a:solidFill>
                <a:latin typeface="Arial"/>
                <a:cs typeface="Arial"/>
              </a:rPr>
              <a:t>0</a:t>
            </a:r>
            <a:endParaRPr sz="1200">
              <a:latin typeface="Arial"/>
              <a:cs typeface="Arial"/>
            </a:endParaRPr>
          </a:p>
        </p:txBody>
      </p:sp>
      <p:sp>
        <p:nvSpPr>
          <p:cNvPr id="26" name="object 26"/>
          <p:cNvSpPr txBox="1"/>
          <p:nvPr/>
        </p:nvSpPr>
        <p:spPr>
          <a:xfrm>
            <a:off x="1165909" y="4702242"/>
            <a:ext cx="4552315" cy="389890"/>
          </a:xfrm>
          <a:prstGeom prst="rect">
            <a:avLst/>
          </a:prstGeom>
        </p:spPr>
        <p:txBody>
          <a:bodyPr vert="horz" wrap="square" lIns="0" tIns="12700" rIns="0" bIns="0" rtlCol="0">
            <a:spAutoFit/>
          </a:bodyPr>
          <a:lstStyle/>
          <a:p>
            <a:pPr>
              <a:lnSpc>
                <a:spcPts val="1435"/>
              </a:lnSpc>
              <a:spcBef>
                <a:spcPts val="100"/>
              </a:spcBef>
            </a:pPr>
            <a:r>
              <a:rPr sz="1200" dirty="0">
                <a:solidFill>
                  <a:srgbClr val="557783"/>
                </a:solidFill>
                <a:latin typeface="Arial"/>
                <a:cs typeface="Arial"/>
              </a:rPr>
              <a:t>-</a:t>
            </a:r>
            <a:endParaRPr sz="1200">
              <a:latin typeface="Arial"/>
              <a:cs typeface="Arial"/>
            </a:endParaRPr>
          </a:p>
          <a:p>
            <a:pPr marL="361950">
              <a:lnSpc>
                <a:spcPts val="1435"/>
              </a:lnSpc>
              <a:tabLst>
                <a:tab pos="2524125" algn="l"/>
              </a:tabLst>
            </a:pPr>
            <a:r>
              <a:rPr sz="1200" spc="-5" dirty="0">
                <a:solidFill>
                  <a:srgbClr val="557783"/>
                </a:solidFill>
                <a:latin typeface="Arial"/>
                <a:cs typeface="Arial"/>
              </a:rPr>
              <a:t>Jan</a:t>
            </a:r>
            <a:r>
              <a:rPr sz="1200" spc="475" dirty="0">
                <a:solidFill>
                  <a:srgbClr val="557783"/>
                </a:solidFill>
                <a:latin typeface="Arial"/>
                <a:cs typeface="Arial"/>
              </a:rPr>
              <a:t> </a:t>
            </a:r>
            <a:r>
              <a:rPr sz="1200" spc="-5" dirty="0">
                <a:solidFill>
                  <a:srgbClr val="557783"/>
                </a:solidFill>
                <a:latin typeface="Arial"/>
                <a:cs typeface="Arial"/>
              </a:rPr>
              <a:t>Feb</a:t>
            </a:r>
            <a:r>
              <a:rPr sz="1200" spc="409" dirty="0">
                <a:solidFill>
                  <a:srgbClr val="557783"/>
                </a:solidFill>
                <a:latin typeface="Arial"/>
                <a:cs typeface="Arial"/>
              </a:rPr>
              <a:t> </a:t>
            </a:r>
            <a:r>
              <a:rPr sz="1200" spc="-5" dirty="0">
                <a:solidFill>
                  <a:srgbClr val="557783"/>
                </a:solidFill>
                <a:latin typeface="Arial"/>
                <a:cs typeface="Arial"/>
              </a:rPr>
              <a:t>Mar</a:t>
            </a:r>
            <a:r>
              <a:rPr sz="1200" spc="509" dirty="0">
                <a:solidFill>
                  <a:srgbClr val="557783"/>
                </a:solidFill>
                <a:latin typeface="Arial"/>
                <a:cs typeface="Arial"/>
              </a:rPr>
              <a:t> </a:t>
            </a:r>
            <a:r>
              <a:rPr sz="1200" spc="-5" dirty="0">
                <a:solidFill>
                  <a:srgbClr val="557783"/>
                </a:solidFill>
                <a:latin typeface="Arial"/>
                <a:cs typeface="Arial"/>
              </a:rPr>
              <a:t>Apr</a:t>
            </a:r>
            <a:r>
              <a:rPr sz="1200" spc="415" dirty="0">
                <a:solidFill>
                  <a:srgbClr val="557783"/>
                </a:solidFill>
                <a:latin typeface="Arial"/>
                <a:cs typeface="Arial"/>
              </a:rPr>
              <a:t> </a:t>
            </a:r>
            <a:r>
              <a:rPr sz="1200" spc="-5" dirty="0">
                <a:solidFill>
                  <a:srgbClr val="557783"/>
                </a:solidFill>
                <a:latin typeface="Arial"/>
                <a:cs typeface="Arial"/>
              </a:rPr>
              <a:t>May</a:t>
            </a:r>
            <a:r>
              <a:rPr sz="1200" spc="380" dirty="0">
                <a:solidFill>
                  <a:srgbClr val="557783"/>
                </a:solidFill>
                <a:latin typeface="Arial"/>
                <a:cs typeface="Arial"/>
              </a:rPr>
              <a:t> </a:t>
            </a:r>
            <a:r>
              <a:rPr sz="1200" spc="-5" dirty="0">
                <a:solidFill>
                  <a:srgbClr val="557783"/>
                </a:solidFill>
                <a:latin typeface="Arial"/>
                <a:cs typeface="Arial"/>
              </a:rPr>
              <a:t>Jun	Jul</a:t>
            </a:r>
            <a:r>
              <a:rPr sz="1200" spc="620" dirty="0">
                <a:solidFill>
                  <a:srgbClr val="557783"/>
                </a:solidFill>
                <a:latin typeface="Arial"/>
                <a:cs typeface="Arial"/>
              </a:rPr>
              <a:t> </a:t>
            </a:r>
            <a:r>
              <a:rPr sz="1200" spc="-5" dirty="0">
                <a:solidFill>
                  <a:srgbClr val="557783"/>
                </a:solidFill>
                <a:latin typeface="Arial"/>
                <a:cs typeface="Arial"/>
              </a:rPr>
              <a:t>Aug</a:t>
            </a:r>
            <a:r>
              <a:rPr sz="1200" spc="330" dirty="0">
                <a:solidFill>
                  <a:srgbClr val="557783"/>
                </a:solidFill>
                <a:latin typeface="Arial"/>
                <a:cs typeface="Arial"/>
              </a:rPr>
              <a:t> </a:t>
            </a:r>
            <a:r>
              <a:rPr sz="1200" spc="-5" dirty="0">
                <a:solidFill>
                  <a:srgbClr val="557783"/>
                </a:solidFill>
                <a:latin typeface="Arial"/>
                <a:cs typeface="Arial"/>
              </a:rPr>
              <a:t>Sep</a:t>
            </a:r>
            <a:r>
              <a:rPr sz="1200" spc="455" dirty="0">
                <a:solidFill>
                  <a:srgbClr val="557783"/>
                </a:solidFill>
                <a:latin typeface="Arial"/>
                <a:cs typeface="Arial"/>
              </a:rPr>
              <a:t> </a:t>
            </a:r>
            <a:r>
              <a:rPr sz="1200" spc="-10" dirty="0">
                <a:solidFill>
                  <a:srgbClr val="557783"/>
                </a:solidFill>
                <a:latin typeface="Arial"/>
                <a:cs typeface="Arial"/>
              </a:rPr>
              <a:t>Oct</a:t>
            </a:r>
            <a:r>
              <a:rPr sz="1200" spc="465" dirty="0">
                <a:solidFill>
                  <a:srgbClr val="557783"/>
                </a:solidFill>
                <a:latin typeface="Arial"/>
                <a:cs typeface="Arial"/>
              </a:rPr>
              <a:t> </a:t>
            </a:r>
            <a:r>
              <a:rPr sz="1200" dirty="0">
                <a:solidFill>
                  <a:srgbClr val="557783"/>
                </a:solidFill>
                <a:latin typeface="Arial"/>
                <a:cs typeface="Arial"/>
              </a:rPr>
              <a:t>Nov</a:t>
            </a:r>
            <a:r>
              <a:rPr sz="1200" spc="315" dirty="0">
                <a:solidFill>
                  <a:srgbClr val="557783"/>
                </a:solidFill>
                <a:latin typeface="Arial"/>
                <a:cs typeface="Arial"/>
              </a:rPr>
              <a:t> </a:t>
            </a:r>
            <a:r>
              <a:rPr sz="1200" dirty="0">
                <a:solidFill>
                  <a:srgbClr val="557783"/>
                </a:solidFill>
                <a:latin typeface="Arial"/>
                <a:cs typeface="Arial"/>
              </a:rPr>
              <a:t>Dec</a:t>
            </a:r>
            <a:endParaRPr sz="1200">
              <a:latin typeface="Arial"/>
              <a:cs typeface="Arial"/>
            </a:endParaRPr>
          </a:p>
        </p:txBody>
      </p:sp>
      <p:grpSp>
        <p:nvGrpSpPr>
          <p:cNvPr id="27" name="object 27"/>
          <p:cNvGrpSpPr/>
          <p:nvPr/>
        </p:nvGrpSpPr>
        <p:grpSpPr>
          <a:xfrm>
            <a:off x="3434079" y="2240280"/>
            <a:ext cx="1783080" cy="76200"/>
            <a:chOff x="3434079" y="2240280"/>
            <a:chExt cx="1783080" cy="76200"/>
          </a:xfrm>
        </p:grpSpPr>
        <p:sp>
          <p:nvSpPr>
            <p:cNvPr id="28" name="object 28"/>
            <p:cNvSpPr/>
            <p:nvPr/>
          </p:nvSpPr>
          <p:spPr>
            <a:xfrm>
              <a:off x="3434079" y="2240280"/>
              <a:ext cx="76200" cy="76200"/>
            </a:xfrm>
            <a:custGeom>
              <a:avLst/>
              <a:gdLst/>
              <a:ahLst/>
              <a:cxnLst/>
              <a:rect l="l" t="t" r="r" b="b"/>
              <a:pathLst>
                <a:path w="76200" h="76200">
                  <a:moveTo>
                    <a:pt x="76200" y="0"/>
                  </a:moveTo>
                  <a:lnTo>
                    <a:pt x="0" y="0"/>
                  </a:lnTo>
                  <a:lnTo>
                    <a:pt x="0" y="76200"/>
                  </a:lnTo>
                  <a:lnTo>
                    <a:pt x="76200" y="76200"/>
                  </a:lnTo>
                  <a:lnTo>
                    <a:pt x="76200" y="0"/>
                  </a:lnTo>
                  <a:close/>
                </a:path>
              </a:pathLst>
            </a:custGeom>
            <a:solidFill>
              <a:srgbClr val="213E4A"/>
            </a:solidFill>
          </p:spPr>
          <p:txBody>
            <a:bodyPr wrap="square" lIns="0" tIns="0" rIns="0" bIns="0" rtlCol="0"/>
            <a:lstStyle/>
            <a:p>
              <a:endParaRPr/>
            </a:p>
          </p:txBody>
        </p:sp>
        <p:sp>
          <p:nvSpPr>
            <p:cNvPr id="29" name="object 29"/>
            <p:cNvSpPr/>
            <p:nvPr/>
          </p:nvSpPr>
          <p:spPr>
            <a:xfrm>
              <a:off x="4003039" y="2240280"/>
              <a:ext cx="76200" cy="76200"/>
            </a:xfrm>
            <a:custGeom>
              <a:avLst/>
              <a:gdLst/>
              <a:ahLst/>
              <a:cxnLst/>
              <a:rect l="l" t="t" r="r" b="b"/>
              <a:pathLst>
                <a:path w="76200" h="76200">
                  <a:moveTo>
                    <a:pt x="76200" y="0"/>
                  </a:moveTo>
                  <a:lnTo>
                    <a:pt x="0" y="0"/>
                  </a:lnTo>
                  <a:lnTo>
                    <a:pt x="0" y="76200"/>
                  </a:lnTo>
                  <a:lnTo>
                    <a:pt x="76200" y="76200"/>
                  </a:lnTo>
                  <a:lnTo>
                    <a:pt x="76200" y="0"/>
                  </a:lnTo>
                  <a:close/>
                </a:path>
              </a:pathLst>
            </a:custGeom>
            <a:solidFill>
              <a:srgbClr val="006386"/>
            </a:solidFill>
          </p:spPr>
          <p:txBody>
            <a:bodyPr wrap="square" lIns="0" tIns="0" rIns="0" bIns="0" rtlCol="0"/>
            <a:lstStyle/>
            <a:p>
              <a:endParaRPr/>
            </a:p>
          </p:txBody>
        </p:sp>
        <p:sp>
          <p:nvSpPr>
            <p:cNvPr id="30" name="object 30"/>
            <p:cNvSpPr/>
            <p:nvPr/>
          </p:nvSpPr>
          <p:spPr>
            <a:xfrm>
              <a:off x="4571999" y="2240280"/>
              <a:ext cx="76200" cy="76200"/>
            </a:xfrm>
            <a:custGeom>
              <a:avLst/>
              <a:gdLst/>
              <a:ahLst/>
              <a:cxnLst/>
              <a:rect l="l" t="t" r="r" b="b"/>
              <a:pathLst>
                <a:path w="76200" h="76200">
                  <a:moveTo>
                    <a:pt x="76200" y="0"/>
                  </a:moveTo>
                  <a:lnTo>
                    <a:pt x="0" y="0"/>
                  </a:lnTo>
                  <a:lnTo>
                    <a:pt x="0" y="76200"/>
                  </a:lnTo>
                  <a:lnTo>
                    <a:pt x="76200" y="76200"/>
                  </a:lnTo>
                  <a:lnTo>
                    <a:pt x="76200" y="0"/>
                  </a:lnTo>
                  <a:close/>
                </a:path>
              </a:pathLst>
            </a:custGeom>
            <a:solidFill>
              <a:srgbClr val="DC6913"/>
            </a:solidFill>
          </p:spPr>
          <p:txBody>
            <a:bodyPr wrap="square" lIns="0" tIns="0" rIns="0" bIns="0" rtlCol="0"/>
            <a:lstStyle/>
            <a:p>
              <a:endParaRPr/>
            </a:p>
          </p:txBody>
        </p:sp>
        <p:sp>
          <p:nvSpPr>
            <p:cNvPr id="31" name="object 31"/>
            <p:cNvSpPr/>
            <p:nvPr/>
          </p:nvSpPr>
          <p:spPr>
            <a:xfrm>
              <a:off x="5140959" y="2240280"/>
              <a:ext cx="76200" cy="76200"/>
            </a:xfrm>
            <a:custGeom>
              <a:avLst/>
              <a:gdLst/>
              <a:ahLst/>
              <a:cxnLst/>
              <a:rect l="l" t="t" r="r" b="b"/>
              <a:pathLst>
                <a:path w="76200" h="76200">
                  <a:moveTo>
                    <a:pt x="76200" y="0"/>
                  </a:moveTo>
                  <a:lnTo>
                    <a:pt x="0" y="0"/>
                  </a:lnTo>
                  <a:lnTo>
                    <a:pt x="0" y="76200"/>
                  </a:lnTo>
                  <a:lnTo>
                    <a:pt x="76200" y="76200"/>
                  </a:lnTo>
                  <a:lnTo>
                    <a:pt x="76200" y="0"/>
                  </a:lnTo>
                  <a:close/>
                </a:path>
              </a:pathLst>
            </a:custGeom>
            <a:solidFill>
              <a:srgbClr val="637C2C"/>
            </a:solidFill>
          </p:spPr>
          <p:txBody>
            <a:bodyPr wrap="square" lIns="0" tIns="0" rIns="0" bIns="0" rtlCol="0"/>
            <a:lstStyle/>
            <a:p>
              <a:endParaRPr/>
            </a:p>
          </p:txBody>
        </p:sp>
      </p:grpSp>
      <p:sp>
        <p:nvSpPr>
          <p:cNvPr id="32" name="object 32"/>
          <p:cNvSpPr txBox="1"/>
          <p:nvPr/>
        </p:nvSpPr>
        <p:spPr>
          <a:xfrm>
            <a:off x="3543293" y="2160902"/>
            <a:ext cx="2059305" cy="208279"/>
          </a:xfrm>
          <a:prstGeom prst="rect">
            <a:avLst/>
          </a:prstGeom>
        </p:spPr>
        <p:txBody>
          <a:bodyPr vert="horz" wrap="square" lIns="0" tIns="12700" rIns="0" bIns="0" rtlCol="0">
            <a:spAutoFit/>
          </a:bodyPr>
          <a:lstStyle/>
          <a:p>
            <a:pPr>
              <a:lnSpc>
                <a:spcPct val="100000"/>
              </a:lnSpc>
              <a:spcBef>
                <a:spcPts val="100"/>
              </a:spcBef>
              <a:tabLst>
                <a:tab pos="568960" algn="l"/>
                <a:tab pos="1138555" algn="l"/>
                <a:tab pos="1708150" algn="l"/>
              </a:tabLst>
            </a:pPr>
            <a:r>
              <a:rPr sz="1200" spc="-10" dirty="0">
                <a:solidFill>
                  <a:srgbClr val="557783"/>
                </a:solidFill>
                <a:latin typeface="Arial"/>
                <a:cs typeface="Arial"/>
              </a:rPr>
              <a:t>2</a:t>
            </a:r>
            <a:r>
              <a:rPr sz="1200" spc="10" dirty="0">
                <a:solidFill>
                  <a:srgbClr val="557783"/>
                </a:solidFill>
                <a:latin typeface="Arial"/>
                <a:cs typeface="Arial"/>
              </a:rPr>
              <a:t>0</a:t>
            </a:r>
            <a:r>
              <a:rPr sz="1200" spc="-10" dirty="0">
                <a:solidFill>
                  <a:srgbClr val="557783"/>
                </a:solidFill>
                <a:latin typeface="Arial"/>
                <a:cs typeface="Arial"/>
              </a:rPr>
              <a:t>1</a:t>
            </a:r>
            <a:r>
              <a:rPr sz="1200" dirty="0">
                <a:solidFill>
                  <a:srgbClr val="557783"/>
                </a:solidFill>
                <a:latin typeface="Arial"/>
                <a:cs typeface="Arial"/>
              </a:rPr>
              <a:t>7	</a:t>
            </a:r>
            <a:r>
              <a:rPr sz="1200" spc="-10" dirty="0">
                <a:solidFill>
                  <a:srgbClr val="557783"/>
                </a:solidFill>
                <a:latin typeface="Arial"/>
                <a:cs typeface="Arial"/>
              </a:rPr>
              <a:t>2</a:t>
            </a:r>
            <a:r>
              <a:rPr sz="1200" spc="10" dirty="0">
                <a:solidFill>
                  <a:srgbClr val="557783"/>
                </a:solidFill>
                <a:latin typeface="Arial"/>
                <a:cs typeface="Arial"/>
              </a:rPr>
              <a:t>0</a:t>
            </a:r>
            <a:r>
              <a:rPr sz="1200" spc="-10" dirty="0">
                <a:solidFill>
                  <a:srgbClr val="557783"/>
                </a:solidFill>
                <a:latin typeface="Arial"/>
                <a:cs typeface="Arial"/>
              </a:rPr>
              <a:t>1</a:t>
            </a:r>
            <a:r>
              <a:rPr sz="1200" dirty="0">
                <a:solidFill>
                  <a:srgbClr val="557783"/>
                </a:solidFill>
                <a:latin typeface="Arial"/>
                <a:cs typeface="Arial"/>
              </a:rPr>
              <a:t>8	</a:t>
            </a:r>
            <a:r>
              <a:rPr sz="1200" spc="-10" dirty="0">
                <a:solidFill>
                  <a:srgbClr val="557783"/>
                </a:solidFill>
                <a:latin typeface="Arial"/>
                <a:cs typeface="Arial"/>
              </a:rPr>
              <a:t>2</a:t>
            </a:r>
            <a:r>
              <a:rPr sz="1200" spc="10" dirty="0">
                <a:solidFill>
                  <a:srgbClr val="557783"/>
                </a:solidFill>
                <a:latin typeface="Arial"/>
                <a:cs typeface="Arial"/>
              </a:rPr>
              <a:t>0</a:t>
            </a:r>
            <a:r>
              <a:rPr sz="1200" spc="-10" dirty="0">
                <a:solidFill>
                  <a:srgbClr val="557783"/>
                </a:solidFill>
                <a:latin typeface="Arial"/>
                <a:cs typeface="Arial"/>
              </a:rPr>
              <a:t>1</a:t>
            </a:r>
            <a:r>
              <a:rPr sz="1200" dirty="0">
                <a:solidFill>
                  <a:srgbClr val="557783"/>
                </a:solidFill>
                <a:latin typeface="Arial"/>
                <a:cs typeface="Arial"/>
              </a:rPr>
              <a:t>9	</a:t>
            </a:r>
            <a:r>
              <a:rPr sz="1200" spc="-10" dirty="0">
                <a:solidFill>
                  <a:srgbClr val="557783"/>
                </a:solidFill>
                <a:latin typeface="Arial"/>
                <a:cs typeface="Arial"/>
              </a:rPr>
              <a:t>2</a:t>
            </a:r>
            <a:r>
              <a:rPr sz="1200" spc="10" dirty="0">
                <a:solidFill>
                  <a:srgbClr val="557783"/>
                </a:solidFill>
                <a:latin typeface="Arial"/>
                <a:cs typeface="Arial"/>
              </a:rPr>
              <a:t>0</a:t>
            </a:r>
            <a:r>
              <a:rPr sz="1200" spc="-10" dirty="0">
                <a:solidFill>
                  <a:srgbClr val="557783"/>
                </a:solidFill>
                <a:latin typeface="Arial"/>
                <a:cs typeface="Arial"/>
              </a:rPr>
              <a:t>20</a:t>
            </a:r>
            <a:endParaRPr sz="1200">
              <a:latin typeface="Arial"/>
              <a:cs typeface="Arial"/>
            </a:endParaRPr>
          </a:p>
        </p:txBody>
      </p:sp>
      <p:sp>
        <p:nvSpPr>
          <p:cNvPr id="33" name="object 33"/>
          <p:cNvSpPr txBox="1"/>
          <p:nvPr/>
        </p:nvSpPr>
        <p:spPr>
          <a:xfrm>
            <a:off x="6340420" y="5018172"/>
            <a:ext cx="1382395" cy="132080"/>
          </a:xfrm>
          <a:prstGeom prst="rect">
            <a:avLst/>
          </a:prstGeom>
        </p:spPr>
        <p:txBody>
          <a:bodyPr vert="horz" wrap="square" lIns="0" tIns="12700" rIns="0" bIns="0" rtlCol="0">
            <a:spAutoFit/>
          </a:bodyPr>
          <a:lstStyle/>
          <a:p>
            <a:pPr marL="12700">
              <a:lnSpc>
                <a:spcPct val="100000"/>
              </a:lnSpc>
              <a:spcBef>
                <a:spcPts val="100"/>
              </a:spcBef>
            </a:pPr>
            <a:r>
              <a:rPr sz="700" i="1" spc="-5" dirty="0">
                <a:solidFill>
                  <a:srgbClr val="62666A"/>
                </a:solidFill>
                <a:latin typeface="Arial"/>
                <a:cs typeface="Arial"/>
              </a:rPr>
              <a:t>Source:</a:t>
            </a:r>
            <a:r>
              <a:rPr sz="700" i="1" spc="5" dirty="0">
                <a:solidFill>
                  <a:srgbClr val="62666A"/>
                </a:solidFill>
                <a:latin typeface="Arial"/>
                <a:cs typeface="Arial"/>
              </a:rPr>
              <a:t> </a:t>
            </a:r>
            <a:r>
              <a:rPr sz="700" i="1" u="sng" spc="-5" dirty="0">
                <a:uFill>
                  <a:solidFill>
                    <a:srgbClr val="000000"/>
                  </a:solidFill>
                </a:uFill>
                <a:latin typeface="Arial"/>
                <a:cs typeface="Arial"/>
                <a:hlinkClick r:id="rId5"/>
              </a:rPr>
              <a:t>Armonk </a:t>
            </a:r>
            <a:r>
              <a:rPr sz="700" i="1" u="sng" spc="-10" dirty="0">
                <a:uFill>
                  <a:solidFill>
                    <a:srgbClr val="000000"/>
                  </a:solidFill>
                </a:uFill>
                <a:latin typeface="Arial"/>
                <a:cs typeface="Arial"/>
                <a:hlinkClick r:id="rId5"/>
              </a:rPr>
              <a:t>Cohen</a:t>
            </a:r>
            <a:r>
              <a:rPr sz="700" i="1" u="sng" spc="10" dirty="0">
                <a:uFill>
                  <a:solidFill>
                    <a:srgbClr val="000000"/>
                  </a:solidFill>
                </a:uFill>
                <a:latin typeface="Arial"/>
                <a:cs typeface="Arial"/>
                <a:hlinkClick r:id="rId5"/>
              </a:rPr>
              <a:t> </a:t>
            </a:r>
            <a:r>
              <a:rPr sz="700" i="1" u="sng" spc="-5" dirty="0">
                <a:uFill>
                  <a:solidFill>
                    <a:srgbClr val="000000"/>
                  </a:solidFill>
                </a:uFill>
                <a:latin typeface="Arial"/>
                <a:cs typeface="Arial"/>
                <a:hlinkClick r:id="rId5"/>
              </a:rPr>
              <a:t>Testimony</a:t>
            </a:r>
            <a:endParaRPr sz="700">
              <a:latin typeface="Arial"/>
              <a:cs typeface="Arial"/>
            </a:endParaRPr>
          </a:p>
        </p:txBody>
      </p:sp>
      <p:sp>
        <p:nvSpPr>
          <p:cNvPr id="34" name="object 34"/>
          <p:cNvSpPr txBox="1"/>
          <p:nvPr/>
        </p:nvSpPr>
        <p:spPr>
          <a:xfrm>
            <a:off x="376319" y="2960508"/>
            <a:ext cx="196215" cy="1616710"/>
          </a:xfrm>
          <a:prstGeom prst="rect">
            <a:avLst/>
          </a:prstGeom>
        </p:spPr>
        <p:txBody>
          <a:bodyPr vert="vert270" wrap="square" lIns="0" tIns="0" rIns="0" bIns="0" rtlCol="0">
            <a:spAutoFit/>
          </a:bodyPr>
          <a:lstStyle/>
          <a:p>
            <a:pPr marL="12700">
              <a:lnSpc>
                <a:spcPts val="1425"/>
              </a:lnSpc>
            </a:pPr>
            <a:r>
              <a:rPr sz="1200" b="1" spc="5" dirty="0">
                <a:solidFill>
                  <a:srgbClr val="10171F"/>
                </a:solidFill>
                <a:latin typeface="Arial"/>
                <a:cs typeface="Arial"/>
              </a:rPr>
              <a:t>Megawatt</a:t>
            </a:r>
            <a:r>
              <a:rPr sz="1200" b="1" spc="-85" dirty="0">
                <a:solidFill>
                  <a:srgbClr val="10171F"/>
                </a:solidFill>
                <a:latin typeface="Arial"/>
                <a:cs typeface="Arial"/>
              </a:rPr>
              <a:t> </a:t>
            </a:r>
            <a:r>
              <a:rPr sz="1200" b="1" dirty="0">
                <a:solidFill>
                  <a:srgbClr val="10171F"/>
                </a:solidFill>
                <a:latin typeface="Arial"/>
                <a:cs typeface="Arial"/>
              </a:rPr>
              <a:t>hour</a:t>
            </a:r>
            <a:r>
              <a:rPr sz="1200" b="1" spc="-40" dirty="0">
                <a:solidFill>
                  <a:srgbClr val="10171F"/>
                </a:solidFill>
                <a:latin typeface="Arial"/>
                <a:cs typeface="Arial"/>
              </a:rPr>
              <a:t> </a:t>
            </a:r>
            <a:r>
              <a:rPr sz="1200" b="1" spc="5" dirty="0">
                <a:solidFill>
                  <a:srgbClr val="10171F"/>
                </a:solidFill>
                <a:latin typeface="Arial"/>
                <a:cs typeface="Arial"/>
              </a:rPr>
              <a:t>(MWh)</a:t>
            </a:r>
            <a:endParaRPr sz="1200">
              <a:latin typeface="Arial"/>
              <a:cs typeface="Arial"/>
            </a:endParaRPr>
          </a:p>
        </p:txBody>
      </p:sp>
      <p:sp>
        <p:nvSpPr>
          <p:cNvPr id="35" name="object 35"/>
          <p:cNvSpPr txBox="1"/>
          <p:nvPr/>
        </p:nvSpPr>
        <p:spPr>
          <a:xfrm>
            <a:off x="6612004" y="5615848"/>
            <a:ext cx="5130800" cy="574040"/>
          </a:xfrm>
          <a:prstGeom prst="rect">
            <a:avLst/>
          </a:prstGeom>
        </p:spPr>
        <p:txBody>
          <a:bodyPr vert="horz" wrap="square" lIns="0" tIns="12700" rIns="0" bIns="0" rtlCol="0">
            <a:spAutoFit/>
          </a:bodyPr>
          <a:lstStyle/>
          <a:p>
            <a:pPr marL="12700" marR="5080">
              <a:lnSpc>
                <a:spcPct val="100000"/>
              </a:lnSpc>
              <a:spcBef>
                <a:spcPts val="100"/>
              </a:spcBef>
            </a:pPr>
            <a:r>
              <a:rPr sz="1800" spc="-5" dirty="0">
                <a:latin typeface="Arial"/>
                <a:cs typeface="Arial"/>
              </a:rPr>
              <a:t>Seasonal surplus and </a:t>
            </a:r>
            <a:r>
              <a:rPr sz="1800" dirty="0">
                <a:latin typeface="Arial"/>
                <a:cs typeface="Arial"/>
              </a:rPr>
              <a:t>deficits </a:t>
            </a:r>
            <a:r>
              <a:rPr sz="1800" spc="-5" dirty="0">
                <a:latin typeface="Arial"/>
                <a:cs typeface="Arial"/>
              </a:rPr>
              <a:t>signal need </a:t>
            </a:r>
            <a:r>
              <a:rPr sz="1800" dirty="0">
                <a:latin typeface="Arial"/>
                <a:cs typeface="Arial"/>
              </a:rPr>
              <a:t>for </a:t>
            </a:r>
            <a:r>
              <a:rPr sz="1800" spc="-5" dirty="0">
                <a:latin typeface="Arial"/>
                <a:cs typeface="Arial"/>
              </a:rPr>
              <a:t>long- </a:t>
            </a:r>
            <a:r>
              <a:rPr sz="1800" spc="-490" dirty="0">
                <a:latin typeface="Arial"/>
                <a:cs typeface="Arial"/>
              </a:rPr>
              <a:t> </a:t>
            </a:r>
            <a:r>
              <a:rPr sz="1800" spc="-5" dirty="0">
                <a:latin typeface="Arial"/>
                <a:cs typeface="Arial"/>
              </a:rPr>
              <a:t>duration</a:t>
            </a:r>
            <a:r>
              <a:rPr sz="1800" spc="-10" dirty="0">
                <a:latin typeface="Arial"/>
                <a:cs typeface="Arial"/>
              </a:rPr>
              <a:t> </a:t>
            </a:r>
            <a:r>
              <a:rPr sz="1800" spc="-5" dirty="0">
                <a:latin typeface="Arial"/>
                <a:cs typeface="Arial"/>
              </a:rPr>
              <a:t>energy</a:t>
            </a:r>
            <a:r>
              <a:rPr sz="1800" spc="-10" dirty="0">
                <a:latin typeface="Arial"/>
                <a:cs typeface="Arial"/>
              </a:rPr>
              <a:t> </a:t>
            </a:r>
            <a:r>
              <a:rPr sz="1800" spc="-5" dirty="0">
                <a:latin typeface="Arial"/>
                <a:cs typeface="Arial"/>
              </a:rPr>
              <a:t>storage </a:t>
            </a:r>
            <a:r>
              <a:rPr sz="1800" spc="-10" dirty="0">
                <a:latin typeface="Arial"/>
                <a:cs typeface="Arial"/>
              </a:rPr>
              <a:t>“beyond</a:t>
            </a:r>
            <a:r>
              <a:rPr sz="1800" spc="30" dirty="0">
                <a:latin typeface="Arial"/>
                <a:cs typeface="Arial"/>
              </a:rPr>
              <a:t> </a:t>
            </a:r>
            <a:r>
              <a:rPr sz="1800" spc="-5" dirty="0">
                <a:latin typeface="Arial"/>
                <a:cs typeface="Arial"/>
              </a:rPr>
              <a:t>the duck</a:t>
            </a:r>
            <a:r>
              <a:rPr sz="1800" spc="-10" dirty="0">
                <a:latin typeface="Arial"/>
                <a:cs typeface="Arial"/>
              </a:rPr>
              <a:t> </a:t>
            </a:r>
            <a:r>
              <a:rPr sz="1800" spc="-5" dirty="0">
                <a:latin typeface="Arial"/>
                <a:cs typeface="Arial"/>
              </a:rPr>
              <a:t>curve”</a:t>
            </a:r>
            <a:endParaRPr sz="1800">
              <a:latin typeface="Arial"/>
              <a:cs typeface="Arial"/>
            </a:endParaRPr>
          </a:p>
        </p:txBody>
      </p:sp>
      <p:pic>
        <p:nvPicPr>
          <p:cNvPr id="36" name="object 36"/>
          <p:cNvPicPr/>
          <p:nvPr/>
        </p:nvPicPr>
        <p:blipFill>
          <a:blip r:embed="rId2" cstate="print"/>
          <a:stretch>
            <a:fillRect/>
          </a:stretch>
        </p:blipFill>
        <p:spPr>
          <a:xfrm>
            <a:off x="6261100" y="5656580"/>
            <a:ext cx="271779" cy="248907"/>
          </a:xfrm>
          <a:prstGeom prst="rect">
            <a:avLst/>
          </a:prstGeom>
        </p:spPr>
      </p:pic>
      <p:sp>
        <p:nvSpPr>
          <p:cNvPr id="37" name="object 37"/>
          <p:cNvSpPr txBox="1">
            <a:spLocks noGrp="1"/>
          </p:cNvSpPr>
          <p:nvPr>
            <p:ph type="sldNum" sz="quarter" idx="7"/>
          </p:nvPr>
        </p:nvSpPr>
        <p:spPr>
          <a:prstGeom prst="rect">
            <a:avLst/>
          </a:prstGeom>
        </p:spPr>
        <p:txBody>
          <a:bodyPr vert="horz" wrap="square" lIns="0" tIns="635" rIns="0" bIns="0" rtlCol="0">
            <a:spAutoFit/>
          </a:bodyPr>
          <a:lstStyle/>
          <a:p>
            <a:pPr marL="38100">
              <a:lnSpc>
                <a:spcPct val="100000"/>
              </a:lnSpc>
              <a:spcBef>
                <a:spcPts val="5"/>
              </a:spcBef>
            </a:pPr>
            <a:fld id="{81D60167-4931-47E6-BA6A-407CBD079E47}" type="slidenum">
              <a:rPr dirty="0"/>
              <a:t>11</a:t>
            </a:fld>
            <a:endParaRPr dirty="0"/>
          </a:p>
        </p:txBody>
      </p:sp>
      <p:sp>
        <p:nvSpPr>
          <p:cNvPr id="38" name="object 38"/>
          <p:cNvSpPr txBox="1">
            <a:spLocks noGrp="1"/>
          </p:cNvSpPr>
          <p:nvPr>
            <p:ph type="ftr" sz="quarter" idx="5"/>
          </p:nvPr>
        </p:nvSpPr>
        <p:spPr>
          <a:prstGeom prst="rect">
            <a:avLst/>
          </a:prstGeom>
        </p:spPr>
        <p:txBody>
          <a:bodyPr vert="horz" wrap="square" lIns="0" tIns="3810" rIns="0" bIns="0" rtlCol="0">
            <a:spAutoFit/>
          </a:bodyPr>
          <a:lstStyle/>
          <a:p>
            <a:pPr marL="12700">
              <a:lnSpc>
                <a:spcPct val="100000"/>
              </a:lnSpc>
              <a:spcBef>
                <a:spcPts val="30"/>
              </a:spcBef>
            </a:pPr>
            <a:r>
              <a:rPr dirty="0"/>
              <a:t>©</a:t>
            </a:r>
            <a:r>
              <a:rPr spc="5" dirty="0"/>
              <a:t> </a:t>
            </a:r>
            <a:r>
              <a:rPr spc="-10" dirty="0"/>
              <a:t>2020</a:t>
            </a:r>
            <a:r>
              <a:rPr spc="15" dirty="0"/>
              <a:t> </a:t>
            </a:r>
            <a:r>
              <a:rPr spc="-5" dirty="0"/>
              <a:t>Mitsubishi</a:t>
            </a:r>
            <a:r>
              <a:rPr spc="30" dirty="0"/>
              <a:t> </a:t>
            </a:r>
            <a:r>
              <a:rPr spc="-20" dirty="0"/>
              <a:t>Power</a:t>
            </a:r>
            <a:r>
              <a:rPr spc="65" dirty="0"/>
              <a:t> </a:t>
            </a:r>
            <a:r>
              <a:rPr spc="-10" dirty="0"/>
              <a:t>Americas,</a:t>
            </a:r>
            <a:r>
              <a:rPr spc="70" dirty="0"/>
              <a:t> </a:t>
            </a:r>
            <a:r>
              <a:rPr spc="-5" dirty="0"/>
              <a:t>Inc.</a:t>
            </a:r>
            <a:r>
              <a:rPr spc="5" dirty="0"/>
              <a:t> </a:t>
            </a:r>
            <a:r>
              <a:rPr spc="-10" dirty="0"/>
              <a:t>All</a:t>
            </a:r>
            <a:r>
              <a:rPr spc="30" dirty="0"/>
              <a:t> </a:t>
            </a:r>
            <a:r>
              <a:rPr spc="-10" dirty="0"/>
              <a:t>Rights</a:t>
            </a:r>
            <a:r>
              <a:rPr spc="15" dirty="0"/>
              <a:t> </a:t>
            </a:r>
            <a:r>
              <a:rPr spc="-15" dirty="0"/>
              <a:t>Reserved.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4540" y="136047"/>
            <a:ext cx="7235190" cy="360680"/>
          </a:xfrm>
          <a:prstGeom prst="rect">
            <a:avLst/>
          </a:prstGeom>
        </p:spPr>
        <p:txBody>
          <a:bodyPr vert="horz" wrap="square" lIns="0" tIns="12700" rIns="0" bIns="0" rtlCol="0">
            <a:spAutoFit/>
          </a:bodyPr>
          <a:lstStyle/>
          <a:p>
            <a:pPr marL="12700">
              <a:lnSpc>
                <a:spcPct val="100000"/>
              </a:lnSpc>
              <a:spcBef>
                <a:spcPts val="100"/>
              </a:spcBef>
            </a:pPr>
            <a:r>
              <a:rPr sz="2200" spc="-95" dirty="0">
                <a:solidFill>
                  <a:srgbClr val="000000"/>
                </a:solidFill>
              </a:rPr>
              <a:t>To</a:t>
            </a:r>
            <a:r>
              <a:rPr sz="2200" spc="20" dirty="0">
                <a:solidFill>
                  <a:srgbClr val="000000"/>
                </a:solidFill>
              </a:rPr>
              <a:t> </a:t>
            </a:r>
            <a:r>
              <a:rPr sz="2200" spc="-5" dirty="0">
                <a:solidFill>
                  <a:srgbClr val="000000"/>
                </a:solidFill>
              </a:rPr>
              <a:t>Store Energy</a:t>
            </a:r>
            <a:r>
              <a:rPr sz="2200" spc="25" dirty="0">
                <a:solidFill>
                  <a:srgbClr val="000000"/>
                </a:solidFill>
              </a:rPr>
              <a:t> </a:t>
            </a:r>
            <a:r>
              <a:rPr sz="2200" spc="-10" dirty="0">
                <a:solidFill>
                  <a:srgbClr val="000000"/>
                </a:solidFill>
              </a:rPr>
              <a:t>via</a:t>
            </a:r>
            <a:r>
              <a:rPr sz="2200" spc="20" dirty="0">
                <a:solidFill>
                  <a:srgbClr val="000000"/>
                </a:solidFill>
              </a:rPr>
              <a:t> </a:t>
            </a:r>
            <a:r>
              <a:rPr sz="2200" spc="-10" dirty="0">
                <a:solidFill>
                  <a:srgbClr val="000000"/>
                </a:solidFill>
              </a:rPr>
              <a:t>Hydrogen</a:t>
            </a:r>
            <a:r>
              <a:rPr sz="2200" spc="85" dirty="0">
                <a:solidFill>
                  <a:srgbClr val="000000"/>
                </a:solidFill>
              </a:rPr>
              <a:t> </a:t>
            </a:r>
            <a:r>
              <a:rPr sz="2200" spc="-5" dirty="0">
                <a:solidFill>
                  <a:srgbClr val="000000"/>
                </a:solidFill>
              </a:rPr>
              <a:t>or</a:t>
            </a:r>
            <a:r>
              <a:rPr sz="2200" spc="-15" dirty="0">
                <a:solidFill>
                  <a:srgbClr val="000000"/>
                </a:solidFill>
              </a:rPr>
              <a:t> </a:t>
            </a:r>
            <a:r>
              <a:rPr sz="2200" dirty="0">
                <a:solidFill>
                  <a:srgbClr val="000000"/>
                </a:solidFill>
              </a:rPr>
              <a:t>to</a:t>
            </a:r>
            <a:r>
              <a:rPr sz="2200" spc="5" dirty="0">
                <a:solidFill>
                  <a:srgbClr val="000000"/>
                </a:solidFill>
              </a:rPr>
              <a:t> </a:t>
            </a:r>
            <a:r>
              <a:rPr sz="2200" spc="-5" dirty="0">
                <a:solidFill>
                  <a:srgbClr val="000000"/>
                </a:solidFill>
              </a:rPr>
              <a:t>Store</a:t>
            </a:r>
            <a:r>
              <a:rPr sz="2200" dirty="0">
                <a:solidFill>
                  <a:srgbClr val="000000"/>
                </a:solidFill>
              </a:rPr>
              <a:t> </a:t>
            </a:r>
            <a:r>
              <a:rPr sz="2200" spc="-10" dirty="0">
                <a:solidFill>
                  <a:srgbClr val="000000"/>
                </a:solidFill>
              </a:rPr>
              <a:t>via</a:t>
            </a:r>
            <a:r>
              <a:rPr sz="2200" spc="20" dirty="0">
                <a:solidFill>
                  <a:srgbClr val="000000"/>
                </a:solidFill>
              </a:rPr>
              <a:t> </a:t>
            </a:r>
            <a:r>
              <a:rPr sz="2200" dirty="0">
                <a:solidFill>
                  <a:srgbClr val="000000"/>
                </a:solidFill>
              </a:rPr>
              <a:t>Lithium?</a:t>
            </a:r>
            <a:endParaRPr sz="2200"/>
          </a:p>
        </p:txBody>
      </p:sp>
      <p:sp>
        <p:nvSpPr>
          <p:cNvPr id="3" name="object 3"/>
          <p:cNvSpPr txBox="1"/>
          <p:nvPr/>
        </p:nvSpPr>
        <p:spPr>
          <a:xfrm>
            <a:off x="2770601" y="867731"/>
            <a:ext cx="6242050" cy="574040"/>
          </a:xfrm>
          <a:prstGeom prst="rect">
            <a:avLst/>
          </a:prstGeom>
        </p:spPr>
        <p:txBody>
          <a:bodyPr vert="horz" wrap="square" lIns="0" tIns="12700" rIns="0" bIns="0" rtlCol="0">
            <a:spAutoFit/>
          </a:bodyPr>
          <a:lstStyle/>
          <a:p>
            <a:pPr marL="1116965" marR="5080" indent="-1104900">
              <a:lnSpc>
                <a:spcPct val="100000"/>
              </a:lnSpc>
              <a:spcBef>
                <a:spcPts val="100"/>
              </a:spcBef>
            </a:pPr>
            <a:r>
              <a:rPr sz="1800" b="1" spc="-5" dirty="0">
                <a:latin typeface="Arial"/>
                <a:cs typeface="Arial"/>
              </a:rPr>
              <a:t>Comparison</a:t>
            </a:r>
            <a:r>
              <a:rPr sz="1800" b="1" spc="-10" dirty="0">
                <a:latin typeface="Arial"/>
                <a:cs typeface="Arial"/>
              </a:rPr>
              <a:t> </a:t>
            </a:r>
            <a:r>
              <a:rPr sz="1800" b="1" dirty="0">
                <a:latin typeface="Arial"/>
                <a:cs typeface="Arial"/>
              </a:rPr>
              <a:t>of</a:t>
            </a:r>
            <a:r>
              <a:rPr sz="1800" b="1" spc="-5" dirty="0">
                <a:latin typeface="Arial"/>
                <a:cs typeface="Arial"/>
              </a:rPr>
              <a:t> Green</a:t>
            </a:r>
            <a:r>
              <a:rPr sz="1800" b="1" spc="-10" dirty="0">
                <a:latin typeface="Arial"/>
                <a:cs typeface="Arial"/>
              </a:rPr>
              <a:t> Hydrogen</a:t>
            </a:r>
            <a:r>
              <a:rPr sz="1800" b="1" spc="55" dirty="0">
                <a:latin typeface="Arial"/>
                <a:cs typeface="Arial"/>
              </a:rPr>
              <a:t> </a:t>
            </a:r>
            <a:r>
              <a:rPr sz="1800" b="1" dirty="0">
                <a:latin typeface="Arial"/>
                <a:cs typeface="Arial"/>
              </a:rPr>
              <a:t>Energy</a:t>
            </a:r>
            <a:r>
              <a:rPr sz="1800" b="1" spc="-15" dirty="0">
                <a:latin typeface="Arial"/>
                <a:cs typeface="Arial"/>
              </a:rPr>
              <a:t> </a:t>
            </a:r>
            <a:r>
              <a:rPr sz="1800" b="1" dirty="0">
                <a:latin typeface="Arial"/>
                <a:cs typeface="Arial"/>
              </a:rPr>
              <a:t>Storage</a:t>
            </a:r>
            <a:r>
              <a:rPr sz="1800" b="1" spc="-10" dirty="0">
                <a:latin typeface="Arial"/>
                <a:cs typeface="Arial"/>
              </a:rPr>
              <a:t> </a:t>
            </a:r>
            <a:r>
              <a:rPr sz="1800" b="1" spc="-15" dirty="0">
                <a:latin typeface="Arial"/>
                <a:cs typeface="Arial"/>
              </a:rPr>
              <a:t>Systems </a:t>
            </a:r>
            <a:r>
              <a:rPr sz="1800" b="1" spc="-484" dirty="0">
                <a:latin typeface="Arial"/>
                <a:cs typeface="Arial"/>
              </a:rPr>
              <a:t> </a:t>
            </a:r>
            <a:r>
              <a:rPr sz="1800" b="1" spc="-5" dirty="0">
                <a:latin typeface="Arial"/>
                <a:cs typeface="Arial"/>
              </a:rPr>
              <a:t>and</a:t>
            </a:r>
            <a:r>
              <a:rPr sz="1800" b="1" spc="-10" dirty="0">
                <a:latin typeface="Arial"/>
                <a:cs typeface="Arial"/>
              </a:rPr>
              <a:t> </a:t>
            </a:r>
            <a:r>
              <a:rPr sz="1800" b="1" spc="-5" dirty="0">
                <a:latin typeface="Arial"/>
                <a:cs typeface="Arial"/>
              </a:rPr>
              <a:t>Battery Energy Storage</a:t>
            </a:r>
            <a:r>
              <a:rPr sz="1800" b="1" dirty="0">
                <a:latin typeface="Arial"/>
                <a:cs typeface="Arial"/>
              </a:rPr>
              <a:t> </a:t>
            </a:r>
            <a:r>
              <a:rPr sz="1800" b="1" spc="-15" dirty="0">
                <a:latin typeface="Arial"/>
                <a:cs typeface="Arial"/>
              </a:rPr>
              <a:t>Systems</a:t>
            </a:r>
            <a:endParaRPr sz="1800">
              <a:latin typeface="Arial"/>
              <a:cs typeface="Arial"/>
            </a:endParaRPr>
          </a:p>
        </p:txBody>
      </p:sp>
      <p:grpSp>
        <p:nvGrpSpPr>
          <p:cNvPr id="4" name="object 4"/>
          <p:cNvGrpSpPr/>
          <p:nvPr/>
        </p:nvGrpSpPr>
        <p:grpSpPr>
          <a:xfrm>
            <a:off x="2410460" y="1582420"/>
            <a:ext cx="7216140" cy="4218940"/>
            <a:chOff x="2410460" y="1582420"/>
            <a:chExt cx="7216140" cy="4218940"/>
          </a:xfrm>
        </p:grpSpPr>
        <p:sp>
          <p:nvSpPr>
            <p:cNvPr id="5" name="object 5"/>
            <p:cNvSpPr/>
            <p:nvPr/>
          </p:nvSpPr>
          <p:spPr>
            <a:xfrm>
              <a:off x="2768600" y="1592580"/>
              <a:ext cx="6118860" cy="4198620"/>
            </a:xfrm>
            <a:custGeom>
              <a:avLst/>
              <a:gdLst/>
              <a:ahLst/>
              <a:cxnLst/>
              <a:rect l="l" t="t" r="r" b="b"/>
              <a:pathLst>
                <a:path w="6118859" h="4198620">
                  <a:moveTo>
                    <a:pt x="0" y="0"/>
                  </a:moveTo>
                  <a:lnTo>
                    <a:pt x="6118859" y="0"/>
                  </a:lnTo>
                  <a:lnTo>
                    <a:pt x="6118859" y="4198620"/>
                  </a:lnTo>
                  <a:lnTo>
                    <a:pt x="0" y="4198620"/>
                  </a:lnTo>
                  <a:lnTo>
                    <a:pt x="0" y="0"/>
                  </a:lnTo>
                  <a:close/>
                </a:path>
              </a:pathLst>
            </a:custGeom>
            <a:ln w="20320">
              <a:solidFill>
                <a:srgbClr val="557783"/>
              </a:solidFill>
              <a:prstDash val="sysDash"/>
            </a:ln>
          </p:spPr>
          <p:txBody>
            <a:bodyPr wrap="square" lIns="0" tIns="0" rIns="0" bIns="0" rtlCol="0"/>
            <a:lstStyle/>
            <a:p>
              <a:endParaRPr/>
            </a:p>
          </p:txBody>
        </p:sp>
        <p:sp>
          <p:nvSpPr>
            <p:cNvPr id="6" name="object 6"/>
            <p:cNvSpPr/>
            <p:nvPr/>
          </p:nvSpPr>
          <p:spPr>
            <a:xfrm>
              <a:off x="2448560" y="4973320"/>
              <a:ext cx="548640" cy="0"/>
            </a:xfrm>
            <a:custGeom>
              <a:avLst/>
              <a:gdLst/>
              <a:ahLst/>
              <a:cxnLst/>
              <a:rect l="l" t="t" r="r" b="b"/>
              <a:pathLst>
                <a:path w="548639">
                  <a:moveTo>
                    <a:pt x="0" y="0"/>
                  </a:moveTo>
                  <a:lnTo>
                    <a:pt x="548640" y="0"/>
                  </a:lnTo>
                </a:path>
              </a:pathLst>
            </a:custGeom>
            <a:ln w="76200">
              <a:solidFill>
                <a:srgbClr val="557783"/>
              </a:solidFill>
            </a:ln>
          </p:spPr>
          <p:txBody>
            <a:bodyPr wrap="square" lIns="0" tIns="0" rIns="0" bIns="0" rtlCol="0"/>
            <a:lstStyle/>
            <a:p>
              <a:endParaRPr/>
            </a:p>
          </p:txBody>
        </p:sp>
        <p:sp>
          <p:nvSpPr>
            <p:cNvPr id="7" name="object 7"/>
            <p:cNvSpPr/>
            <p:nvPr/>
          </p:nvSpPr>
          <p:spPr>
            <a:xfrm>
              <a:off x="9314179" y="3502660"/>
              <a:ext cx="274320" cy="0"/>
            </a:xfrm>
            <a:custGeom>
              <a:avLst/>
              <a:gdLst/>
              <a:ahLst/>
              <a:cxnLst/>
              <a:rect l="l" t="t" r="r" b="b"/>
              <a:pathLst>
                <a:path w="274320">
                  <a:moveTo>
                    <a:pt x="0" y="0"/>
                  </a:moveTo>
                  <a:lnTo>
                    <a:pt x="274320" y="0"/>
                  </a:lnTo>
                </a:path>
              </a:pathLst>
            </a:custGeom>
            <a:ln w="76200">
              <a:solidFill>
                <a:srgbClr val="829FAA"/>
              </a:solidFill>
            </a:ln>
          </p:spPr>
          <p:txBody>
            <a:bodyPr wrap="square" lIns="0" tIns="0" rIns="0" bIns="0" rtlCol="0"/>
            <a:lstStyle/>
            <a:p>
              <a:endParaRPr/>
            </a:p>
          </p:txBody>
        </p:sp>
        <p:sp>
          <p:nvSpPr>
            <p:cNvPr id="8" name="object 8"/>
            <p:cNvSpPr/>
            <p:nvPr/>
          </p:nvSpPr>
          <p:spPr>
            <a:xfrm>
              <a:off x="9276079" y="2471423"/>
              <a:ext cx="0" cy="2421255"/>
            </a:xfrm>
            <a:custGeom>
              <a:avLst/>
              <a:gdLst/>
              <a:ahLst/>
              <a:cxnLst/>
              <a:rect l="l" t="t" r="r" b="b"/>
              <a:pathLst>
                <a:path h="2421254">
                  <a:moveTo>
                    <a:pt x="0" y="2421039"/>
                  </a:moveTo>
                  <a:lnTo>
                    <a:pt x="0" y="0"/>
                  </a:lnTo>
                </a:path>
              </a:pathLst>
            </a:custGeom>
            <a:ln w="76200">
              <a:solidFill>
                <a:srgbClr val="829FAA"/>
              </a:solidFill>
            </a:ln>
          </p:spPr>
          <p:txBody>
            <a:bodyPr wrap="square" lIns="0" tIns="0" rIns="0" bIns="0" rtlCol="0"/>
            <a:lstStyle/>
            <a:p>
              <a:endParaRPr/>
            </a:p>
          </p:txBody>
        </p:sp>
        <p:sp>
          <p:nvSpPr>
            <p:cNvPr id="9" name="object 9"/>
            <p:cNvSpPr/>
            <p:nvPr/>
          </p:nvSpPr>
          <p:spPr>
            <a:xfrm>
              <a:off x="8569960" y="2471420"/>
              <a:ext cx="744220" cy="0"/>
            </a:xfrm>
            <a:custGeom>
              <a:avLst/>
              <a:gdLst/>
              <a:ahLst/>
              <a:cxnLst/>
              <a:rect l="l" t="t" r="r" b="b"/>
              <a:pathLst>
                <a:path w="744220">
                  <a:moveTo>
                    <a:pt x="0" y="0"/>
                  </a:moveTo>
                  <a:lnTo>
                    <a:pt x="743610" y="0"/>
                  </a:lnTo>
                </a:path>
              </a:pathLst>
            </a:custGeom>
            <a:ln w="76200">
              <a:solidFill>
                <a:srgbClr val="829FAA"/>
              </a:solidFill>
            </a:ln>
          </p:spPr>
          <p:txBody>
            <a:bodyPr wrap="square" lIns="0" tIns="0" rIns="0" bIns="0" rtlCol="0"/>
            <a:lstStyle/>
            <a:p>
              <a:endParaRPr/>
            </a:p>
          </p:txBody>
        </p:sp>
        <p:sp>
          <p:nvSpPr>
            <p:cNvPr id="10" name="object 10"/>
            <p:cNvSpPr/>
            <p:nvPr/>
          </p:nvSpPr>
          <p:spPr>
            <a:xfrm>
              <a:off x="8544560" y="4892040"/>
              <a:ext cx="768350" cy="1270"/>
            </a:xfrm>
            <a:custGeom>
              <a:avLst/>
              <a:gdLst/>
              <a:ahLst/>
              <a:cxnLst/>
              <a:rect l="l" t="t" r="r" b="b"/>
              <a:pathLst>
                <a:path w="768350" h="1270">
                  <a:moveTo>
                    <a:pt x="0" y="0"/>
                  </a:moveTo>
                  <a:lnTo>
                    <a:pt x="768261" y="1041"/>
                  </a:lnTo>
                </a:path>
              </a:pathLst>
            </a:custGeom>
            <a:ln w="76200">
              <a:solidFill>
                <a:srgbClr val="829FAA"/>
              </a:solidFill>
            </a:ln>
          </p:spPr>
          <p:txBody>
            <a:bodyPr wrap="square" lIns="0" tIns="0" rIns="0" bIns="0" rtlCol="0"/>
            <a:lstStyle/>
            <a:p>
              <a:endParaRPr/>
            </a:p>
          </p:txBody>
        </p:sp>
      </p:grpSp>
      <p:sp>
        <p:nvSpPr>
          <p:cNvPr id="11" name="object 11"/>
          <p:cNvSpPr txBox="1"/>
          <p:nvPr/>
        </p:nvSpPr>
        <p:spPr>
          <a:xfrm>
            <a:off x="3663025" y="1710928"/>
            <a:ext cx="61976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10171F"/>
                </a:solidFill>
                <a:latin typeface="Arial"/>
                <a:cs typeface="Arial"/>
              </a:rPr>
              <a:t>El</a:t>
            </a:r>
            <a:r>
              <a:rPr sz="900" spc="-5" dirty="0">
                <a:solidFill>
                  <a:srgbClr val="10171F"/>
                </a:solidFill>
                <a:latin typeface="Arial"/>
                <a:cs typeface="Arial"/>
              </a:rPr>
              <a:t>e</a:t>
            </a:r>
            <a:r>
              <a:rPr sz="900" spc="10" dirty="0">
                <a:solidFill>
                  <a:srgbClr val="10171F"/>
                </a:solidFill>
                <a:latin typeface="Arial"/>
                <a:cs typeface="Arial"/>
              </a:rPr>
              <a:t>ct</a:t>
            </a:r>
            <a:r>
              <a:rPr sz="900" dirty="0">
                <a:solidFill>
                  <a:srgbClr val="10171F"/>
                </a:solidFill>
                <a:latin typeface="Arial"/>
                <a:cs typeface="Arial"/>
              </a:rPr>
              <a:t>r</a:t>
            </a:r>
            <a:r>
              <a:rPr sz="900" spc="-5" dirty="0">
                <a:solidFill>
                  <a:srgbClr val="10171F"/>
                </a:solidFill>
                <a:latin typeface="Arial"/>
                <a:cs typeface="Arial"/>
              </a:rPr>
              <a:t>ol</a:t>
            </a:r>
            <a:r>
              <a:rPr sz="900" spc="-35" dirty="0">
                <a:solidFill>
                  <a:srgbClr val="10171F"/>
                </a:solidFill>
                <a:latin typeface="Arial"/>
                <a:cs typeface="Arial"/>
              </a:rPr>
              <a:t>y</a:t>
            </a:r>
            <a:r>
              <a:rPr sz="900" spc="-10" dirty="0">
                <a:solidFill>
                  <a:srgbClr val="10171F"/>
                </a:solidFill>
                <a:latin typeface="Arial"/>
                <a:cs typeface="Arial"/>
              </a:rPr>
              <a:t>z</a:t>
            </a:r>
            <a:r>
              <a:rPr sz="900" spc="-5" dirty="0">
                <a:solidFill>
                  <a:srgbClr val="10171F"/>
                </a:solidFill>
                <a:latin typeface="Arial"/>
                <a:cs typeface="Arial"/>
              </a:rPr>
              <a:t>er</a:t>
            </a:r>
            <a:endParaRPr sz="900">
              <a:latin typeface="Arial"/>
              <a:cs typeface="Arial"/>
            </a:endParaRPr>
          </a:p>
        </p:txBody>
      </p:sp>
      <p:sp>
        <p:nvSpPr>
          <p:cNvPr id="12" name="object 12"/>
          <p:cNvSpPr txBox="1"/>
          <p:nvPr/>
        </p:nvSpPr>
        <p:spPr>
          <a:xfrm>
            <a:off x="3475965" y="3348957"/>
            <a:ext cx="991869" cy="574040"/>
          </a:xfrm>
          <a:prstGeom prst="rect">
            <a:avLst/>
          </a:prstGeom>
        </p:spPr>
        <p:txBody>
          <a:bodyPr vert="horz" wrap="square" lIns="0" tIns="12700" rIns="0" bIns="0" rtlCol="0">
            <a:spAutoFit/>
          </a:bodyPr>
          <a:lstStyle/>
          <a:p>
            <a:pPr marL="12700" marR="5080" indent="1270" algn="ctr">
              <a:lnSpc>
                <a:spcPct val="100000"/>
              </a:lnSpc>
              <a:spcBef>
                <a:spcPts val="100"/>
              </a:spcBef>
            </a:pPr>
            <a:r>
              <a:rPr sz="1200" b="1" dirty="0">
                <a:solidFill>
                  <a:srgbClr val="10171F"/>
                </a:solidFill>
                <a:latin typeface="Arial"/>
                <a:cs typeface="Arial"/>
              </a:rPr>
              <a:t>Controls the </a:t>
            </a:r>
            <a:r>
              <a:rPr sz="1200" b="1" spc="5" dirty="0">
                <a:solidFill>
                  <a:srgbClr val="10171F"/>
                </a:solidFill>
                <a:latin typeface="Arial"/>
                <a:cs typeface="Arial"/>
              </a:rPr>
              <a:t> </a:t>
            </a:r>
            <a:r>
              <a:rPr sz="1200" b="1" spc="-5" dirty="0">
                <a:solidFill>
                  <a:srgbClr val="10171F"/>
                </a:solidFill>
                <a:latin typeface="Arial"/>
                <a:cs typeface="Arial"/>
              </a:rPr>
              <a:t>charging</a:t>
            </a:r>
            <a:r>
              <a:rPr sz="1200" b="1" spc="-55" dirty="0">
                <a:solidFill>
                  <a:srgbClr val="10171F"/>
                </a:solidFill>
                <a:latin typeface="Arial"/>
                <a:cs typeface="Arial"/>
              </a:rPr>
              <a:t> </a:t>
            </a:r>
            <a:r>
              <a:rPr sz="1200" b="1" spc="-5" dirty="0">
                <a:solidFill>
                  <a:srgbClr val="10171F"/>
                </a:solidFill>
                <a:latin typeface="Arial"/>
                <a:cs typeface="Arial"/>
              </a:rPr>
              <a:t>rate </a:t>
            </a:r>
            <a:r>
              <a:rPr sz="1200" b="1" spc="-320" dirty="0">
                <a:solidFill>
                  <a:srgbClr val="10171F"/>
                </a:solidFill>
                <a:latin typeface="Arial"/>
                <a:cs typeface="Arial"/>
              </a:rPr>
              <a:t> </a:t>
            </a:r>
            <a:r>
              <a:rPr sz="1200" b="1" spc="5" dirty="0">
                <a:solidFill>
                  <a:srgbClr val="10171F"/>
                </a:solidFill>
                <a:latin typeface="Arial"/>
                <a:cs typeface="Arial"/>
              </a:rPr>
              <a:t>(MW)</a:t>
            </a:r>
            <a:endParaRPr sz="1200">
              <a:latin typeface="Arial"/>
              <a:cs typeface="Arial"/>
            </a:endParaRPr>
          </a:p>
        </p:txBody>
      </p:sp>
      <p:sp>
        <p:nvSpPr>
          <p:cNvPr id="13" name="object 13"/>
          <p:cNvSpPr txBox="1"/>
          <p:nvPr/>
        </p:nvSpPr>
        <p:spPr>
          <a:xfrm>
            <a:off x="5220793" y="3403668"/>
            <a:ext cx="1520825" cy="574040"/>
          </a:xfrm>
          <a:prstGeom prst="rect">
            <a:avLst/>
          </a:prstGeom>
        </p:spPr>
        <p:txBody>
          <a:bodyPr vert="horz" wrap="square" lIns="0" tIns="12700" rIns="0" bIns="0" rtlCol="0">
            <a:spAutoFit/>
          </a:bodyPr>
          <a:lstStyle/>
          <a:p>
            <a:pPr marL="12065" marR="5080" algn="ctr">
              <a:lnSpc>
                <a:spcPct val="100000"/>
              </a:lnSpc>
              <a:spcBef>
                <a:spcPts val="100"/>
              </a:spcBef>
            </a:pPr>
            <a:r>
              <a:rPr sz="1200" b="1" dirty="0">
                <a:solidFill>
                  <a:srgbClr val="10171F"/>
                </a:solidFill>
                <a:latin typeface="Arial"/>
                <a:cs typeface="Arial"/>
              </a:rPr>
              <a:t>Controls</a:t>
            </a:r>
            <a:r>
              <a:rPr sz="1200" b="1" spc="-50" dirty="0">
                <a:solidFill>
                  <a:srgbClr val="10171F"/>
                </a:solidFill>
                <a:latin typeface="Arial"/>
                <a:cs typeface="Arial"/>
              </a:rPr>
              <a:t> </a:t>
            </a:r>
            <a:r>
              <a:rPr sz="1200" b="1" dirty="0">
                <a:solidFill>
                  <a:srgbClr val="10171F"/>
                </a:solidFill>
                <a:latin typeface="Arial"/>
                <a:cs typeface="Arial"/>
              </a:rPr>
              <a:t>the</a:t>
            </a:r>
            <a:r>
              <a:rPr sz="1200" b="1" spc="-50" dirty="0">
                <a:solidFill>
                  <a:srgbClr val="10171F"/>
                </a:solidFill>
                <a:latin typeface="Arial"/>
                <a:cs typeface="Arial"/>
              </a:rPr>
              <a:t> </a:t>
            </a:r>
            <a:r>
              <a:rPr sz="1200" b="1" dirty="0">
                <a:solidFill>
                  <a:srgbClr val="10171F"/>
                </a:solidFill>
                <a:latin typeface="Arial"/>
                <a:cs typeface="Arial"/>
              </a:rPr>
              <a:t>amount </a:t>
            </a:r>
            <a:r>
              <a:rPr sz="1200" b="1" spc="-320" dirty="0">
                <a:solidFill>
                  <a:srgbClr val="10171F"/>
                </a:solidFill>
                <a:latin typeface="Arial"/>
                <a:cs typeface="Arial"/>
              </a:rPr>
              <a:t> </a:t>
            </a:r>
            <a:r>
              <a:rPr sz="1200" b="1" dirty="0">
                <a:solidFill>
                  <a:srgbClr val="10171F"/>
                </a:solidFill>
                <a:latin typeface="Arial"/>
                <a:cs typeface="Arial"/>
              </a:rPr>
              <a:t>of </a:t>
            </a:r>
            <a:r>
              <a:rPr sz="1200" b="1" spc="-5" dirty="0">
                <a:solidFill>
                  <a:srgbClr val="10171F"/>
                </a:solidFill>
                <a:latin typeface="Arial"/>
                <a:cs typeface="Arial"/>
              </a:rPr>
              <a:t>energy </a:t>
            </a:r>
            <a:r>
              <a:rPr sz="1200" b="1" spc="-10" dirty="0">
                <a:solidFill>
                  <a:srgbClr val="10171F"/>
                </a:solidFill>
                <a:latin typeface="Arial"/>
                <a:cs typeface="Arial"/>
              </a:rPr>
              <a:t>stored </a:t>
            </a:r>
            <a:r>
              <a:rPr sz="1200" b="1" spc="-5" dirty="0">
                <a:solidFill>
                  <a:srgbClr val="10171F"/>
                </a:solidFill>
                <a:latin typeface="Arial"/>
                <a:cs typeface="Arial"/>
              </a:rPr>
              <a:t> </a:t>
            </a:r>
            <a:r>
              <a:rPr sz="1200" b="1" spc="5" dirty="0">
                <a:solidFill>
                  <a:srgbClr val="10171F"/>
                </a:solidFill>
                <a:latin typeface="Arial"/>
                <a:cs typeface="Arial"/>
              </a:rPr>
              <a:t>(MWh)</a:t>
            </a:r>
            <a:endParaRPr sz="1200">
              <a:latin typeface="Arial"/>
              <a:cs typeface="Arial"/>
            </a:endParaRPr>
          </a:p>
        </p:txBody>
      </p:sp>
      <p:sp>
        <p:nvSpPr>
          <p:cNvPr id="14" name="object 14"/>
          <p:cNvSpPr txBox="1"/>
          <p:nvPr/>
        </p:nvSpPr>
        <p:spPr>
          <a:xfrm>
            <a:off x="7303948" y="3391934"/>
            <a:ext cx="1212850" cy="574040"/>
          </a:xfrm>
          <a:prstGeom prst="rect">
            <a:avLst/>
          </a:prstGeom>
        </p:spPr>
        <p:txBody>
          <a:bodyPr vert="horz" wrap="square" lIns="0" tIns="12700" rIns="0" bIns="0" rtlCol="0">
            <a:spAutoFit/>
          </a:bodyPr>
          <a:lstStyle/>
          <a:p>
            <a:pPr marL="12065" marR="5080" indent="3810" algn="ctr">
              <a:lnSpc>
                <a:spcPct val="100000"/>
              </a:lnSpc>
              <a:spcBef>
                <a:spcPts val="100"/>
              </a:spcBef>
            </a:pPr>
            <a:r>
              <a:rPr sz="1200" b="1" dirty="0">
                <a:solidFill>
                  <a:srgbClr val="10171F"/>
                </a:solidFill>
                <a:latin typeface="Arial"/>
                <a:cs typeface="Arial"/>
              </a:rPr>
              <a:t>Controls the </a:t>
            </a:r>
            <a:r>
              <a:rPr sz="1200" b="1" spc="5" dirty="0">
                <a:solidFill>
                  <a:srgbClr val="10171F"/>
                </a:solidFill>
                <a:latin typeface="Arial"/>
                <a:cs typeface="Arial"/>
              </a:rPr>
              <a:t> </a:t>
            </a:r>
            <a:r>
              <a:rPr sz="1200" b="1" spc="-5" dirty="0">
                <a:solidFill>
                  <a:srgbClr val="10171F"/>
                </a:solidFill>
                <a:latin typeface="Arial"/>
                <a:cs typeface="Arial"/>
              </a:rPr>
              <a:t>discharging</a:t>
            </a:r>
            <a:r>
              <a:rPr sz="1200" b="1" spc="-40" dirty="0">
                <a:solidFill>
                  <a:srgbClr val="10171F"/>
                </a:solidFill>
                <a:latin typeface="Arial"/>
                <a:cs typeface="Arial"/>
              </a:rPr>
              <a:t> </a:t>
            </a:r>
            <a:r>
              <a:rPr sz="1200" b="1" spc="-5" dirty="0">
                <a:solidFill>
                  <a:srgbClr val="10171F"/>
                </a:solidFill>
                <a:latin typeface="Arial"/>
                <a:cs typeface="Arial"/>
              </a:rPr>
              <a:t>rate </a:t>
            </a:r>
            <a:r>
              <a:rPr sz="1200" b="1" spc="-320" dirty="0">
                <a:solidFill>
                  <a:srgbClr val="10171F"/>
                </a:solidFill>
                <a:latin typeface="Arial"/>
                <a:cs typeface="Arial"/>
              </a:rPr>
              <a:t> </a:t>
            </a:r>
            <a:r>
              <a:rPr sz="1200" b="1" spc="5" dirty="0">
                <a:solidFill>
                  <a:srgbClr val="10171F"/>
                </a:solidFill>
                <a:latin typeface="Arial"/>
                <a:cs typeface="Arial"/>
              </a:rPr>
              <a:t>(MW)</a:t>
            </a:r>
            <a:endParaRPr sz="1200">
              <a:latin typeface="Arial"/>
              <a:cs typeface="Arial"/>
            </a:endParaRPr>
          </a:p>
        </p:txBody>
      </p:sp>
      <p:sp>
        <p:nvSpPr>
          <p:cNvPr id="15" name="object 15"/>
          <p:cNvSpPr txBox="1"/>
          <p:nvPr/>
        </p:nvSpPr>
        <p:spPr>
          <a:xfrm>
            <a:off x="5198080" y="1689694"/>
            <a:ext cx="1257300" cy="299720"/>
          </a:xfrm>
          <a:prstGeom prst="rect">
            <a:avLst/>
          </a:prstGeom>
        </p:spPr>
        <p:txBody>
          <a:bodyPr vert="horz" wrap="square" lIns="0" tIns="12700" rIns="0" bIns="0" rtlCol="0">
            <a:spAutoFit/>
          </a:bodyPr>
          <a:lstStyle/>
          <a:p>
            <a:pPr marL="70485" marR="5080" indent="-58419">
              <a:lnSpc>
                <a:spcPct val="100000"/>
              </a:lnSpc>
              <a:spcBef>
                <a:spcPts val="100"/>
              </a:spcBef>
            </a:pPr>
            <a:r>
              <a:rPr sz="900" spc="-5" dirty="0">
                <a:solidFill>
                  <a:srgbClr val="10171F"/>
                </a:solidFill>
                <a:latin typeface="Arial"/>
                <a:cs typeface="Arial"/>
              </a:rPr>
              <a:t>Salt Cavern, Pipeline, or </a:t>
            </a:r>
            <a:r>
              <a:rPr sz="900" spc="-235" dirty="0">
                <a:solidFill>
                  <a:srgbClr val="10171F"/>
                </a:solidFill>
                <a:latin typeface="Arial"/>
                <a:cs typeface="Arial"/>
              </a:rPr>
              <a:t> </a:t>
            </a:r>
            <a:r>
              <a:rPr sz="900" spc="-5" dirty="0">
                <a:solidFill>
                  <a:srgbClr val="10171F"/>
                </a:solidFill>
                <a:latin typeface="Arial"/>
                <a:cs typeface="Arial"/>
              </a:rPr>
              <a:t>Above</a:t>
            </a:r>
            <a:r>
              <a:rPr sz="900" spc="-30" dirty="0">
                <a:solidFill>
                  <a:srgbClr val="10171F"/>
                </a:solidFill>
                <a:latin typeface="Arial"/>
                <a:cs typeface="Arial"/>
              </a:rPr>
              <a:t> </a:t>
            </a:r>
            <a:r>
              <a:rPr sz="900" spc="-5" dirty="0">
                <a:solidFill>
                  <a:srgbClr val="10171F"/>
                </a:solidFill>
                <a:latin typeface="Arial"/>
                <a:cs typeface="Arial"/>
              </a:rPr>
              <a:t>Ground</a:t>
            </a:r>
            <a:r>
              <a:rPr sz="900" spc="-15" dirty="0">
                <a:solidFill>
                  <a:srgbClr val="10171F"/>
                </a:solidFill>
                <a:latin typeface="Arial"/>
                <a:cs typeface="Arial"/>
              </a:rPr>
              <a:t> </a:t>
            </a:r>
            <a:r>
              <a:rPr sz="900" dirty="0">
                <a:solidFill>
                  <a:srgbClr val="10171F"/>
                </a:solidFill>
                <a:latin typeface="Arial"/>
                <a:cs typeface="Arial"/>
              </a:rPr>
              <a:t>Vessel</a:t>
            </a:r>
            <a:endParaRPr sz="900">
              <a:latin typeface="Arial"/>
              <a:cs typeface="Arial"/>
            </a:endParaRPr>
          </a:p>
        </p:txBody>
      </p:sp>
      <p:sp>
        <p:nvSpPr>
          <p:cNvPr id="16" name="object 16"/>
          <p:cNvSpPr txBox="1"/>
          <p:nvPr/>
        </p:nvSpPr>
        <p:spPr>
          <a:xfrm>
            <a:off x="7574835" y="1710954"/>
            <a:ext cx="65532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10171F"/>
                </a:solidFill>
                <a:latin typeface="Arial"/>
                <a:cs typeface="Arial"/>
              </a:rPr>
              <a:t>Gas</a:t>
            </a:r>
            <a:r>
              <a:rPr sz="900" spc="-45" dirty="0">
                <a:solidFill>
                  <a:srgbClr val="10171F"/>
                </a:solidFill>
                <a:latin typeface="Arial"/>
                <a:cs typeface="Arial"/>
              </a:rPr>
              <a:t> </a:t>
            </a:r>
            <a:r>
              <a:rPr sz="900" spc="-5" dirty="0">
                <a:solidFill>
                  <a:srgbClr val="10171F"/>
                </a:solidFill>
                <a:latin typeface="Arial"/>
                <a:cs typeface="Arial"/>
              </a:rPr>
              <a:t>Turbine</a:t>
            </a:r>
            <a:endParaRPr sz="900">
              <a:latin typeface="Arial"/>
              <a:cs typeface="Arial"/>
            </a:endParaRPr>
          </a:p>
        </p:txBody>
      </p:sp>
      <p:sp>
        <p:nvSpPr>
          <p:cNvPr id="17" name="object 17"/>
          <p:cNvSpPr txBox="1"/>
          <p:nvPr/>
        </p:nvSpPr>
        <p:spPr>
          <a:xfrm>
            <a:off x="5337755" y="5437820"/>
            <a:ext cx="98171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10171F"/>
                </a:solidFill>
                <a:latin typeface="Arial"/>
                <a:cs typeface="Arial"/>
              </a:rPr>
              <a:t>Lithium</a:t>
            </a:r>
            <a:r>
              <a:rPr sz="900" spc="-25" dirty="0">
                <a:solidFill>
                  <a:srgbClr val="10171F"/>
                </a:solidFill>
                <a:latin typeface="Arial"/>
                <a:cs typeface="Arial"/>
              </a:rPr>
              <a:t> </a:t>
            </a:r>
            <a:r>
              <a:rPr sz="900" spc="-10" dirty="0">
                <a:solidFill>
                  <a:srgbClr val="10171F"/>
                </a:solidFill>
                <a:latin typeface="Arial"/>
                <a:cs typeface="Arial"/>
              </a:rPr>
              <a:t>Ion</a:t>
            </a:r>
            <a:r>
              <a:rPr sz="900" spc="-15" dirty="0">
                <a:solidFill>
                  <a:srgbClr val="10171F"/>
                </a:solidFill>
                <a:latin typeface="Arial"/>
                <a:cs typeface="Arial"/>
              </a:rPr>
              <a:t> </a:t>
            </a:r>
            <a:r>
              <a:rPr sz="900" dirty="0">
                <a:solidFill>
                  <a:srgbClr val="10171F"/>
                </a:solidFill>
                <a:latin typeface="Arial"/>
                <a:cs typeface="Arial"/>
              </a:rPr>
              <a:t>Battery</a:t>
            </a:r>
            <a:endParaRPr sz="900">
              <a:latin typeface="Arial"/>
              <a:cs typeface="Arial"/>
            </a:endParaRPr>
          </a:p>
        </p:txBody>
      </p:sp>
      <p:sp>
        <p:nvSpPr>
          <p:cNvPr id="18" name="object 18"/>
          <p:cNvSpPr txBox="1"/>
          <p:nvPr/>
        </p:nvSpPr>
        <p:spPr>
          <a:xfrm>
            <a:off x="1092161" y="5123736"/>
            <a:ext cx="1579880" cy="391160"/>
          </a:xfrm>
          <a:prstGeom prst="rect">
            <a:avLst/>
          </a:prstGeom>
        </p:spPr>
        <p:txBody>
          <a:bodyPr vert="horz" wrap="square" lIns="0" tIns="12700" rIns="0" bIns="0" rtlCol="0">
            <a:spAutoFit/>
          </a:bodyPr>
          <a:lstStyle/>
          <a:p>
            <a:pPr marL="12700" marR="5080" indent="65405">
              <a:lnSpc>
                <a:spcPct val="100000"/>
              </a:lnSpc>
              <a:spcBef>
                <a:spcPts val="100"/>
              </a:spcBef>
            </a:pPr>
            <a:r>
              <a:rPr sz="1200" spc="-10" dirty="0">
                <a:solidFill>
                  <a:srgbClr val="10171F"/>
                </a:solidFill>
                <a:latin typeface="Arial"/>
                <a:cs typeface="Arial"/>
              </a:rPr>
              <a:t>Lithium</a:t>
            </a:r>
            <a:r>
              <a:rPr sz="1200" spc="-15" dirty="0">
                <a:solidFill>
                  <a:srgbClr val="10171F"/>
                </a:solidFill>
                <a:latin typeface="Arial"/>
                <a:cs typeface="Arial"/>
              </a:rPr>
              <a:t> </a:t>
            </a:r>
            <a:r>
              <a:rPr sz="1200" spc="-10" dirty="0">
                <a:solidFill>
                  <a:srgbClr val="10171F"/>
                </a:solidFill>
                <a:latin typeface="Arial"/>
                <a:cs typeface="Arial"/>
              </a:rPr>
              <a:t>Ion</a:t>
            </a:r>
            <a:r>
              <a:rPr sz="1200" dirty="0">
                <a:solidFill>
                  <a:srgbClr val="10171F"/>
                </a:solidFill>
                <a:latin typeface="Arial"/>
                <a:cs typeface="Arial"/>
              </a:rPr>
              <a:t> </a:t>
            </a:r>
            <a:r>
              <a:rPr sz="1200" spc="-5" dirty="0">
                <a:solidFill>
                  <a:srgbClr val="10171F"/>
                </a:solidFill>
                <a:latin typeface="Arial"/>
                <a:cs typeface="Arial"/>
              </a:rPr>
              <a:t>Battery</a:t>
            </a:r>
            <a:r>
              <a:rPr sz="1200" spc="-10" dirty="0">
                <a:solidFill>
                  <a:srgbClr val="10171F"/>
                </a:solidFill>
                <a:latin typeface="Arial"/>
                <a:cs typeface="Arial"/>
              </a:rPr>
              <a:t> </a:t>
            </a:r>
            <a:r>
              <a:rPr sz="1200" spc="-5" dirty="0">
                <a:solidFill>
                  <a:srgbClr val="10171F"/>
                </a:solidFill>
                <a:latin typeface="Arial"/>
                <a:cs typeface="Arial"/>
              </a:rPr>
              <a:t>for </a:t>
            </a:r>
            <a:r>
              <a:rPr sz="1200" spc="-320" dirty="0">
                <a:solidFill>
                  <a:srgbClr val="10171F"/>
                </a:solidFill>
                <a:latin typeface="Arial"/>
                <a:cs typeface="Arial"/>
              </a:rPr>
              <a:t> </a:t>
            </a:r>
            <a:r>
              <a:rPr sz="1200" spc="-5" dirty="0">
                <a:solidFill>
                  <a:srgbClr val="10171F"/>
                </a:solidFill>
                <a:latin typeface="Arial"/>
                <a:cs typeface="Arial"/>
              </a:rPr>
              <a:t>Short</a:t>
            </a:r>
            <a:r>
              <a:rPr sz="1200" spc="-10" dirty="0">
                <a:solidFill>
                  <a:srgbClr val="10171F"/>
                </a:solidFill>
                <a:latin typeface="Arial"/>
                <a:cs typeface="Arial"/>
              </a:rPr>
              <a:t> Duration</a:t>
            </a:r>
            <a:r>
              <a:rPr sz="1200" dirty="0">
                <a:solidFill>
                  <a:srgbClr val="10171F"/>
                </a:solidFill>
                <a:latin typeface="Arial"/>
                <a:cs typeface="Arial"/>
              </a:rPr>
              <a:t> </a:t>
            </a:r>
            <a:r>
              <a:rPr sz="1200" spc="-10" dirty="0">
                <a:solidFill>
                  <a:srgbClr val="10171F"/>
                </a:solidFill>
                <a:latin typeface="Arial"/>
                <a:cs typeface="Arial"/>
              </a:rPr>
              <a:t>Storage</a:t>
            </a:r>
            <a:endParaRPr sz="1200">
              <a:latin typeface="Arial"/>
              <a:cs typeface="Arial"/>
            </a:endParaRPr>
          </a:p>
        </p:txBody>
      </p:sp>
      <p:sp>
        <p:nvSpPr>
          <p:cNvPr id="19" name="object 19"/>
          <p:cNvSpPr txBox="1"/>
          <p:nvPr/>
        </p:nvSpPr>
        <p:spPr>
          <a:xfrm>
            <a:off x="1118984" y="1900019"/>
            <a:ext cx="1551940" cy="391160"/>
          </a:xfrm>
          <a:prstGeom prst="rect">
            <a:avLst/>
          </a:prstGeom>
        </p:spPr>
        <p:txBody>
          <a:bodyPr vert="horz" wrap="square" lIns="0" tIns="12700" rIns="0" bIns="0" rtlCol="0">
            <a:spAutoFit/>
          </a:bodyPr>
          <a:lstStyle/>
          <a:p>
            <a:pPr marL="12700" marR="5080" indent="647700">
              <a:lnSpc>
                <a:spcPct val="100000"/>
              </a:lnSpc>
              <a:spcBef>
                <a:spcPts val="100"/>
              </a:spcBef>
            </a:pPr>
            <a:r>
              <a:rPr sz="1200" spc="-10" dirty="0">
                <a:solidFill>
                  <a:srgbClr val="10171F"/>
                </a:solidFill>
                <a:latin typeface="Arial"/>
                <a:cs typeface="Arial"/>
              </a:rPr>
              <a:t>Hydrogen</a:t>
            </a:r>
            <a:r>
              <a:rPr sz="1200" spc="-50" dirty="0">
                <a:solidFill>
                  <a:srgbClr val="10171F"/>
                </a:solidFill>
                <a:latin typeface="Arial"/>
                <a:cs typeface="Arial"/>
              </a:rPr>
              <a:t> </a:t>
            </a:r>
            <a:r>
              <a:rPr sz="1200" spc="-5" dirty="0">
                <a:solidFill>
                  <a:srgbClr val="10171F"/>
                </a:solidFill>
                <a:latin typeface="Arial"/>
                <a:cs typeface="Arial"/>
              </a:rPr>
              <a:t>for </a:t>
            </a:r>
            <a:r>
              <a:rPr sz="1200" spc="-315" dirty="0">
                <a:solidFill>
                  <a:srgbClr val="10171F"/>
                </a:solidFill>
                <a:latin typeface="Arial"/>
                <a:cs typeface="Arial"/>
              </a:rPr>
              <a:t> </a:t>
            </a:r>
            <a:r>
              <a:rPr sz="1200" spc="-10" dirty="0">
                <a:solidFill>
                  <a:srgbClr val="10171F"/>
                </a:solidFill>
                <a:latin typeface="Arial"/>
                <a:cs typeface="Arial"/>
              </a:rPr>
              <a:t>Long</a:t>
            </a:r>
            <a:r>
              <a:rPr sz="1200" spc="-20" dirty="0">
                <a:solidFill>
                  <a:srgbClr val="10171F"/>
                </a:solidFill>
                <a:latin typeface="Arial"/>
                <a:cs typeface="Arial"/>
              </a:rPr>
              <a:t> </a:t>
            </a:r>
            <a:r>
              <a:rPr sz="1200" spc="-10" dirty="0">
                <a:solidFill>
                  <a:srgbClr val="10171F"/>
                </a:solidFill>
                <a:latin typeface="Arial"/>
                <a:cs typeface="Arial"/>
              </a:rPr>
              <a:t>Duration</a:t>
            </a:r>
            <a:r>
              <a:rPr sz="1200" spc="5" dirty="0">
                <a:solidFill>
                  <a:srgbClr val="10171F"/>
                </a:solidFill>
                <a:latin typeface="Arial"/>
                <a:cs typeface="Arial"/>
              </a:rPr>
              <a:t> </a:t>
            </a:r>
            <a:r>
              <a:rPr sz="1200" spc="-10" dirty="0">
                <a:solidFill>
                  <a:srgbClr val="10171F"/>
                </a:solidFill>
                <a:latin typeface="Arial"/>
                <a:cs typeface="Arial"/>
              </a:rPr>
              <a:t>Storage</a:t>
            </a:r>
            <a:endParaRPr sz="1200">
              <a:latin typeface="Arial"/>
              <a:cs typeface="Arial"/>
            </a:endParaRPr>
          </a:p>
        </p:txBody>
      </p:sp>
      <p:grpSp>
        <p:nvGrpSpPr>
          <p:cNvPr id="20" name="object 20"/>
          <p:cNvGrpSpPr/>
          <p:nvPr/>
        </p:nvGrpSpPr>
        <p:grpSpPr>
          <a:xfrm>
            <a:off x="1252219" y="2352040"/>
            <a:ext cx="1783080" cy="2633980"/>
            <a:chOff x="1252219" y="2352040"/>
            <a:chExt cx="1783080" cy="2633980"/>
          </a:xfrm>
        </p:grpSpPr>
        <p:sp>
          <p:nvSpPr>
            <p:cNvPr id="21" name="object 21"/>
            <p:cNvSpPr/>
            <p:nvPr/>
          </p:nvSpPr>
          <p:spPr>
            <a:xfrm>
              <a:off x="1497329" y="3125470"/>
              <a:ext cx="0" cy="990600"/>
            </a:xfrm>
            <a:custGeom>
              <a:avLst/>
              <a:gdLst/>
              <a:ahLst/>
              <a:cxnLst/>
              <a:rect l="l" t="t" r="r" b="b"/>
              <a:pathLst>
                <a:path h="990600">
                  <a:moveTo>
                    <a:pt x="0" y="0"/>
                  </a:moveTo>
                  <a:lnTo>
                    <a:pt x="0" y="990600"/>
                  </a:lnTo>
                </a:path>
              </a:pathLst>
            </a:custGeom>
            <a:ln w="38100">
              <a:solidFill>
                <a:srgbClr val="557783"/>
              </a:solidFill>
            </a:ln>
          </p:spPr>
          <p:txBody>
            <a:bodyPr wrap="square" lIns="0" tIns="0" rIns="0" bIns="0" rtlCol="0"/>
            <a:lstStyle/>
            <a:p>
              <a:endParaRPr/>
            </a:p>
          </p:txBody>
        </p:sp>
        <p:sp>
          <p:nvSpPr>
            <p:cNvPr id="22" name="object 22"/>
            <p:cNvSpPr/>
            <p:nvPr/>
          </p:nvSpPr>
          <p:spPr>
            <a:xfrm>
              <a:off x="1497329" y="3605530"/>
              <a:ext cx="952500" cy="0"/>
            </a:xfrm>
            <a:custGeom>
              <a:avLst/>
              <a:gdLst/>
              <a:ahLst/>
              <a:cxnLst/>
              <a:rect l="l" t="t" r="r" b="b"/>
              <a:pathLst>
                <a:path w="952500">
                  <a:moveTo>
                    <a:pt x="0" y="0"/>
                  </a:moveTo>
                  <a:lnTo>
                    <a:pt x="952258" y="0"/>
                  </a:lnTo>
                </a:path>
              </a:pathLst>
            </a:custGeom>
            <a:ln w="38100">
              <a:solidFill>
                <a:srgbClr val="557783"/>
              </a:solidFill>
            </a:ln>
          </p:spPr>
          <p:txBody>
            <a:bodyPr wrap="square" lIns="0" tIns="0" rIns="0" bIns="0" rtlCol="0"/>
            <a:lstStyle/>
            <a:p>
              <a:endParaRPr/>
            </a:p>
          </p:txBody>
        </p:sp>
        <p:sp>
          <p:nvSpPr>
            <p:cNvPr id="23" name="object 23"/>
            <p:cNvSpPr/>
            <p:nvPr/>
          </p:nvSpPr>
          <p:spPr>
            <a:xfrm>
              <a:off x="1252220" y="3124200"/>
              <a:ext cx="261620" cy="990600"/>
            </a:xfrm>
            <a:custGeom>
              <a:avLst/>
              <a:gdLst/>
              <a:ahLst/>
              <a:cxnLst/>
              <a:rect l="l" t="t" r="r" b="b"/>
              <a:pathLst>
                <a:path w="261619" h="990600">
                  <a:moveTo>
                    <a:pt x="261607" y="955040"/>
                  </a:moveTo>
                  <a:lnTo>
                    <a:pt x="0" y="955040"/>
                  </a:lnTo>
                  <a:lnTo>
                    <a:pt x="0" y="990600"/>
                  </a:lnTo>
                  <a:lnTo>
                    <a:pt x="261607" y="990600"/>
                  </a:lnTo>
                  <a:lnTo>
                    <a:pt x="261607" y="955040"/>
                  </a:lnTo>
                  <a:close/>
                </a:path>
                <a:path w="261619" h="990600">
                  <a:moveTo>
                    <a:pt x="261607" y="0"/>
                  </a:moveTo>
                  <a:lnTo>
                    <a:pt x="0" y="0"/>
                  </a:lnTo>
                  <a:lnTo>
                    <a:pt x="0" y="35560"/>
                  </a:lnTo>
                  <a:lnTo>
                    <a:pt x="261607" y="35560"/>
                  </a:lnTo>
                  <a:lnTo>
                    <a:pt x="261607" y="0"/>
                  </a:lnTo>
                  <a:close/>
                </a:path>
              </a:pathLst>
            </a:custGeom>
            <a:solidFill>
              <a:srgbClr val="557783"/>
            </a:solidFill>
          </p:spPr>
          <p:txBody>
            <a:bodyPr wrap="square" lIns="0" tIns="0" rIns="0" bIns="0" rtlCol="0"/>
            <a:lstStyle/>
            <a:p>
              <a:endParaRPr/>
            </a:p>
          </p:txBody>
        </p:sp>
        <p:sp>
          <p:nvSpPr>
            <p:cNvPr id="24" name="object 24"/>
            <p:cNvSpPr/>
            <p:nvPr/>
          </p:nvSpPr>
          <p:spPr>
            <a:xfrm>
              <a:off x="2448559" y="2387600"/>
              <a:ext cx="45720" cy="2598420"/>
            </a:xfrm>
            <a:custGeom>
              <a:avLst/>
              <a:gdLst/>
              <a:ahLst/>
              <a:cxnLst/>
              <a:rect l="l" t="t" r="r" b="b"/>
              <a:pathLst>
                <a:path w="45719" h="2598420">
                  <a:moveTo>
                    <a:pt x="45719" y="0"/>
                  </a:moveTo>
                  <a:lnTo>
                    <a:pt x="0" y="0"/>
                  </a:lnTo>
                  <a:lnTo>
                    <a:pt x="0" y="2598420"/>
                  </a:lnTo>
                  <a:lnTo>
                    <a:pt x="45719" y="2598420"/>
                  </a:lnTo>
                  <a:lnTo>
                    <a:pt x="45719" y="0"/>
                  </a:lnTo>
                  <a:close/>
                </a:path>
              </a:pathLst>
            </a:custGeom>
            <a:solidFill>
              <a:srgbClr val="557783"/>
            </a:solidFill>
          </p:spPr>
          <p:txBody>
            <a:bodyPr wrap="square" lIns="0" tIns="0" rIns="0" bIns="0" rtlCol="0"/>
            <a:lstStyle/>
            <a:p>
              <a:endParaRPr/>
            </a:p>
          </p:txBody>
        </p:sp>
        <p:sp>
          <p:nvSpPr>
            <p:cNvPr id="25" name="object 25"/>
            <p:cNvSpPr/>
            <p:nvPr/>
          </p:nvSpPr>
          <p:spPr>
            <a:xfrm>
              <a:off x="2448559" y="2390140"/>
              <a:ext cx="548640" cy="0"/>
            </a:xfrm>
            <a:custGeom>
              <a:avLst/>
              <a:gdLst/>
              <a:ahLst/>
              <a:cxnLst/>
              <a:rect l="l" t="t" r="r" b="b"/>
              <a:pathLst>
                <a:path w="548639">
                  <a:moveTo>
                    <a:pt x="0" y="0"/>
                  </a:moveTo>
                  <a:lnTo>
                    <a:pt x="548640" y="0"/>
                  </a:lnTo>
                </a:path>
              </a:pathLst>
            </a:custGeom>
            <a:ln w="76200">
              <a:solidFill>
                <a:srgbClr val="557783"/>
              </a:solidFill>
            </a:ln>
          </p:spPr>
          <p:txBody>
            <a:bodyPr wrap="square" lIns="0" tIns="0" rIns="0" bIns="0" rtlCol="0"/>
            <a:lstStyle/>
            <a:p>
              <a:endParaRPr/>
            </a:p>
          </p:txBody>
        </p:sp>
      </p:grpSp>
      <p:sp>
        <p:nvSpPr>
          <p:cNvPr id="26" name="object 26"/>
          <p:cNvSpPr txBox="1"/>
          <p:nvPr/>
        </p:nvSpPr>
        <p:spPr>
          <a:xfrm>
            <a:off x="3677692" y="5481995"/>
            <a:ext cx="44767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0171F"/>
                </a:solidFill>
                <a:latin typeface="Arial"/>
                <a:cs typeface="Arial"/>
              </a:rPr>
              <a:t>R</a:t>
            </a:r>
            <a:r>
              <a:rPr sz="900" spc="-5" dirty="0">
                <a:solidFill>
                  <a:srgbClr val="10171F"/>
                </a:solidFill>
                <a:latin typeface="Arial"/>
                <a:cs typeface="Arial"/>
              </a:rPr>
              <a:t>e</a:t>
            </a:r>
            <a:r>
              <a:rPr sz="900" spc="5" dirty="0">
                <a:solidFill>
                  <a:srgbClr val="10171F"/>
                </a:solidFill>
                <a:latin typeface="Arial"/>
                <a:cs typeface="Arial"/>
              </a:rPr>
              <a:t>ct</a:t>
            </a:r>
            <a:r>
              <a:rPr sz="900" dirty="0">
                <a:solidFill>
                  <a:srgbClr val="10171F"/>
                </a:solidFill>
                <a:latin typeface="Arial"/>
                <a:cs typeface="Arial"/>
              </a:rPr>
              <a:t>i</a:t>
            </a:r>
            <a:r>
              <a:rPr sz="900" spc="10" dirty="0">
                <a:solidFill>
                  <a:srgbClr val="10171F"/>
                </a:solidFill>
                <a:latin typeface="Arial"/>
                <a:cs typeface="Arial"/>
              </a:rPr>
              <a:t>f</a:t>
            </a:r>
            <a:r>
              <a:rPr sz="900" dirty="0">
                <a:solidFill>
                  <a:srgbClr val="10171F"/>
                </a:solidFill>
                <a:latin typeface="Arial"/>
                <a:cs typeface="Arial"/>
              </a:rPr>
              <a:t>i</a:t>
            </a:r>
            <a:r>
              <a:rPr sz="900" spc="-5" dirty="0">
                <a:solidFill>
                  <a:srgbClr val="10171F"/>
                </a:solidFill>
                <a:latin typeface="Arial"/>
                <a:cs typeface="Arial"/>
              </a:rPr>
              <a:t>e</a:t>
            </a:r>
            <a:r>
              <a:rPr sz="900" dirty="0">
                <a:solidFill>
                  <a:srgbClr val="10171F"/>
                </a:solidFill>
                <a:latin typeface="Arial"/>
                <a:cs typeface="Arial"/>
              </a:rPr>
              <a:t>r</a:t>
            </a:r>
            <a:endParaRPr sz="900">
              <a:latin typeface="Arial"/>
              <a:cs typeface="Arial"/>
            </a:endParaRPr>
          </a:p>
        </p:txBody>
      </p:sp>
      <p:sp>
        <p:nvSpPr>
          <p:cNvPr id="27" name="object 27"/>
          <p:cNvSpPr txBox="1"/>
          <p:nvPr/>
        </p:nvSpPr>
        <p:spPr>
          <a:xfrm>
            <a:off x="7623981" y="5430292"/>
            <a:ext cx="41402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10171F"/>
                </a:solidFill>
                <a:latin typeface="Arial"/>
                <a:cs typeface="Arial"/>
              </a:rPr>
              <a:t>Inverter</a:t>
            </a:r>
            <a:endParaRPr sz="900">
              <a:latin typeface="Arial"/>
              <a:cs typeface="Arial"/>
            </a:endParaRPr>
          </a:p>
        </p:txBody>
      </p:sp>
      <p:grpSp>
        <p:nvGrpSpPr>
          <p:cNvPr id="28" name="object 28"/>
          <p:cNvGrpSpPr/>
          <p:nvPr/>
        </p:nvGrpSpPr>
        <p:grpSpPr>
          <a:xfrm>
            <a:off x="2984500" y="1948180"/>
            <a:ext cx="6741159" cy="3467100"/>
            <a:chOff x="2984500" y="1948180"/>
            <a:chExt cx="6741159" cy="3467100"/>
          </a:xfrm>
        </p:grpSpPr>
        <p:pic>
          <p:nvPicPr>
            <p:cNvPr id="29" name="object 29"/>
            <p:cNvPicPr/>
            <p:nvPr/>
          </p:nvPicPr>
          <p:blipFill>
            <a:blip r:embed="rId2" cstate="print"/>
            <a:stretch>
              <a:fillRect/>
            </a:stretch>
          </p:blipFill>
          <p:spPr>
            <a:xfrm>
              <a:off x="3408680" y="1948180"/>
              <a:ext cx="1066799" cy="1071879"/>
            </a:xfrm>
            <a:prstGeom prst="rect">
              <a:avLst/>
            </a:prstGeom>
          </p:spPr>
        </p:pic>
        <p:pic>
          <p:nvPicPr>
            <p:cNvPr id="30" name="object 30"/>
            <p:cNvPicPr/>
            <p:nvPr/>
          </p:nvPicPr>
          <p:blipFill>
            <a:blip r:embed="rId3" cstate="print"/>
            <a:stretch>
              <a:fillRect/>
            </a:stretch>
          </p:blipFill>
          <p:spPr>
            <a:xfrm>
              <a:off x="3408680" y="4345940"/>
              <a:ext cx="1064259" cy="1069339"/>
            </a:xfrm>
            <a:prstGeom prst="rect">
              <a:avLst/>
            </a:prstGeom>
          </p:spPr>
        </p:pic>
        <p:pic>
          <p:nvPicPr>
            <p:cNvPr id="31" name="object 31"/>
            <p:cNvPicPr/>
            <p:nvPr/>
          </p:nvPicPr>
          <p:blipFill>
            <a:blip r:embed="rId4" cstate="print"/>
            <a:stretch>
              <a:fillRect/>
            </a:stretch>
          </p:blipFill>
          <p:spPr>
            <a:xfrm>
              <a:off x="5354320" y="1950720"/>
              <a:ext cx="1064259" cy="1069339"/>
            </a:xfrm>
            <a:prstGeom prst="rect">
              <a:avLst/>
            </a:prstGeom>
          </p:spPr>
        </p:pic>
        <p:pic>
          <p:nvPicPr>
            <p:cNvPr id="32" name="object 32"/>
            <p:cNvPicPr/>
            <p:nvPr/>
          </p:nvPicPr>
          <p:blipFill>
            <a:blip r:embed="rId5" cstate="print"/>
            <a:stretch>
              <a:fillRect/>
            </a:stretch>
          </p:blipFill>
          <p:spPr>
            <a:xfrm>
              <a:off x="7378700" y="1950720"/>
              <a:ext cx="1061707" cy="1069339"/>
            </a:xfrm>
            <a:prstGeom prst="rect">
              <a:avLst/>
            </a:prstGeom>
          </p:spPr>
        </p:pic>
        <p:pic>
          <p:nvPicPr>
            <p:cNvPr id="33" name="object 33"/>
            <p:cNvPicPr/>
            <p:nvPr/>
          </p:nvPicPr>
          <p:blipFill>
            <a:blip r:embed="rId6" cstate="print"/>
            <a:stretch>
              <a:fillRect/>
            </a:stretch>
          </p:blipFill>
          <p:spPr>
            <a:xfrm>
              <a:off x="7345679" y="4345940"/>
              <a:ext cx="1061719" cy="1069339"/>
            </a:xfrm>
            <a:prstGeom prst="rect">
              <a:avLst/>
            </a:prstGeom>
          </p:spPr>
        </p:pic>
        <p:pic>
          <p:nvPicPr>
            <p:cNvPr id="34" name="object 34"/>
            <p:cNvPicPr/>
            <p:nvPr/>
          </p:nvPicPr>
          <p:blipFill>
            <a:blip r:embed="rId7" cstate="print"/>
            <a:stretch>
              <a:fillRect/>
            </a:stretch>
          </p:blipFill>
          <p:spPr>
            <a:xfrm>
              <a:off x="4643120" y="2354580"/>
              <a:ext cx="734059" cy="289559"/>
            </a:xfrm>
            <a:prstGeom prst="rect">
              <a:avLst/>
            </a:prstGeom>
          </p:spPr>
        </p:pic>
        <p:pic>
          <p:nvPicPr>
            <p:cNvPr id="35" name="object 35"/>
            <p:cNvPicPr/>
            <p:nvPr/>
          </p:nvPicPr>
          <p:blipFill>
            <a:blip r:embed="rId8" cstate="print"/>
            <a:stretch>
              <a:fillRect/>
            </a:stretch>
          </p:blipFill>
          <p:spPr>
            <a:xfrm>
              <a:off x="6482079" y="2362200"/>
              <a:ext cx="731014" cy="289559"/>
            </a:xfrm>
            <a:prstGeom prst="rect">
              <a:avLst/>
            </a:prstGeom>
          </p:spPr>
        </p:pic>
        <p:pic>
          <p:nvPicPr>
            <p:cNvPr id="36" name="object 36"/>
            <p:cNvPicPr/>
            <p:nvPr/>
          </p:nvPicPr>
          <p:blipFill>
            <a:blip r:embed="rId8" cstate="print"/>
            <a:stretch>
              <a:fillRect/>
            </a:stretch>
          </p:blipFill>
          <p:spPr>
            <a:xfrm>
              <a:off x="4660900" y="4792980"/>
              <a:ext cx="526127" cy="289559"/>
            </a:xfrm>
            <a:prstGeom prst="rect">
              <a:avLst/>
            </a:prstGeom>
          </p:spPr>
        </p:pic>
        <p:pic>
          <p:nvPicPr>
            <p:cNvPr id="37" name="object 37"/>
            <p:cNvPicPr/>
            <p:nvPr/>
          </p:nvPicPr>
          <p:blipFill>
            <a:blip r:embed="rId8" cstate="print"/>
            <a:stretch>
              <a:fillRect/>
            </a:stretch>
          </p:blipFill>
          <p:spPr>
            <a:xfrm>
              <a:off x="6629400" y="4792980"/>
              <a:ext cx="526127" cy="289559"/>
            </a:xfrm>
            <a:prstGeom prst="rect">
              <a:avLst/>
            </a:prstGeom>
          </p:spPr>
        </p:pic>
        <p:sp>
          <p:nvSpPr>
            <p:cNvPr id="38" name="object 38"/>
            <p:cNvSpPr/>
            <p:nvPr/>
          </p:nvSpPr>
          <p:spPr>
            <a:xfrm>
              <a:off x="2984500" y="2288539"/>
              <a:ext cx="6741159" cy="2788920"/>
            </a:xfrm>
            <a:custGeom>
              <a:avLst/>
              <a:gdLst/>
              <a:ahLst/>
              <a:cxnLst/>
              <a:rect l="l" t="t" r="r" b="b"/>
              <a:pathLst>
                <a:path w="6741159" h="2788920">
                  <a:moveTo>
                    <a:pt x="137160" y="2684780"/>
                  </a:moveTo>
                  <a:lnTo>
                    <a:pt x="0" y="2580640"/>
                  </a:lnTo>
                  <a:lnTo>
                    <a:pt x="0" y="2788920"/>
                  </a:lnTo>
                  <a:lnTo>
                    <a:pt x="137160" y="2684780"/>
                  </a:lnTo>
                  <a:close/>
                </a:path>
                <a:path w="6741159" h="2788920">
                  <a:moveTo>
                    <a:pt x="147320" y="105410"/>
                  </a:moveTo>
                  <a:lnTo>
                    <a:pt x="10160" y="0"/>
                  </a:lnTo>
                  <a:lnTo>
                    <a:pt x="10160" y="210820"/>
                  </a:lnTo>
                  <a:lnTo>
                    <a:pt x="147320" y="105410"/>
                  </a:lnTo>
                  <a:close/>
                </a:path>
                <a:path w="6741159" h="2788920">
                  <a:moveTo>
                    <a:pt x="6741160" y="1217930"/>
                  </a:moveTo>
                  <a:lnTo>
                    <a:pt x="6604000" y="1112520"/>
                  </a:lnTo>
                  <a:lnTo>
                    <a:pt x="6604000" y="1323340"/>
                  </a:lnTo>
                  <a:lnTo>
                    <a:pt x="6741160" y="1217930"/>
                  </a:lnTo>
                  <a:close/>
                </a:path>
              </a:pathLst>
            </a:custGeom>
            <a:solidFill>
              <a:srgbClr val="E21F25"/>
            </a:solidFill>
          </p:spPr>
          <p:txBody>
            <a:bodyPr wrap="square" lIns="0" tIns="0" rIns="0" bIns="0" rtlCol="0"/>
            <a:lstStyle/>
            <a:p>
              <a:endParaRPr/>
            </a:p>
          </p:txBody>
        </p:sp>
        <p:pic>
          <p:nvPicPr>
            <p:cNvPr id="39" name="object 39"/>
            <p:cNvPicPr/>
            <p:nvPr/>
          </p:nvPicPr>
          <p:blipFill>
            <a:blip r:embed="rId9" cstate="print"/>
            <a:stretch>
              <a:fillRect/>
            </a:stretch>
          </p:blipFill>
          <p:spPr>
            <a:xfrm>
              <a:off x="5377179" y="4345940"/>
              <a:ext cx="1061719" cy="1069339"/>
            </a:xfrm>
            <a:prstGeom prst="rect">
              <a:avLst/>
            </a:prstGeom>
          </p:spPr>
        </p:pic>
      </p:grpSp>
      <p:pic>
        <p:nvPicPr>
          <p:cNvPr id="40" name="object 40"/>
          <p:cNvPicPr/>
          <p:nvPr/>
        </p:nvPicPr>
        <p:blipFill>
          <a:blip r:embed="rId10" cstate="print"/>
          <a:stretch>
            <a:fillRect/>
          </a:stretch>
        </p:blipFill>
        <p:spPr>
          <a:xfrm>
            <a:off x="340360" y="2710180"/>
            <a:ext cx="820420" cy="820420"/>
          </a:xfrm>
          <a:prstGeom prst="rect">
            <a:avLst/>
          </a:prstGeom>
        </p:spPr>
      </p:pic>
      <p:pic>
        <p:nvPicPr>
          <p:cNvPr id="41" name="object 41"/>
          <p:cNvPicPr/>
          <p:nvPr/>
        </p:nvPicPr>
        <p:blipFill>
          <a:blip r:embed="rId11" cstate="print"/>
          <a:stretch>
            <a:fillRect/>
          </a:stretch>
        </p:blipFill>
        <p:spPr>
          <a:xfrm>
            <a:off x="330200" y="3721100"/>
            <a:ext cx="784860" cy="787399"/>
          </a:xfrm>
          <a:prstGeom prst="rect">
            <a:avLst/>
          </a:prstGeom>
        </p:spPr>
      </p:pic>
      <p:pic>
        <p:nvPicPr>
          <p:cNvPr id="42" name="object 42"/>
          <p:cNvPicPr/>
          <p:nvPr/>
        </p:nvPicPr>
        <p:blipFill>
          <a:blip r:embed="rId12" cstate="print"/>
          <a:stretch>
            <a:fillRect/>
          </a:stretch>
        </p:blipFill>
        <p:spPr>
          <a:xfrm>
            <a:off x="9916159" y="2834640"/>
            <a:ext cx="1943099" cy="1295400"/>
          </a:xfrm>
          <a:prstGeom prst="rect">
            <a:avLst/>
          </a:prstGeom>
        </p:spPr>
      </p:pic>
      <p:sp>
        <p:nvSpPr>
          <p:cNvPr id="43" name="object 43"/>
          <p:cNvSpPr txBox="1">
            <a:spLocks noGrp="1"/>
          </p:cNvSpPr>
          <p:nvPr>
            <p:ph type="sldNum" sz="quarter" idx="7"/>
          </p:nvPr>
        </p:nvSpPr>
        <p:spPr>
          <a:prstGeom prst="rect">
            <a:avLst/>
          </a:prstGeom>
        </p:spPr>
        <p:txBody>
          <a:bodyPr vert="horz" wrap="square" lIns="0" tIns="635" rIns="0" bIns="0" rtlCol="0">
            <a:spAutoFit/>
          </a:bodyPr>
          <a:lstStyle/>
          <a:p>
            <a:pPr marL="38100">
              <a:lnSpc>
                <a:spcPct val="100000"/>
              </a:lnSpc>
              <a:spcBef>
                <a:spcPts val="5"/>
              </a:spcBef>
            </a:pPr>
            <a:fld id="{81D60167-4931-47E6-BA6A-407CBD079E47}" type="slidenum">
              <a:rPr dirty="0"/>
              <a:t>12</a:t>
            </a:fld>
            <a:endParaRPr dirty="0"/>
          </a:p>
        </p:txBody>
      </p:sp>
      <p:sp>
        <p:nvSpPr>
          <p:cNvPr id="44" name="object 44"/>
          <p:cNvSpPr txBox="1">
            <a:spLocks noGrp="1"/>
          </p:cNvSpPr>
          <p:nvPr>
            <p:ph type="ftr" sz="quarter" idx="5"/>
          </p:nvPr>
        </p:nvSpPr>
        <p:spPr>
          <a:prstGeom prst="rect">
            <a:avLst/>
          </a:prstGeom>
        </p:spPr>
        <p:txBody>
          <a:bodyPr vert="horz" wrap="square" lIns="0" tIns="3810" rIns="0" bIns="0" rtlCol="0">
            <a:spAutoFit/>
          </a:bodyPr>
          <a:lstStyle/>
          <a:p>
            <a:pPr marL="12700">
              <a:lnSpc>
                <a:spcPct val="100000"/>
              </a:lnSpc>
              <a:spcBef>
                <a:spcPts val="30"/>
              </a:spcBef>
            </a:pPr>
            <a:r>
              <a:rPr dirty="0"/>
              <a:t>©</a:t>
            </a:r>
            <a:r>
              <a:rPr spc="5" dirty="0"/>
              <a:t> </a:t>
            </a:r>
            <a:r>
              <a:rPr spc="-10" dirty="0"/>
              <a:t>2020</a:t>
            </a:r>
            <a:r>
              <a:rPr spc="15" dirty="0"/>
              <a:t> </a:t>
            </a:r>
            <a:r>
              <a:rPr spc="-5" dirty="0"/>
              <a:t>Mitsubishi</a:t>
            </a:r>
            <a:r>
              <a:rPr spc="30" dirty="0"/>
              <a:t> </a:t>
            </a:r>
            <a:r>
              <a:rPr spc="-20" dirty="0"/>
              <a:t>Power</a:t>
            </a:r>
            <a:r>
              <a:rPr spc="65" dirty="0"/>
              <a:t> </a:t>
            </a:r>
            <a:r>
              <a:rPr spc="-10" dirty="0"/>
              <a:t>Americas,</a:t>
            </a:r>
            <a:r>
              <a:rPr spc="70" dirty="0"/>
              <a:t> </a:t>
            </a:r>
            <a:r>
              <a:rPr spc="-5" dirty="0"/>
              <a:t>Inc.</a:t>
            </a:r>
            <a:r>
              <a:rPr spc="5" dirty="0"/>
              <a:t> </a:t>
            </a:r>
            <a:r>
              <a:rPr spc="-10" dirty="0"/>
              <a:t>All</a:t>
            </a:r>
            <a:r>
              <a:rPr spc="30" dirty="0"/>
              <a:t> </a:t>
            </a:r>
            <a:r>
              <a:rPr spc="-10" dirty="0"/>
              <a:t>Rights</a:t>
            </a:r>
            <a:r>
              <a:rPr spc="15" dirty="0"/>
              <a:t> </a:t>
            </a:r>
            <a:r>
              <a:rPr spc="-15" dirty="0"/>
              <a:t>Reserved.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4540" y="136047"/>
            <a:ext cx="2976880" cy="360680"/>
          </a:xfrm>
          <a:prstGeom prst="rect">
            <a:avLst/>
          </a:prstGeom>
        </p:spPr>
        <p:txBody>
          <a:bodyPr vert="horz" wrap="square" lIns="0" tIns="12700" rIns="0" bIns="0" rtlCol="0">
            <a:spAutoFit/>
          </a:bodyPr>
          <a:lstStyle/>
          <a:p>
            <a:pPr marL="12700">
              <a:lnSpc>
                <a:spcPct val="100000"/>
              </a:lnSpc>
              <a:spcBef>
                <a:spcPts val="100"/>
              </a:spcBef>
            </a:pPr>
            <a:r>
              <a:rPr sz="2200" spc="-5" dirty="0">
                <a:solidFill>
                  <a:srgbClr val="000000"/>
                </a:solidFill>
              </a:rPr>
              <a:t>Economics</a:t>
            </a:r>
            <a:r>
              <a:rPr sz="2200" spc="-15" dirty="0">
                <a:solidFill>
                  <a:srgbClr val="000000"/>
                </a:solidFill>
              </a:rPr>
              <a:t> </a:t>
            </a:r>
            <a:r>
              <a:rPr sz="2200" spc="-5" dirty="0">
                <a:solidFill>
                  <a:srgbClr val="000000"/>
                </a:solidFill>
              </a:rPr>
              <a:t>of</a:t>
            </a:r>
            <a:r>
              <a:rPr sz="2200" spc="-15" dirty="0">
                <a:solidFill>
                  <a:srgbClr val="000000"/>
                </a:solidFill>
              </a:rPr>
              <a:t> </a:t>
            </a:r>
            <a:r>
              <a:rPr sz="2200" spc="-5" dirty="0">
                <a:solidFill>
                  <a:srgbClr val="000000"/>
                </a:solidFill>
              </a:rPr>
              <a:t>Storage</a:t>
            </a:r>
            <a:endParaRPr sz="2200"/>
          </a:p>
        </p:txBody>
      </p:sp>
      <p:grpSp>
        <p:nvGrpSpPr>
          <p:cNvPr id="3" name="object 3"/>
          <p:cNvGrpSpPr/>
          <p:nvPr/>
        </p:nvGrpSpPr>
        <p:grpSpPr>
          <a:xfrm>
            <a:off x="599440" y="980440"/>
            <a:ext cx="3901440" cy="5044440"/>
            <a:chOff x="599440" y="980440"/>
            <a:chExt cx="3901440" cy="5044440"/>
          </a:xfrm>
        </p:grpSpPr>
        <p:pic>
          <p:nvPicPr>
            <p:cNvPr id="4" name="object 4"/>
            <p:cNvPicPr/>
            <p:nvPr/>
          </p:nvPicPr>
          <p:blipFill>
            <a:blip r:embed="rId2" cstate="print"/>
            <a:stretch>
              <a:fillRect/>
            </a:stretch>
          </p:blipFill>
          <p:spPr>
            <a:xfrm>
              <a:off x="609600" y="990600"/>
              <a:ext cx="3881120" cy="4795750"/>
            </a:xfrm>
            <a:prstGeom prst="rect">
              <a:avLst/>
            </a:prstGeom>
          </p:spPr>
        </p:pic>
        <p:sp>
          <p:nvSpPr>
            <p:cNvPr id="5" name="object 5"/>
            <p:cNvSpPr/>
            <p:nvPr/>
          </p:nvSpPr>
          <p:spPr>
            <a:xfrm>
              <a:off x="604520" y="985520"/>
              <a:ext cx="3891279" cy="5034280"/>
            </a:xfrm>
            <a:custGeom>
              <a:avLst/>
              <a:gdLst/>
              <a:ahLst/>
              <a:cxnLst/>
              <a:rect l="l" t="t" r="r" b="b"/>
              <a:pathLst>
                <a:path w="3891279" h="5034280">
                  <a:moveTo>
                    <a:pt x="0" y="0"/>
                  </a:moveTo>
                  <a:lnTo>
                    <a:pt x="3891279" y="0"/>
                  </a:lnTo>
                  <a:lnTo>
                    <a:pt x="3891279" y="5034280"/>
                  </a:lnTo>
                  <a:lnTo>
                    <a:pt x="0" y="5034280"/>
                  </a:lnTo>
                  <a:lnTo>
                    <a:pt x="0" y="0"/>
                  </a:lnTo>
                  <a:close/>
                </a:path>
              </a:pathLst>
            </a:custGeom>
            <a:ln w="10160">
              <a:solidFill>
                <a:srgbClr val="213E4A"/>
              </a:solidFill>
            </a:ln>
          </p:spPr>
          <p:txBody>
            <a:bodyPr wrap="square" lIns="0" tIns="0" rIns="0" bIns="0" rtlCol="0"/>
            <a:lstStyle/>
            <a:p>
              <a:endParaRPr/>
            </a:p>
          </p:txBody>
        </p:sp>
      </p:grpSp>
      <p:pic>
        <p:nvPicPr>
          <p:cNvPr id="6" name="object 6"/>
          <p:cNvPicPr/>
          <p:nvPr/>
        </p:nvPicPr>
        <p:blipFill>
          <a:blip r:embed="rId3" cstate="print"/>
          <a:stretch>
            <a:fillRect/>
          </a:stretch>
        </p:blipFill>
        <p:spPr>
          <a:xfrm>
            <a:off x="4996179" y="5763260"/>
            <a:ext cx="236219" cy="251459"/>
          </a:xfrm>
          <a:prstGeom prst="rect">
            <a:avLst/>
          </a:prstGeom>
        </p:spPr>
      </p:pic>
      <p:pic>
        <p:nvPicPr>
          <p:cNvPr id="7" name="object 7"/>
          <p:cNvPicPr/>
          <p:nvPr/>
        </p:nvPicPr>
        <p:blipFill>
          <a:blip r:embed="rId4" cstate="print"/>
          <a:stretch>
            <a:fillRect/>
          </a:stretch>
        </p:blipFill>
        <p:spPr>
          <a:xfrm>
            <a:off x="6524724" y="4805958"/>
            <a:ext cx="1571324" cy="575678"/>
          </a:xfrm>
          <a:prstGeom prst="rect">
            <a:avLst/>
          </a:prstGeom>
        </p:spPr>
      </p:pic>
      <p:pic>
        <p:nvPicPr>
          <p:cNvPr id="8" name="object 8"/>
          <p:cNvPicPr/>
          <p:nvPr/>
        </p:nvPicPr>
        <p:blipFill>
          <a:blip r:embed="rId5" cstate="print"/>
          <a:stretch>
            <a:fillRect/>
          </a:stretch>
        </p:blipFill>
        <p:spPr>
          <a:xfrm>
            <a:off x="8552981" y="4823940"/>
            <a:ext cx="1732546" cy="578696"/>
          </a:xfrm>
          <a:prstGeom prst="rect">
            <a:avLst/>
          </a:prstGeom>
        </p:spPr>
      </p:pic>
      <p:grpSp>
        <p:nvGrpSpPr>
          <p:cNvPr id="9" name="object 9"/>
          <p:cNvGrpSpPr/>
          <p:nvPr/>
        </p:nvGrpSpPr>
        <p:grpSpPr>
          <a:xfrm>
            <a:off x="5467006" y="894864"/>
            <a:ext cx="4959350" cy="3842385"/>
            <a:chOff x="5467006" y="894864"/>
            <a:chExt cx="4959350" cy="3842385"/>
          </a:xfrm>
        </p:grpSpPr>
        <p:pic>
          <p:nvPicPr>
            <p:cNvPr id="10" name="object 10"/>
            <p:cNvPicPr/>
            <p:nvPr/>
          </p:nvPicPr>
          <p:blipFill>
            <a:blip r:embed="rId6" cstate="print"/>
            <a:stretch>
              <a:fillRect/>
            </a:stretch>
          </p:blipFill>
          <p:spPr>
            <a:xfrm>
              <a:off x="5467006" y="894864"/>
              <a:ext cx="4869983" cy="3362175"/>
            </a:xfrm>
            <a:prstGeom prst="rect">
              <a:avLst/>
            </a:prstGeom>
          </p:spPr>
        </p:pic>
        <p:pic>
          <p:nvPicPr>
            <p:cNvPr id="11" name="object 11"/>
            <p:cNvPicPr/>
            <p:nvPr/>
          </p:nvPicPr>
          <p:blipFill>
            <a:blip r:embed="rId7" cstate="print"/>
            <a:stretch>
              <a:fillRect/>
            </a:stretch>
          </p:blipFill>
          <p:spPr>
            <a:xfrm>
              <a:off x="6022340" y="4122420"/>
              <a:ext cx="4403445" cy="482599"/>
            </a:xfrm>
            <a:prstGeom prst="rect">
              <a:avLst/>
            </a:prstGeom>
          </p:spPr>
        </p:pic>
        <p:sp>
          <p:nvSpPr>
            <p:cNvPr id="12" name="object 12"/>
            <p:cNvSpPr/>
            <p:nvPr/>
          </p:nvSpPr>
          <p:spPr>
            <a:xfrm>
              <a:off x="5918199" y="4460240"/>
              <a:ext cx="1755139" cy="276860"/>
            </a:xfrm>
            <a:custGeom>
              <a:avLst/>
              <a:gdLst/>
              <a:ahLst/>
              <a:cxnLst/>
              <a:rect l="l" t="t" r="r" b="b"/>
              <a:pathLst>
                <a:path w="1755140" h="276860">
                  <a:moveTo>
                    <a:pt x="1755140" y="0"/>
                  </a:moveTo>
                  <a:lnTo>
                    <a:pt x="0" y="0"/>
                  </a:lnTo>
                  <a:lnTo>
                    <a:pt x="0" y="276860"/>
                  </a:lnTo>
                  <a:lnTo>
                    <a:pt x="1755140" y="276860"/>
                  </a:lnTo>
                  <a:lnTo>
                    <a:pt x="1755140" y="0"/>
                  </a:lnTo>
                  <a:close/>
                </a:path>
              </a:pathLst>
            </a:custGeom>
            <a:solidFill>
              <a:srgbClr val="FFFFFF"/>
            </a:solidFill>
          </p:spPr>
          <p:txBody>
            <a:bodyPr wrap="square" lIns="0" tIns="0" rIns="0" bIns="0" rtlCol="0"/>
            <a:lstStyle/>
            <a:p>
              <a:endParaRPr/>
            </a:p>
          </p:txBody>
        </p:sp>
      </p:grpSp>
      <p:sp>
        <p:nvSpPr>
          <p:cNvPr id="13" name="object 13"/>
          <p:cNvSpPr txBox="1"/>
          <p:nvPr/>
        </p:nvSpPr>
        <p:spPr>
          <a:xfrm>
            <a:off x="5342300" y="4488409"/>
            <a:ext cx="6474460" cy="1683385"/>
          </a:xfrm>
          <a:prstGeom prst="rect">
            <a:avLst/>
          </a:prstGeom>
        </p:spPr>
        <p:txBody>
          <a:bodyPr vert="horz" wrap="square" lIns="0" tIns="12700" rIns="0" bIns="0" rtlCol="0">
            <a:spAutoFit/>
          </a:bodyPr>
          <a:lstStyle/>
          <a:p>
            <a:pPr marL="868680">
              <a:lnSpc>
                <a:spcPct val="100000"/>
              </a:lnSpc>
              <a:spcBef>
                <a:spcPts val="100"/>
              </a:spcBef>
            </a:pPr>
            <a:r>
              <a:rPr sz="1200" spc="-10" dirty="0">
                <a:latin typeface="Arial"/>
                <a:cs typeface="Arial"/>
              </a:rPr>
              <a:t>Standby</a:t>
            </a:r>
            <a:r>
              <a:rPr sz="1200" spc="-20" dirty="0">
                <a:latin typeface="Arial"/>
                <a:cs typeface="Arial"/>
              </a:rPr>
              <a:t> </a:t>
            </a:r>
            <a:r>
              <a:rPr sz="1200" spc="-10" dirty="0">
                <a:latin typeface="Arial"/>
                <a:cs typeface="Arial"/>
              </a:rPr>
              <a:t>Duration</a:t>
            </a:r>
            <a:endParaRPr sz="1200">
              <a:latin typeface="Arial"/>
              <a:cs typeface="Arial"/>
            </a:endParaRPr>
          </a:p>
          <a:p>
            <a:pPr>
              <a:lnSpc>
                <a:spcPct val="100000"/>
              </a:lnSpc>
              <a:spcBef>
                <a:spcPts val="25"/>
              </a:spcBef>
            </a:pPr>
            <a:endParaRPr sz="1100">
              <a:latin typeface="Arial"/>
              <a:cs typeface="Arial"/>
            </a:endParaRPr>
          </a:p>
          <a:p>
            <a:pPr marL="386080" marR="5549265">
              <a:lnSpc>
                <a:spcPct val="100000"/>
              </a:lnSpc>
            </a:pPr>
            <a:r>
              <a:rPr sz="1200" spc="-10" dirty="0">
                <a:latin typeface="Arial"/>
                <a:cs typeface="Arial"/>
              </a:rPr>
              <a:t>Energy </a:t>
            </a:r>
            <a:r>
              <a:rPr sz="1200" spc="-5" dirty="0">
                <a:latin typeface="Arial"/>
                <a:cs typeface="Arial"/>
              </a:rPr>
              <a:t> S</a:t>
            </a:r>
            <a:r>
              <a:rPr sz="1200" spc="5" dirty="0">
                <a:latin typeface="Arial"/>
                <a:cs typeface="Arial"/>
              </a:rPr>
              <a:t>t</a:t>
            </a:r>
            <a:r>
              <a:rPr sz="1200" spc="-10" dirty="0">
                <a:latin typeface="Arial"/>
                <a:cs typeface="Arial"/>
              </a:rPr>
              <a:t>o</a:t>
            </a:r>
            <a:r>
              <a:rPr sz="1200" dirty="0">
                <a:latin typeface="Arial"/>
                <a:cs typeface="Arial"/>
              </a:rPr>
              <a:t>r</a:t>
            </a:r>
            <a:r>
              <a:rPr sz="1200" spc="-10" dirty="0">
                <a:latin typeface="Arial"/>
                <a:cs typeface="Arial"/>
              </a:rPr>
              <a:t>age  </a:t>
            </a:r>
            <a:r>
              <a:rPr sz="1200" spc="-5" dirty="0">
                <a:latin typeface="Arial"/>
                <a:cs typeface="Arial"/>
              </a:rPr>
              <a:t>System</a:t>
            </a:r>
            <a:endParaRPr sz="1200">
              <a:latin typeface="Arial"/>
              <a:cs typeface="Arial"/>
            </a:endParaRPr>
          </a:p>
          <a:p>
            <a:pPr>
              <a:lnSpc>
                <a:spcPct val="100000"/>
              </a:lnSpc>
              <a:spcBef>
                <a:spcPts val="20"/>
              </a:spcBef>
            </a:pPr>
            <a:endParaRPr sz="1650">
              <a:latin typeface="Arial"/>
              <a:cs typeface="Arial"/>
            </a:endParaRPr>
          </a:p>
          <a:p>
            <a:pPr marL="12700">
              <a:lnSpc>
                <a:spcPct val="100000"/>
              </a:lnSpc>
            </a:pPr>
            <a:r>
              <a:rPr sz="1700" b="1" dirty="0">
                <a:solidFill>
                  <a:srgbClr val="6D1E4A"/>
                </a:solidFill>
                <a:latin typeface="Arial"/>
                <a:cs typeface="Arial"/>
              </a:rPr>
              <a:t>Lithium</a:t>
            </a:r>
            <a:r>
              <a:rPr sz="1700" b="1" spc="-5" dirty="0">
                <a:solidFill>
                  <a:srgbClr val="6D1E4A"/>
                </a:solidFill>
                <a:latin typeface="Arial"/>
                <a:cs typeface="Arial"/>
              </a:rPr>
              <a:t> </a:t>
            </a:r>
            <a:r>
              <a:rPr sz="1700" b="1" dirty="0">
                <a:solidFill>
                  <a:srgbClr val="6D1E4A"/>
                </a:solidFill>
                <a:latin typeface="Arial"/>
                <a:cs typeface="Arial"/>
              </a:rPr>
              <a:t>Ion</a:t>
            </a:r>
            <a:r>
              <a:rPr sz="1700" b="1" spc="-5" dirty="0">
                <a:solidFill>
                  <a:srgbClr val="6D1E4A"/>
                </a:solidFill>
                <a:latin typeface="Arial"/>
                <a:cs typeface="Arial"/>
              </a:rPr>
              <a:t> </a:t>
            </a:r>
            <a:r>
              <a:rPr sz="1700" b="1" spc="-10" dirty="0">
                <a:solidFill>
                  <a:srgbClr val="6D1E4A"/>
                </a:solidFill>
                <a:latin typeface="Arial"/>
                <a:cs typeface="Arial"/>
              </a:rPr>
              <a:t>Batteries</a:t>
            </a:r>
            <a:r>
              <a:rPr sz="1700" b="1" spc="35" dirty="0">
                <a:solidFill>
                  <a:srgbClr val="6D1E4A"/>
                </a:solidFill>
                <a:latin typeface="Arial"/>
                <a:cs typeface="Arial"/>
              </a:rPr>
              <a:t> </a:t>
            </a:r>
            <a:r>
              <a:rPr sz="1700" spc="-5" dirty="0">
                <a:solidFill>
                  <a:srgbClr val="6D1E4A"/>
                </a:solidFill>
                <a:latin typeface="Arial"/>
                <a:cs typeface="Arial"/>
              </a:rPr>
              <a:t>Ideal</a:t>
            </a:r>
            <a:r>
              <a:rPr sz="1700" spc="30" dirty="0">
                <a:solidFill>
                  <a:srgbClr val="6D1E4A"/>
                </a:solidFill>
                <a:latin typeface="Arial"/>
                <a:cs typeface="Arial"/>
              </a:rPr>
              <a:t> </a:t>
            </a:r>
            <a:r>
              <a:rPr sz="1700" spc="-5" dirty="0">
                <a:solidFill>
                  <a:srgbClr val="6D1E4A"/>
                </a:solidFill>
                <a:latin typeface="Arial"/>
                <a:cs typeface="Arial"/>
              </a:rPr>
              <a:t>for</a:t>
            </a:r>
            <a:r>
              <a:rPr sz="1700" dirty="0">
                <a:solidFill>
                  <a:srgbClr val="6D1E4A"/>
                </a:solidFill>
                <a:latin typeface="Arial"/>
                <a:cs typeface="Arial"/>
              </a:rPr>
              <a:t> </a:t>
            </a:r>
            <a:r>
              <a:rPr sz="1700" b="1" dirty="0">
                <a:solidFill>
                  <a:srgbClr val="6D1E4A"/>
                </a:solidFill>
                <a:latin typeface="Arial"/>
                <a:cs typeface="Arial"/>
              </a:rPr>
              <a:t>Short</a:t>
            </a:r>
            <a:r>
              <a:rPr sz="1700" b="1" spc="5" dirty="0">
                <a:solidFill>
                  <a:srgbClr val="6D1E4A"/>
                </a:solidFill>
                <a:latin typeface="Arial"/>
                <a:cs typeface="Arial"/>
              </a:rPr>
              <a:t> </a:t>
            </a:r>
            <a:r>
              <a:rPr sz="1700" b="1" spc="-5" dirty="0">
                <a:solidFill>
                  <a:srgbClr val="6D1E4A"/>
                </a:solidFill>
                <a:latin typeface="Arial"/>
                <a:cs typeface="Arial"/>
              </a:rPr>
              <a:t>Duration</a:t>
            </a:r>
            <a:r>
              <a:rPr sz="1700" b="1" spc="5" dirty="0">
                <a:solidFill>
                  <a:srgbClr val="6D1E4A"/>
                </a:solidFill>
                <a:latin typeface="Arial"/>
                <a:cs typeface="Arial"/>
              </a:rPr>
              <a:t> </a:t>
            </a:r>
            <a:r>
              <a:rPr sz="1700" dirty="0">
                <a:solidFill>
                  <a:srgbClr val="6D1E4A"/>
                </a:solidFill>
                <a:latin typeface="Arial"/>
                <a:cs typeface="Arial"/>
              </a:rPr>
              <a:t>/ </a:t>
            </a:r>
            <a:r>
              <a:rPr sz="1700" spc="-10" dirty="0">
                <a:solidFill>
                  <a:srgbClr val="6D1E4A"/>
                </a:solidFill>
                <a:latin typeface="Arial"/>
                <a:cs typeface="Arial"/>
              </a:rPr>
              <a:t>Intra-Day</a:t>
            </a:r>
            <a:r>
              <a:rPr sz="1700" spc="35" dirty="0">
                <a:solidFill>
                  <a:srgbClr val="6D1E4A"/>
                </a:solidFill>
                <a:latin typeface="Arial"/>
                <a:cs typeface="Arial"/>
              </a:rPr>
              <a:t> </a:t>
            </a:r>
            <a:r>
              <a:rPr sz="1700" spc="-10" dirty="0">
                <a:solidFill>
                  <a:srgbClr val="6D1E4A"/>
                </a:solidFill>
                <a:latin typeface="Arial"/>
                <a:cs typeface="Arial"/>
              </a:rPr>
              <a:t>Storage</a:t>
            </a:r>
            <a:endParaRPr sz="1700">
              <a:latin typeface="Arial"/>
              <a:cs typeface="Arial"/>
            </a:endParaRPr>
          </a:p>
          <a:p>
            <a:pPr marL="12700">
              <a:lnSpc>
                <a:spcPct val="100000"/>
              </a:lnSpc>
            </a:pPr>
            <a:r>
              <a:rPr sz="1700" b="1" spc="-5" dirty="0">
                <a:solidFill>
                  <a:srgbClr val="006386"/>
                </a:solidFill>
                <a:latin typeface="Arial"/>
                <a:cs typeface="Arial"/>
              </a:rPr>
              <a:t>Hydrogen</a:t>
            </a:r>
            <a:r>
              <a:rPr sz="1700" b="1" spc="25" dirty="0">
                <a:solidFill>
                  <a:srgbClr val="006386"/>
                </a:solidFill>
                <a:latin typeface="Arial"/>
                <a:cs typeface="Arial"/>
              </a:rPr>
              <a:t> </a:t>
            </a:r>
            <a:r>
              <a:rPr sz="1700" spc="-5" dirty="0">
                <a:solidFill>
                  <a:srgbClr val="006386"/>
                </a:solidFill>
                <a:latin typeface="Arial"/>
                <a:cs typeface="Arial"/>
              </a:rPr>
              <a:t>Ideal</a:t>
            </a:r>
            <a:r>
              <a:rPr sz="1700" spc="10" dirty="0">
                <a:solidFill>
                  <a:srgbClr val="006386"/>
                </a:solidFill>
                <a:latin typeface="Arial"/>
                <a:cs typeface="Arial"/>
              </a:rPr>
              <a:t> </a:t>
            </a:r>
            <a:r>
              <a:rPr sz="1700" spc="-5" dirty="0">
                <a:solidFill>
                  <a:srgbClr val="006386"/>
                </a:solidFill>
                <a:latin typeface="Arial"/>
                <a:cs typeface="Arial"/>
              </a:rPr>
              <a:t>for</a:t>
            </a:r>
            <a:r>
              <a:rPr sz="1700" spc="20" dirty="0">
                <a:solidFill>
                  <a:srgbClr val="006386"/>
                </a:solidFill>
                <a:latin typeface="Arial"/>
                <a:cs typeface="Arial"/>
              </a:rPr>
              <a:t> </a:t>
            </a:r>
            <a:r>
              <a:rPr sz="1700" b="1" dirty="0">
                <a:solidFill>
                  <a:srgbClr val="006386"/>
                </a:solidFill>
                <a:latin typeface="Arial"/>
                <a:cs typeface="Arial"/>
              </a:rPr>
              <a:t>Long</a:t>
            </a:r>
            <a:r>
              <a:rPr sz="1700" b="1" spc="-10" dirty="0">
                <a:solidFill>
                  <a:srgbClr val="006386"/>
                </a:solidFill>
                <a:latin typeface="Arial"/>
                <a:cs typeface="Arial"/>
              </a:rPr>
              <a:t> </a:t>
            </a:r>
            <a:r>
              <a:rPr sz="1700" b="1" spc="-5" dirty="0">
                <a:solidFill>
                  <a:srgbClr val="006386"/>
                </a:solidFill>
                <a:latin typeface="Arial"/>
                <a:cs typeface="Arial"/>
              </a:rPr>
              <a:t>Duration</a:t>
            </a:r>
            <a:r>
              <a:rPr sz="1700" b="1" dirty="0">
                <a:solidFill>
                  <a:srgbClr val="006386"/>
                </a:solidFill>
                <a:latin typeface="Arial"/>
                <a:cs typeface="Arial"/>
              </a:rPr>
              <a:t> </a:t>
            </a:r>
            <a:r>
              <a:rPr sz="1700" dirty="0">
                <a:solidFill>
                  <a:srgbClr val="006386"/>
                </a:solidFill>
                <a:latin typeface="Arial"/>
                <a:cs typeface="Arial"/>
              </a:rPr>
              <a:t>/</a:t>
            </a:r>
            <a:r>
              <a:rPr sz="1700" spc="-5" dirty="0">
                <a:solidFill>
                  <a:srgbClr val="006386"/>
                </a:solidFill>
                <a:latin typeface="Arial"/>
                <a:cs typeface="Arial"/>
              </a:rPr>
              <a:t> </a:t>
            </a:r>
            <a:r>
              <a:rPr sz="1700" spc="-10" dirty="0">
                <a:solidFill>
                  <a:srgbClr val="006386"/>
                </a:solidFill>
                <a:latin typeface="Arial"/>
                <a:cs typeface="Arial"/>
              </a:rPr>
              <a:t>Inter-Day</a:t>
            </a:r>
            <a:r>
              <a:rPr sz="1700" spc="35" dirty="0">
                <a:solidFill>
                  <a:srgbClr val="006386"/>
                </a:solidFill>
                <a:latin typeface="Arial"/>
                <a:cs typeface="Arial"/>
              </a:rPr>
              <a:t> </a:t>
            </a:r>
            <a:r>
              <a:rPr sz="1700" spc="-10" dirty="0">
                <a:solidFill>
                  <a:srgbClr val="006386"/>
                </a:solidFill>
                <a:latin typeface="Arial"/>
                <a:cs typeface="Arial"/>
              </a:rPr>
              <a:t>Storage</a:t>
            </a:r>
            <a:endParaRPr sz="1700">
              <a:latin typeface="Arial"/>
              <a:cs typeface="Arial"/>
            </a:endParaRPr>
          </a:p>
        </p:txBody>
      </p:sp>
      <p:grpSp>
        <p:nvGrpSpPr>
          <p:cNvPr id="14" name="object 14"/>
          <p:cNvGrpSpPr/>
          <p:nvPr/>
        </p:nvGrpSpPr>
        <p:grpSpPr>
          <a:xfrm>
            <a:off x="6350000" y="2547620"/>
            <a:ext cx="5140960" cy="1360805"/>
            <a:chOff x="6350000" y="2547620"/>
            <a:chExt cx="5140960" cy="1360805"/>
          </a:xfrm>
        </p:grpSpPr>
        <p:sp>
          <p:nvSpPr>
            <p:cNvPr id="15" name="object 15"/>
            <p:cNvSpPr/>
            <p:nvPr/>
          </p:nvSpPr>
          <p:spPr>
            <a:xfrm>
              <a:off x="9193529" y="3867150"/>
              <a:ext cx="1109345" cy="3175"/>
            </a:xfrm>
            <a:custGeom>
              <a:avLst/>
              <a:gdLst/>
              <a:ahLst/>
              <a:cxnLst/>
              <a:rect l="l" t="t" r="r" b="b"/>
              <a:pathLst>
                <a:path w="1109345" h="3175">
                  <a:moveTo>
                    <a:pt x="0" y="0"/>
                  </a:moveTo>
                  <a:lnTo>
                    <a:pt x="1108976" y="2654"/>
                  </a:lnTo>
                </a:path>
              </a:pathLst>
            </a:custGeom>
            <a:ln w="22859">
              <a:solidFill>
                <a:srgbClr val="44B3E6"/>
              </a:solidFill>
            </a:ln>
          </p:spPr>
          <p:txBody>
            <a:bodyPr wrap="square" lIns="0" tIns="0" rIns="0" bIns="0" rtlCol="0"/>
            <a:lstStyle/>
            <a:p>
              <a:endParaRPr/>
            </a:p>
          </p:txBody>
        </p:sp>
        <p:sp>
          <p:nvSpPr>
            <p:cNvPr id="16" name="object 16"/>
            <p:cNvSpPr/>
            <p:nvPr/>
          </p:nvSpPr>
          <p:spPr>
            <a:xfrm>
              <a:off x="10289714" y="3831667"/>
              <a:ext cx="76835" cy="76200"/>
            </a:xfrm>
            <a:custGeom>
              <a:avLst/>
              <a:gdLst/>
              <a:ahLst/>
              <a:cxnLst/>
              <a:rect l="l" t="t" r="r" b="b"/>
              <a:pathLst>
                <a:path w="76834" h="76200">
                  <a:moveTo>
                    <a:pt x="190" y="0"/>
                  </a:moveTo>
                  <a:lnTo>
                    <a:pt x="0" y="76200"/>
                  </a:lnTo>
                  <a:lnTo>
                    <a:pt x="76301" y="38290"/>
                  </a:lnTo>
                  <a:lnTo>
                    <a:pt x="190" y="0"/>
                  </a:lnTo>
                  <a:close/>
                </a:path>
              </a:pathLst>
            </a:custGeom>
            <a:solidFill>
              <a:srgbClr val="44B3E6"/>
            </a:solidFill>
          </p:spPr>
          <p:txBody>
            <a:bodyPr wrap="square" lIns="0" tIns="0" rIns="0" bIns="0" rtlCol="0"/>
            <a:lstStyle/>
            <a:p>
              <a:endParaRPr/>
            </a:p>
          </p:txBody>
        </p:sp>
        <p:pic>
          <p:nvPicPr>
            <p:cNvPr id="17" name="object 17"/>
            <p:cNvPicPr/>
            <p:nvPr/>
          </p:nvPicPr>
          <p:blipFill>
            <a:blip r:embed="rId8" cstate="print"/>
            <a:stretch>
              <a:fillRect/>
            </a:stretch>
          </p:blipFill>
          <p:spPr>
            <a:xfrm>
              <a:off x="9611359" y="3187700"/>
              <a:ext cx="1879599" cy="599439"/>
            </a:xfrm>
            <a:prstGeom prst="rect">
              <a:avLst/>
            </a:prstGeom>
          </p:spPr>
        </p:pic>
        <p:sp>
          <p:nvSpPr>
            <p:cNvPr id="18" name="object 18"/>
            <p:cNvSpPr/>
            <p:nvPr/>
          </p:nvSpPr>
          <p:spPr>
            <a:xfrm>
              <a:off x="6350000" y="2547620"/>
              <a:ext cx="1874520" cy="706120"/>
            </a:xfrm>
            <a:custGeom>
              <a:avLst/>
              <a:gdLst/>
              <a:ahLst/>
              <a:cxnLst/>
              <a:rect l="l" t="t" r="r" b="b"/>
              <a:pathLst>
                <a:path w="1874520" h="706120">
                  <a:moveTo>
                    <a:pt x="1874520" y="0"/>
                  </a:moveTo>
                  <a:lnTo>
                    <a:pt x="0" y="0"/>
                  </a:lnTo>
                  <a:lnTo>
                    <a:pt x="0" y="706120"/>
                  </a:lnTo>
                  <a:lnTo>
                    <a:pt x="1874520" y="706120"/>
                  </a:lnTo>
                  <a:lnTo>
                    <a:pt x="1874520" y="0"/>
                  </a:lnTo>
                  <a:close/>
                </a:path>
              </a:pathLst>
            </a:custGeom>
            <a:solidFill>
              <a:srgbClr val="FFFFFF"/>
            </a:solidFill>
          </p:spPr>
          <p:txBody>
            <a:bodyPr wrap="square" lIns="0" tIns="0" rIns="0" bIns="0" rtlCol="0"/>
            <a:lstStyle/>
            <a:p>
              <a:endParaRPr/>
            </a:p>
          </p:txBody>
        </p:sp>
      </p:grpSp>
      <p:sp>
        <p:nvSpPr>
          <p:cNvPr id="19" name="object 19"/>
          <p:cNvSpPr txBox="1">
            <a:spLocks noGrp="1"/>
          </p:cNvSpPr>
          <p:nvPr>
            <p:ph type="sldNum" sz="quarter" idx="7"/>
          </p:nvPr>
        </p:nvSpPr>
        <p:spPr>
          <a:prstGeom prst="rect">
            <a:avLst/>
          </a:prstGeom>
        </p:spPr>
        <p:txBody>
          <a:bodyPr vert="horz" wrap="square" lIns="0" tIns="635" rIns="0" bIns="0" rtlCol="0">
            <a:spAutoFit/>
          </a:bodyPr>
          <a:lstStyle/>
          <a:p>
            <a:pPr marL="38100">
              <a:lnSpc>
                <a:spcPct val="100000"/>
              </a:lnSpc>
              <a:spcBef>
                <a:spcPts val="5"/>
              </a:spcBef>
            </a:pPr>
            <a:fld id="{81D60167-4931-47E6-BA6A-407CBD079E47}" type="slidenum">
              <a:rPr dirty="0"/>
              <a:t>13</a:t>
            </a:fld>
            <a:endParaRPr dirty="0"/>
          </a:p>
        </p:txBody>
      </p:sp>
      <p:sp>
        <p:nvSpPr>
          <p:cNvPr id="20" name="object 20"/>
          <p:cNvSpPr txBox="1">
            <a:spLocks noGrp="1"/>
          </p:cNvSpPr>
          <p:nvPr>
            <p:ph type="ftr" sz="quarter" idx="5"/>
          </p:nvPr>
        </p:nvSpPr>
        <p:spPr>
          <a:prstGeom prst="rect">
            <a:avLst/>
          </a:prstGeom>
        </p:spPr>
        <p:txBody>
          <a:bodyPr vert="horz" wrap="square" lIns="0" tIns="3810" rIns="0" bIns="0" rtlCol="0">
            <a:spAutoFit/>
          </a:bodyPr>
          <a:lstStyle/>
          <a:p>
            <a:pPr marL="12700">
              <a:lnSpc>
                <a:spcPct val="100000"/>
              </a:lnSpc>
              <a:spcBef>
                <a:spcPts val="30"/>
              </a:spcBef>
            </a:pPr>
            <a:r>
              <a:rPr dirty="0"/>
              <a:t>©</a:t>
            </a:r>
            <a:r>
              <a:rPr spc="5" dirty="0"/>
              <a:t> </a:t>
            </a:r>
            <a:r>
              <a:rPr spc="-10" dirty="0"/>
              <a:t>2020</a:t>
            </a:r>
            <a:r>
              <a:rPr spc="15" dirty="0"/>
              <a:t> </a:t>
            </a:r>
            <a:r>
              <a:rPr spc="-5" dirty="0"/>
              <a:t>Mitsubishi</a:t>
            </a:r>
            <a:r>
              <a:rPr spc="30" dirty="0"/>
              <a:t> </a:t>
            </a:r>
            <a:r>
              <a:rPr spc="-20" dirty="0"/>
              <a:t>Power</a:t>
            </a:r>
            <a:r>
              <a:rPr spc="65" dirty="0"/>
              <a:t> </a:t>
            </a:r>
            <a:r>
              <a:rPr spc="-10" dirty="0"/>
              <a:t>Americas,</a:t>
            </a:r>
            <a:r>
              <a:rPr spc="70" dirty="0"/>
              <a:t> </a:t>
            </a:r>
            <a:r>
              <a:rPr spc="-5" dirty="0"/>
              <a:t>Inc.</a:t>
            </a:r>
            <a:r>
              <a:rPr spc="5" dirty="0"/>
              <a:t> </a:t>
            </a:r>
            <a:r>
              <a:rPr spc="-10" dirty="0"/>
              <a:t>All</a:t>
            </a:r>
            <a:r>
              <a:rPr spc="30" dirty="0"/>
              <a:t> </a:t>
            </a:r>
            <a:r>
              <a:rPr spc="-10" dirty="0"/>
              <a:t>Rights</a:t>
            </a:r>
            <a:r>
              <a:rPr spc="15" dirty="0"/>
              <a:t> </a:t>
            </a:r>
            <a:r>
              <a:rPr spc="-15" dirty="0"/>
              <a:t>Reserved.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7178" y="121320"/>
            <a:ext cx="8920480" cy="360680"/>
          </a:xfrm>
          <a:prstGeom prst="rect">
            <a:avLst/>
          </a:prstGeom>
        </p:spPr>
        <p:txBody>
          <a:bodyPr vert="horz" wrap="square" lIns="0" tIns="12700" rIns="0" bIns="0" rtlCol="0">
            <a:spAutoFit/>
          </a:bodyPr>
          <a:lstStyle/>
          <a:p>
            <a:pPr marL="12700">
              <a:lnSpc>
                <a:spcPct val="100000"/>
              </a:lnSpc>
              <a:spcBef>
                <a:spcPts val="100"/>
              </a:spcBef>
            </a:pPr>
            <a:r>
              <a:rPr sz="2200" spc="-5" dirty="0">
                <a:solidFill>
                  <a:srgbClr val="000000"/>
                </a:solidFill>
              </a:rPr>
              <a:t>Integration</a:t>
            </a:r>
            <a:r>
              <a:rPr sz="2200" spc="20" dirty="0">
                <a:solidFill>
                  <a:srgbClr val="000000"/>
                </a:solidFill>
              </a:rPr>
              <a:t> </a:t>
            </a:r>
            <a:r>
              <a:rPr sz="2200" spc="-5" dirty="0">
                <a:solidFill>
                  <a:srgbClr val="000000"/>
                </a:solidFill>
              </a:rPr>
              <a:t>of</a:t>
            </a:r>
            <a:r>
              <a:rPr sz="2200" spc="15" dirty="0">
                <a:solidFill>
                  <a:srgbClr val="000000"/>
                </a:solidFill>
              </a:rPr>
              <a:t> </a:t>
            </a:r>
            <a:r>
              <a:rPr sz="2200" spc="-5" dirty="0">
                <a:solidFill>
                  <a:srgbClr val="000000"/>
                </a:solidFill>
              </a:rPr>
              <a:t>H2</a:t>
            </a:r>
            <a:r>
              <a:rPr sz="2200" dirty="0">
                <a:solidFill>
                  <a:srgbClr val="000000"/>
                </a:solidFill>
              </a:rPr>
              <a:t> </a:t>
            </a:r>
            <a:r>
              <a:rPr sz="2200" spc="-5" dirty="0">
                <a:solidFill>
                  <a:srgbClr val="000000"/>
                </a:solidFill>
              </a:rPr>
              <a:t>Energy</a:t>
            </a:r>
            <a:r>
              <a:rPr sz="2200" spc="25" dirty="0">
                <a:solidFill>
                  <a:srgbClr val="000000"/>
                </a:solidFill>
              </a:rPr>
              <a:t> </a:t>
            </a:r>
            <a:r>
              <a:rPr sz="2200" spc="-5" dirty="0">
                <a:solidFill>
                  <a:srgbClr val="000000"/>
                </a:solidFill>
              </a:rPr>
              <a:t>Storage</a:t>
            </a:r>
            <a:r>
              <a:rPr sz="2200" dirty="0">
                <a:solidFill>
                  <a:srgbClr val="000000"/>
                </a:solidFill>
              </a:rPr>
              <a:t> </a:t>
            </a:r>
            <a:r>
              <a:rPr sz="2200" spc="-5" dirty="0">
                <a:solidFill>
                  <a:srgbClr val="000000"/>
                </a:solidFill>
              </a:rPr>
              <a:t>Reduces</a:t>
            </a:r>
            <a:r>
              <a:rPr sz="2200" spc="35" dirty="0">
                <a:solidFill>
                  <a:srgbClr val="000000"/>
                </a:solidFill>
              </a:rPr>
              <a:t> </a:t>
            </a:r>
            <a:r>
              <a:rPr sz="2200" spc="-5" dirty="0">
                <a:solidFill>
                  <a:srgbClr val="000000"/>
                </a:solidFill>
              </a:rPr>
              <a:t>Overall</a:t>
            </a:r>
            <a:r>
              <a:rPr sz="2200" spc="15" dirty="0">
                <a:solidFill>
                  <a:srgbClr val="000000"/>
                </a:solidFill>
              </a:rPr>
              <a:t> </a:t>
            </a:r>
            <a:r>
              <a:rPr sz="2200" spc="-5" dirty="0">
                <a:solidFill>
                  <a:srgbClr val="000000"/>
                </a:solidFill>
              </a:rPr>
              <a:t>Cost</a:t>
            </a:r>
            <a:r>
              <a:rPr sz="2200" spc="35" dirty="0">
                <a:solidFill>
                  <a:srgbClr val="000000"/>
                </a:solidFill>
              </a:rPr>
              <a:t> </a:t>
            </a:r>
            <a:r>
              <a:rPr sz="2200" spc="-5" dirty="0">
                <a:solidFill>
                  <a:srgbClr val="000000"/>
                </a:solidFill>
              </a:rPr>
              <a:t>of</a:t>
            </a:r>
            <a:r>
              <a:rPr sz="2200" spc="15" dirty="0">
                <a:solidFill>
                  <a:srgbClr val="000000"/>
                </a:solidFill>
              </a:rPr>
              <a:t> </a:t>
            </a:r>
            <a:r>
              <a:rPr sz="2200" spc="-5" dirty="0">
                <a:solidFill>
                  <a:srgbClr val="000000"/>
                </a:solidFill>
              </a:rPr>
              <a:t>Net</a:t>
            </a:r>
            <a:r>
              <a:rPr sz="2200" spc="15" dirty="0">
                <a:solidFill>
                  <a:srgbClr val="000000"/>
                </a:solidFill>
              </a:rPr>
              <a:t> </a:t>
            </a:r>
            <a:r>
              <a:rPr sz="2200" spc="-5" dirty="0">
                <a:solidFill>
                  <a:srgbClr val="000000"/>
                </a:solidFill>
              </a:rPr>
              <a:t>Zero</a:t>
            </a:r>
            <a:endParaRPr sz="2200"/>
          </a:p>
        </p:txBody>
      </p:sp>
      <p:grpSp>
        <p:nvGrpSpPr>
          <p:cNvPr id="3" name="object 3"/>
          <p:cNvGrpSpPr/>
          <p:nvPr/>
        </p:nvGrpSpPr>
        <p:grpSpPr>
          <a:xfrm>
            <a:off x="388620" y="1371600"/>
            <a:ext cx="5455920" cy="4216400"/>
            <a:chOff x="388620" y="1371600"/>
            <a:chExt cx="5455920" cy="4216400"/>
          </a:xfrm>
        </p:grpSpPr>
        <p:pic>
          <p:nvPicPr>
            <p:cNvPr id="4" name="object 4"/>
            <p:cNvPicPr/>
            <p:nvPr/>
          </p:nvPicPr>
          <p:blipFill>
            <a:blip r:embed="rId2" cstate="print"/>
            <a:stretch>
              <a:fillRect/>
            </a:stretch>
          </p:blipFill>
          <p:spPr>
            <a:xfrm>
              <a:off x="388620" y="1371600"/>
              <a:ext cx="5455919" cy="4216399"/>
            </a:xfrm>
            <a:prstGeom prst="rect">
              <a:avLst/>
            </a:prstGeom>
          </p:spPr>
        </p:pic>
        <p:sp>
          <p:nvSpPr>
            <p:cNvPr id="5" name="object 5"/>
            <p:cNvSpPr/>
            <p:nvPr/>
          </p:nvSpPr>
          <p:spPr>
            <a:xfrm>
              <a:off x="480060" y="1424943"/>
              <a:ext cx="5349240" cy="4109720"/>
            </a:xfrm>
            <a:custGeom>
              <a:avLst/>
              <a:gdLst/>
              <a:ahLst/>
              <a:cxnLst/>
              <a:rect l="l" t="t" r="r" b="b"/>
              <a:pathLst>
                <a:path w="5349240" h="4109720">
                  <a:moveTo>
                    <a:pt x="4664278" y="0"/>
                  </a:moveTo>
                  <a:lnTo>
                    <a:pt x="684961" y="0"/>
                  </a:lnTo>
                  <a:lnTo>
                    <a:pt x="636044" y="1719"/>
                  </a:lnTo>
                  <a:lnTo>
                    <a:pt x="588055" y="6801"/>
                  </a:lnTo>
                  <a:lnTo>
                    <a:pt x="541110" y="15130"/>
                  </a:lnTo>
                  <a:lnTo>
                    <a:pt x="495326" y="26589"/>
                  </a:lnTo>
                  <a:lnTo>
                    <a:pt x="450817" y="41063"/>
                  </a:lnTo>
                  <a:lnTo>
                    <a:pt x="407701" y="58436"/>
                  </a:lnTo>
                  <a:lnTo>
                    <a:pt x="366092" y="78591"/>
                  </a:lnTo>
                  <a:lnTo>
                    <a:pt x="326107" y="101413"/>
                  </a:lnTo>
                  <a:lnTo>
                    <a:pt x="287861" y="126787"/>
                  </a:lnTo>
                  <a:lnTo>
                    <a:pt x="251472" y="154595"/>
                  </a:lnTo>
                  <a:lnTo>
                    <a:pt x="217053" y="184723"/>
                  </a:lnTo>
                  <a:lnTo>
                    <a:pt x="184723" y="217053"/>
                  </a:lnTo>
                  <a:lnTo>
                    <a:pt x="154595" y="251472"/>
                  </a:lnTo>
                  <a:lnTo>
                    <a:pt x="126787" y="287861"/>
                  </a:lnTo>
                  <a:lnTo>
                    <a:pt x="101413" y="326107"/>
                  </a:lnTo>
                  <a:lnTo>
                    <a:pt x="78591" y="366092"/>
                  </a:lnTo>
                  <a:lnTo>
                    <a:pt x="58436" y="407701"/>
                  </a:lnTo>
                  <a:lnTo>
                    <a:pt x="41063" y="450817"/>
                  </a:lnTo>
                  <a:lnTo>
                    <a:pt x="26589" y="495326"/>
                  </a:lnTo>
                  <a:lnTo>
                    <a:pt x="15130" y="541110"/>
                  </a:lnTo>
                  <a:lnTo>
                    <a:pt x="6801" y="588055"/>
                  </a:lnTo>
                  <a:lnTo>
                    <a:pt x="1719" y="636044"/>
                  </a:lnTo>
                  <a:lnTo>
                    <a:pt x="0" y="684961"/>
                  </a:lnTo>
                  <a:lnTo>
                    <a:pt x="0" y="3424745"/>
                  </a:lnTo>
                  <a:lnTo>
                    <a:pt x="1719" y="3473664"/>
                  </a:lnTo>
                  <a:lnTo>
                    <a:pt x="6801" y="3521654"/>
                  </a:lnTo>
                  <a:lnTo>
                    <a:pt x="15130" y="3568600"/>
                  </a:lnTo>
                  <a:lnTo>
                    <a:pt x="26589" y="3614386"/>
                  </a:lnTo>
                  <a:lnTo>
                    <a:pt x="41063" y="3658896"/>
                  </a:lnTo>
                  <a:lnTo>
                    <a:pt x="58436" y="3702013"/>
                  </a:lnTo>
                  <a:lnTo>
                    <a:pt x="78591" y="3743623"/>
                  </a:lnTo>
                  <a:lnTo>
                    <a:pt x="101413" y="3783609"/>
                  </a:lnTo>
                  <a:lnTo>
                    <a:pt x="126787" y="3821855"/>
                  </a:lnTo>
                  <a:lnTo>
                    <a:pt x="154595" y="3858245"/>
                  </a:lnTo>
                  <a:lnTo>
                    <a:pt x="184723" y="3892664"/>
                  </a:lnTo>
                  <a:lnTo>
                    <a:pt x="217053" y="3924995"/>
                  </a:lnTo>
                  <a:lnTo>
                    <a:pt x="251472" y="3955123"/>
                  </a:lnTo>
                  <a:lnTo>
                    <a:pt x="287861" y="3982932"/>
                  </a:lnTo>
                  <a:lnTo>
                    <a:pt x="326107" y="4008305"/>
                  </a:lnTo>
                  <a:lnTo>
                    <a:pt x="366092" y="4031128"/>
                  </a:lnTo>
                  <a:lnTo>
                    <a:pt x="407701" y="4051283"/>
                  </a:lnTo>
                  <a:lnTo>
                    <a:pt x="450817" y="4068656"/>
                  </a:lnTo>
                  <a:lnTo>
                    <a:pt x="495326" y="4083130"/>
                  </a:lnTo>
                  <a:lnTo>
                    <a:pt x="541110" y="4094589"/>
                  </a:lnTo>
                  <a:lnTo>
                    <a:pt x="588055" y="4102918"/>
                  </a:lnTo>
                  <a:lnTo>
                    <a:pt x="636044" y="4108000"/>
                  </a:lnTo>
                  <a:lnTo>
                    <a:pt x="684961" y="4109719"/>
                  </a:lnTo>
                  <a:lnTo>
                    <a:pt x="4664278" y="4109719"/>
                  </a:lnTo>
                  <a:lnTo>
                    <a:pt x="4713195" y="4108000"/>
                  </a:lnTo>
                  <a:lnTo>
                    <a:pt x="4761184" y="4102918"/>
                  </a:lnTo>
                  <a:lnTo>
                    <a:pt x="4808129" y="4094589"/>
                  </a:lnTo>
                  <a:lnTo>
                    <a:pt x="4853913" y="4083130"/>
                  </a:lnTo>
                  <a:lnTo>
                    <a:pt x="4898422" y="4068656"/>
                  </a:lnTo>
                  <a:lnTo>
                    <a:pt x="4941538" y="4051283"/>
                  </a:lnTo>
                  <a:lnTo>
                    <a:pt x="4983147" y="4031128"/>
                  </a:lnTo>
                  <a:lnTo>
                    <a:pt x="5023132" y="4008305"/>
                  </a:lnTo>
                  <a:lnTo>
                    <a:pt x="5061378" y="3982932"/>
                  </a:lnTo>
                  <a:lnTo>
                    <a:pt x="5097767" y="3955123"/>
                  </a:lnTo>
                  <a:lnTo>
                    <a:pt x="5132186" y="3924995"/>
                  </a:lnTo>
                  <a:lnTo>
                    <a:pt x="5164516" y="3892664"/>
                  </a:lnTo>
                  <a:lnTo>
                    <a:pt x="5194644" y="3858245"/>
                  </a:lnTo>
                  <a:lnTo>
                    <a:pt x="5222452" y="3821855"/>
                  </a:lnTo>
                  <a:lnTo>
                    <a:pt x="5247826" y="3783609"/>
                  </a:lnTo>
                  <a:lnTo>
                    <a:pt x="5270648" y="3743623"/>
                  </a:lnTo>
                  <a:lnTo>
                    <a:pt x="5290803" y="3702013"/>
                  </a:lnTo>
                  <a:lnTo>
                    <a:pt x="5308176" y="3658896"/>
                  </a:lnTo>
                  <a:lnTo>
                    <a:pt x="5322650" y="3614386"/>
                  </a:lnTo>
                  <a:lnTo>
                    <a:pt x="5334109" y="3568600"/>
                  </a:lnTo>
                  <a:lnTo>
                    <a:pt x="5342438" y="3521654"/>
                  </a:lnTo>
                  <a:lnTo>
                    <a:pt x="5347520" y="3473664"/>
                  </a:lnTo>
                  <a:lnTo>
                    <a:pt x="5349240" y="3424745"/>
                  </a:lnTo>
                  <a:lnTo>
                    <a:pt x="5349240" y="684961"/>
                  </a:lnTo>
                  <a:lnTo>
                    <a:pt x="5347520" y="636044"/>
                  </a:lnTo>
                  <a:lnTo>
                    <a:pt x="5342438" y="588055"/>
                  </a:lnTo>
                  <a:lnTo>
                    <a:pt x="5334109" y="541110"/>
                  </a:lnTo>
                  <a:lnTo>
                    <a:pt x="5322650" y="495326"/>
                  </a:lnTo>
                  <a:lnTo>
                    <a:pt x="5308176" y="450817"/>
                  </a:lnTo>
                  <a:lnTo>
                    <a:pt x="5290803" y="407701"/>
                  </a:lnTo>
                  <a:lnTo>
                    <a:pt x="5270648" y="366092"/>
                  </a:lnTo>
                  <a:lnTo>
                    <a:pt x="5247826" y="326107"/>
                  </a:lnTo>
                  <a:lnTo>
                    <a:pt x="5222452" y="287861"/>
                  </a:lnTo>
                  <a:lnTo>
                    <a:pt x="5194644" y="251472"/>
                  </a:lnTo>
                  <a:lnTo>
                    <a:pt x="5164516" y="217053"/>
                  </a:lnTo>
                  <a:lnTo>
                    <a:pt x="5132186" y="184723"/>
                  </a:lnTo>
                  <a:lnTo>
                    <a:pt x="5097767" y="154595"/>
                  </a:lnTo>
                  <a:lnTo>
                    <a:pt x="5061378" y="126787"/>
                  </a:lnTo>
                  <a:lnTo>
                    <a:pt x="5023132" y="101413"/>
                  </a:lnTo>
                  <a:lnTo>
                    <a:pt x="4983147" y="78591"/>
                  </a:lnTo>
                  <a:lnTo>
                    <a:pt x="4941538" y="58436"/>
                  </a:lnTo>
                  <a:lnTo>
                    <a:pt x="4898422" y="41063"/>
                  </a:lnTo>
                  <a:lnTo>
                    <a:pt x="4853913" y="26589"/>
                  </a:lnTo>
                  <a:lnTo>
                    <a:pt x="4808129" y="15130"/>
                  </a:lnTo>
                  <a:lnTo>
                    <a:pt x="4761184" y="6801"/>
                  </a:lnTo>
                  <a:lnTo>
                    <a:pt x="4713195" y="1719"/>
                  </a:lnTo>
                  <a:lnTo>
                    <a:pt x="4664278" y="0"/>
                  </a:lnTo>
                  <a:close/>
                </a:path>
              </a:pathLst>
            </a:custGeom>
            <a:solidFill>
              <a:srgbClr val="5B7A85"/>
            </a:solidFill>
          </p:spPr>
          <p:txBody>
            <a:bodyPr wrap="square" lIns="0" tIns="0" rIns="0" bIns="0" rtlCol="0"/>
            <a:lstStyle/>
            <a:p>
              <a:endParaRPr/>
            </a:p>
          </p:txBody>
        </p:sp>
        <p:pic>
          <p:nvPicPr>
            <p:cNvPr id="6" name="object 6"/>
            <p:cNvPicPr/>
            <p:nvPr/>
          </p:nvPicPr>
          <p:blipFill>
            <a:blip r:embed="rId3" cstate="print"/>
            <a:stretch>
              <a:fillRect/>
            </a:stretch>
          </p:blipFill>
          <p:spPr>
            <a:xfrm>
              <a:off x="1475740" y="2143760"/>
              <a:ext cx="3403599" cy="2679700"/>
            </a:xfrm>
            <a:prstGeom prst="rect">
              <a:avLst/>
            </a:prstGeom>
          </p:spPr>
        </p:pic>
      </p:grpSp>
      <p:sp>
        <p:nvSpPr>
          <p:cNvPr id="7" name="object 7"/>
          <p:cNvSpPr txBox="1"/>
          <p:nvPr/>
        </p:nvSpPr>
        <p:spPr>
          <a:xfrm>
            <a:off x="804325" y="2827689"/>
            <a:ext cx="215900" cy="1306195"/>
          </a:xfrm>
          <a:prstGeom prst="rect">
            <a:avLst/>
          </a:prstGeom>
        </p:spPr>
        <p:txBody>
          <a:bodyPr vert="vert270" wrap="square" lIns="0" tIns="13335" rIns="0" bIns="0" rtlCol="0">
            <a:spAutoFit/>
          </a:bodyPr>
          <a:lstStyle/>
          <a:p>
            <a:pPr marL="12700">
              <a:lnSpc>
                <a:spcPct val="100000"/>
              </a:lnSpc>
              <a:spcBef>
                <a:spcPts val="105"/>
              </a:spcBef>
            </a:pPr>
            <a:r>
              <a:rPr sz="1200" b="1" spc="-5" dirty="0">
                <a:solidFill>
                  <a:srgbClr val="FFFFFF"/>
                </a:solidFill>
                <a:latin typeface="Ebrima"/>
                <a:cs typeface="Ebrima"/>
              </a:rPr>
              <a:t>Generation</a:t>
            </a:r>
            <a:r>
              <a:rPr sz="1200" b="1" spc="-70" dirty="0">
                <a:solidFill>
                  <a:srgbClr val="FFFFFF"/>
                </a:solidFill>
                <a:latin typeface="Ebrima"/>
                <a:cs typeface="Ebrima"/>
              </a:rPr>
              <a:t> </a:t>
            </a:r>
            <a:r>
              <a:rPr sz="1200" b="1" spc="-5" dirty="0">
                <a:solidFill>
                  <a:srgbClr val="FFFFFF"/>
                </a:solidFill>
                <a:latin typeface="Ebrima"/>
                <a:cs typeface="Ebrima"/>
              </a:rPr>
              <a:t>(TWh)</a:t>
            </a:r>
            <a:endParaRPr sz="1200">
              <a:latin typeface="Ebrima"/>
              <a:cs typeface="Ebrima"/>
            </a:endParaRPr>
          </a:p>
        </p:txBody>
      </p:sp>
      <p:sp>
        <p:nvSpPr>
          <p:cNvPr id="8" name="object 8"/>
          <p:cNvSpPr txBox="1"/>
          <p:nvPr/>
        </p:nvSpPr>
        <p:spPr>
          <a:xfrm>
            <a:off x="5228030" y="2620308"/>
            <a:ext cx="238760" cy="1722755"/>
          </a:xfrm>
          <a:prstGeom prst="rect">
            <a:avLst/>
          </a:prstGeom>
        </p:spPr>
        <p:txBody>
          <a:bodyPr vert="vert270" wrap="square" lIns="0" tIns="13335" rIns="0" bIns="0" rtlCol="0">
            <a:spAutoFit/>
          </a:bodyPr>
          <a:lstStyle/>
          <a:p>
            <a:pPr marL="12700">
              <a:lnSpc>
                <a:spcPct val="100000"/>
              </a:lnSpc>
              <a:spcBef>
                <a:spcPts val="105"/>
              </a:spcBef>
            </a:pPr>
            <a:r>
              <a:rPr sz="1200" b="1" spc="-10" dirty="0">
                <a:solidFill>
                  <a:srgbClr val="FFFFFF"/>
                </a:solidFill>
                <a:latin typeface="Ebrima"/>
                <a:cs typeface="Ebrima"/>
              </a:rPr>
              <a:t>CO</a:t>
            </a:r>
            <a:r>
              <a:rPr sz="1200" b="1" spc="-15" baseline="-20833" dirty="0">
                <a:solidFill>
                  <a:srgbClr val="FFFFFF"/>
                </a:solidFill>
                <a:latin typeface="Ebrima"/>
                <a:cs typeface="Ebrima"/>
              </a:rPr>
              <a:t>2</a:t>
            </a:r>
            <a:r>
              <a:rPr sz="1200" b="1" spc="172" baseline="-20833" dirty="0">
                <a:solidFill>
                  <a:srgbClr val="FFFFFF"/>
                </a:solidFill>
                <a:latin typeface="Ebrima"/>
                <a:cs typeface="Ebrima"/>
              </a:rPr>
              <a:t> </a:t>
            </a:r>
            <a:r>
              <a:rPr sz="1200" b="1" spc="-5" dirty="0">
                <a:solidFill>
                  <a:srgbClr val="FFFFFF"/>
                </a:solidFill>
                <a:latin typeface="Ebrima"/>
                <a:cs typeface="Ebrima"/>
              </a:rPr>
              <a:t>Emissions</a:t>
            </a:r>
            <a:r>
              <a:rPr sz="1200" b="1" spc="-35" dirty="0">
                <a:solidFill>
                  <a:srgbClr val="FFFFFF"/>
                </a:solidFill>
                <a:latin typeface="Ebrima"/>
                <a:cs typeface="Ebrima"/>
              </a:rPr>
              <a:t> </a:t>
            </a:r>
            <a:r>
              <a:rPr sz="1200" b="1" spc="-5" dirty="0">
                <a:solidFill>
                  <a:srgbClr val="FFFFFF"/>
                </a:solidFill>
                <a:latin typeface="Ebrima"/>
                <a:cs typeface="Ebrima"/>
              </a:rPr>
              <a:t>(mil</a:t>
            </a:r>
            <a:r>
              <a:rPr sz="1200" b="1" spc="-35" dirty="0">
                <a:solidFill>
                  <a:srgbClr val="FFFFFF"/>
                </a:solidFill>
                <a:latin typeface="Ebrima"/>
                <a:cs typeface="Ebrima"/>
              </a:rPr>
              <a:t> </a:t>
            </a:r>
            <a:r>
              <a:rPr sz="1200" b="1" spc="-5" dirty="0">
                <a:solidFill>
                  <a:srgbClr val="FFFFFF"/>
                </a:solidFill>
                <a:latin typeface="Ebrima"/>
                <a:cs typeface="Ebrima"/>
              </a:rPr>
              <a:t>Ton)</a:t>
            </a:r>
            <a:endParaRPr sz="1200">
              <a:latin typeface="Ebrima"/>
              <a:cs typeface="Ebrima"/>
            </a:endParaRPr>
          </a:p>
        </p:txBody>
      </p:sp>
      <p:sp>
        <p:nvSpPr>
          <p:cNvPr id="9" name="object 9"/>
          <p:cNvSpPr txBox="1"/>
          <p:nvPr/>
        </p:nvSpPr>
        <p:spPr>
          <a:xfrm>
            <a:off x="4958397" y="2077604"/>
            <a:ext cx="162560" cy="281813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FFFFFF"/>
                </a:solidFill>
                <a:latin typeface="Ebrima"/>
                <a:cs typeface="Ebrima"/>
              </a:rPr>
              <a:t>90</a:t>
            </a:r>
            <a:endParaRPr sz="1000">
              <a:latin typeface="Ebrima"/>
              <a:cs typeface="Ebrima"/>
            </a:endParaRPr>
          </a:p>
          <a:p>
            <a:pPr marL="12700">
              <a:lnSpc>
                <a:spcPct val="100000"/>
              </a:lnSpc>
              <a:spcBef>
                <a:spcPts val="1115"/>
              </a:spcBef>
            </a:pPr>
            <a:r>
              <a:rPr sz="1000" dirty="0">
                <a:solidFill>
                  <a:srgbClr val="FFFFFF"/>
                </a:solidFill>
                <a:latin typeface="Ebrima"/>
                <a:cs typeface="Ebrima"/>
              </a:rPr>
              <a:t>80</a:t>
            </a:r>
            <a:endParaRPr sz="1000">
              <a:latin typeface="Ebrima"/>
              <a:cs typeface="Ebrima"/>
            </a:endParaRPr>
          </a:p>
          <a:p>
            <a:pPr marL="12700">
              <a:lnSpc>
                <a:spcPct val="100000"/>
              </a:lnSpc>
              <a:spcBef>
                <a:spcPts val="1110"/>
              </a:spcBef>
            </a:pPr>
            <a:r>
              <a:rPr sz="1000" dirty="0">
                <a:solidFill>
                  <a:srgbClr val="FFFFFF"/>
                </a:solidFill>
                <a:latin typeface="Ebrima"/>
                <a:cs typeface="Ebrima"/>
              </a:rPr>
              <a:t>70</a:t>
            </a:r>
            <a:endParaRPr sz="1000">
              <a:latin typeface="Ebrima"/>
              <a:cs typeface="Ebrima"/>
            </a:endParaRPr>
          </a:p>
          <a:p>
            <a:pPr marL="12700">
              <a:lnSpc>
                <a:spcPct val="100000"/>
              </a:lnSpc>
              <a:spcBef>
                <a:spcPts val="1105"/>
              </a:spcBef>
            </a:pPr>
            <a:r>
              <a:rPr sz="1000" dirty="0">
                <a:solidFill>
                  <a:srgbClr val="FFFFFF"/>
                </a:solidFill>
                <a:latin typeface="Ebrima"/>
                <a:cs typeface="Ebrima"/>
              </a:rPr>
              <a:t>60</a:t>
            </a:r>
            <a:endParaRPr sz="1000">
              <a:latin typeface="Ebrima"/>
              <a:cs typeface="Ebrima"/>
            </a:endParaRPr>
          </a:p>
          <a:p>
            <a:pPr marL="12700">
              <a:lnSpc>
                <a:spcPct val="100000"/>
              </a:lnSpc>
              <a:spcBef>
                <a:spcPts val="1105"/>
              </a:spcBef>
            </a:pPr>
            <a:r>
              <a:rPr sz="1000" dirty="0">
                <a:solidFill>
                  <a:srgbClr val="FFFFFF"/>
                </a:solidFill>
                <a:latin typeface="Ebrima"/>
                <a:cs typeface="Ebrima"/>
              </a:rPr>
              <a:t>50</a:t>
            </a:r>
            <a:endParaRPr sz="1000">
              <a:latin typeface="Ebrima"/>
              <a:cs typeface="Ebrima"/>
            </a:endParaRPr>
          </a:p>
          <a:p>
            <a:pPr marL="12700">
              <a:lnSpc>
                <a:spcPct val="100000"/>
              </a:lnSpc>
              <a:spcBef>
                <a:spcPts val="1115"/>
              </a:spcBef>
            </a:pPr>
            <a:r>
              <a:rPr sz="1000" dirty="0">
                <a:solidFill>
                  <a:srgbClr val="FFFFFF"/>
                </a:solidFill>
                <a:latin typeface="Ebrima"/>
                <a:cs typeface="Ebrima"/>
              </a:rPr>
              <a:t>40</a:t>
            </a:r>
            <a:endParaRPr sz="1000">
              <a:latin typeface="Ebrima"/>
              <a:cs typeface="Ebrima"/>
            </a:endParaRPr>
          </a:p>
          <a:p>
            <a:pPr marL="12700">
              <a:lnSpc>
                <a:spcPct val="100000"/>
              </a:lnSpc>
              <a:spcBef>
                <a:spcPts val="1135"/>
              </a:spcBef>
            </a:pPr>
            <a:r>
              <a:rPr sz="1000" dirty="0">
                <a:solidFill>
                  <a:srgbClr val="FFFFFF"/>
                </a:solidFill>
                <a:latin typeface="Ebrima"/>
                <a:cs typeface="Ebrima"/>
              </a:rPr>
              <a:t>30</a:t>
            </a:r>
            <a:endParaRPr sz="1000">
              <a:latin typeface="Ebrima"/>
              <a:cs typeface="Ebrima"/>
            </a:endParaRPr>
          </a:p>
          <a:p>
            <a:pPr marL="12700">
              <a:lnSpc>
                <a:spcPct val="100000"/>
              </a:lnSpc>
              <a:spcBef>
                <a:spcPts val="1080"/>
              </a:spcBef>
            </a:pPr>
            <a:r>
              <a:rPr sz="1000" dirty="0">
                <a:solidFill>
                  <a:srgbClr val="FFFFFF"/>
                </a:solidFill>
                <a:latin typeface="Ebrima"/>
                <a:cs typeface="Ebrima"/>
              </a:rPr>
              <a:t>20</a:t>
            </a:r>
            <a:endParaRPr sz="1000">
              <a:latin typeface="Ebrima"/>
              <a:cs typeface="Ebrima"/>
            </a:endParaRPr>
          </a:p>
          <a:p>
            <a:pPr marL="12700">
              <a:lnSpc>
                <a:spcPct val="100000"/>
              </a:lnSpc>
              <a:spcBef>
                <a:spcPts val="1160"/>
              </a:spcBef>
            </a:pPr>
            <a:r>
              <a:rPr sz="1000" dirty="0">
                <a:solidFill>
                  <a:srgbClr val="FFFFFF"/>
                </a:solidFill>
                <a:latin typeface="Ebrima"/>
                <a:cs typeface="Ebrima"/>
              </a:rPr>
              <a:t>10</a:t>
            </a:r>
            <a:endParaRPr sz="1000">
              <a:latin typeface="Ebrima"/>
              <a:cs typeface="Ebrima"/>
            </a:endParaRPr>
          </a:p>
          <a:p>
            <a:pPr marL="12700">
              <a:lnSpc>
                <a:spcPct val="100000"/>
              </a:lnSpc>
              <a:spcBef>
                <a:spcPts val="1065"/>
              </a:spcBef>
            </a:pPr>
            <a:r>
              <a:rPr sz="1000" dirty="0">
                <a:solidFill>
                  <a:srgbClr val="FFFFFF"/>
                </a:solidFill>
                <a:latin typeface="Ebrima"/>
                <a:cs typeface="Ebrima"/>
              </a:rPr>
              <a:t>0</a:t>
            </a:r>
            <a:endParaRPr sz="1000">
              <a:latin typeface="Ebrima"/>
              <a:cs typeface="Ebrima"/>
            </a:endParaRPr>
          </a:p>
        </p:txBody>
      </p:sp>
      <p:sp>
        <p:nvSpPr>
          <p:cNvPr id="10" name="object 10"/>
          <p:cNvSpPr txBox="1"/>
          <p:nvPr/>
        </p:nvSpPr>
        <p:spPr>
          <a:xfrm>
            <a:off x="1089736" y="1699220"/>
            <a:ext cx="3878579" cy="3670935"/>
          </a:xfrm>
          <a:prstGeom prst="rect">
            <a:avLst/>
          </a:prstGeom>
        </p:spPr>
        <p:txBody>
          <a:bodyPr vert="horz" wrap="square" lIns="0" tIns="12700" rIns="0" bIns="0" rtlCol="0">
            <a:spAutoFit/>
          </a:bodyPr>
          <a:lstStyle/>
          <a:p>
            <a:pPr marL="266700">
              <a:lnSpc>
                <a:spcPct val="100000"/>
              </a:lnSpc>
              <a:spcBef>
                <a:spcPts val="100"/>
              </a:spcBef>
            </a:pPr>
            <a:r>
              <a:rPr sz="1600" b="1" spc="-5" dirty="0">
                <a:solidFill>
                  <a:srgbClr val="FFFFFF"/>
                </a:solidFill>
                <a:latin typeface="Ebrima"/>
                <a:cs typeface="Ebrima"/>
              </a:rPr>
              <a:t>Result</a:t>
            </a:r>
            <a:r>
              <a:rPr sz="1600" b="1" spc="-20" dirty="0">
                <a:solidFill>
                  <a:srgbClr val="FFFFFF"/>
                </a:solidFill>
                <a:latin typeface="Ebrima"/>
                <a:cs typeface="Ebrima"/>
              </a:rPr>
              <a:t> </a:t>
            </a:r>
            <a:r>
              <a:rPr sz="1600" b="1" dirty="0">
                <a:solidFill>
                  <a:srgbClr val="FFFFFF"/>
                </a:solidFill>
                <a:latin typeface="Ebrima"/>
                <a:cs typeface="Ebrima"/>
              </a:rPr>
              <a:t>with</a:t>
            </a:r>
            <a:r>
              <a:rPr sz="1600" b="1" spc="-15" dirty="0">
                <a:solidFill>
                  <a:srgbClr val="FFFFFF"/>
                </a:solidFill>
                <a:latin typeface="Ebrima"/>
                <a:cs typeface="Ebrima"/>
              </a:rPr>
              <a:t> </a:t>
            </a:r>
            <a:r>
              <a:rPr sz="1600" b="1" spc="-5" dirty="0">
                <a:solidFill>
                  <a:srgbClr val="FFFFFF"/>
                </a:solidFill>
                <a:latin typeface="Ebrima"/>
                <a:cs typeface="Ebrima"/>
              </a:rPr>
              <a:t>BESS Energy</a:t>
            </a:r>
            <a:r>
              <a:rPr sz="1600" b="1" spc="-30" dirty="0">
                <a:solidFill>
                  <a:srgbClr val="FFFFFF"/>
                </a:solidFill>
                <a:latin typeface="Ebrima"/>
                <a:cs typeface="Ebrima"/>
              </a:rPr>
              <a:t> </a:t>
            </a:r>
            <a:r>
              <a:rPr sz="1600" b="1" spc="-5" dirty="0">
                <a:solidFill>
                  <a:srgbClr val="FFFFFF"/>
                </a:solidFill>
                <a:latin typeface="Ebrima"/>
                <a:cs typeface="Ebrima"/>
              </a:rPr>
              <a:t>Storage</a:t>
            </a:r>
            <a:r>
              <a:rPr sz="1600" b="1" spc="-35" dirty="0">
                <a:solidFill>
                  <a:srgbClr val="FFFFFF"/>
                </a:solidFill>
                <a:latin typeface="Ebrima"/>
                <a:cs typeface="Ebrima"/>
              </a:rPr>
              <a:t> </a:t>
            </a:r>
            <a:r>
              <a:rPr sz="1600" b="1" dirty="0">
                <a:solidFill>
                  <a:srgbClr val="FFFFFF"/>
                </a:solidFill>
                <a:latin typeface="Ebrima"/>
                <a:cs typeface="Ebrima"/>
              </a:rPr>
              <a:t>Only</a:t>
            </a:r>
            <a:endParaRPr sz="1600">
              <a:latin typeface="Ebrima"/>
              <a:cs typeface="Ebrima"/>
            </a:endParaRPr>
          </a:p>
          <a:p>
            <a:pPr marL="12700">
              <a:lnSpc>
                <a:spcPct val="100000"/>
              </a:lnSpc>
              <a:spcBef>
                <a:spcPts val="1060"/>
              </a:spcBef>
            </a:pPr>
            <a:r>
              <a:rPr sz="1000" dirty="0">
                <a:solidFill>
                  <a:srgbClr val="FFFFFF"/>
                </a:solidFill>
                <a:latin typeface="Ebrima"/>
                <a:cs typeface="Ebrima"/>
              </a:rPr>
              <a:t>1800</a:t>
            </a:r>
            <a:endParaRPr sz="1000">
              <a:latin typeface="Ebrima"/>
              <a:cs typeface="Ebrima"/>
            </a:endParaRPr>
          </a:p>
          <a:p>
            <a:pPr marL="12700">
              <a:lnSpc>
                <a:spcPct val="100000"/>
              </a:lnSpc>
              <a:spcBef>
                <a:spcPts val="1115"/>
              </a:spcBef>
            </a:pPr>
            <a:r>
              <a:rPr sz="1000" dirty="0">
                <a:solidFill>
                  <a:srgbClr val="FFFFFF"/>
                </a:solidFill>
                <a:latin typeface="Ebrima"/>
                <a:cs typeface="Ebrima"/>
              </a:rPr>
              <a:t>1600</a:t>
            </a:r>
            <a:endParaRPr sz="1000">
              <a:latin typeface="Ebrima"/>
              <a:cs typeface="Ebrima"/>
            </a:endParaRPr>
          </a:p>
          <a:p>
            <a:pPr marL="12700">
              <a:lnSpc>
                <a:spcPct val="100000"/>
              </a:lnSpc>
              <a:spcBef>
                <a:spcPts val="1110"/>
              </a:spcBef>
            </a:pPr>
            <a:r>
              <a:rPr sz="1000" dirty="0">
                <a:solidFill>
                  <a:srgbClr val="FFFFFF"/>
                </a:solidFill>
                <a:latin typeface="Ebrima"/>
                <a:cs typeface="Ebrima"/>
              </a:rPr>
              <a:t>1400</a:t>
            </a:r>
            <a:endParaRPr sz="1000">
              <a:latin typeface="Ebrima"/>
              <a:cs typeface="Ebrima"/>
            </a:endParaRPr>
          </a:p>
          <a:p>
            <a:pPr marL="12700">
              <a:lnSpc>
                <a:spcPct val="100000"/>
              </a:lnSpc>
              <a:spcBef>
                <a:spcPts val="1105"/>
              </a:spcBef>
            </a:pPr>
            <a:r>
              <a:rPr sz="1000" dirty="0">
                <a:solidFill>
                  <a:srgbClr val="FFFFFF"/>
                </a:solidFill>
                <a:latin typeface="Ebrima"/>
                <a:cs typeface="Ebrima"/>
              </a:rPr>
              <a:t>1200</a:t>
            </a:r>
            <a:endParaRPr sz="1000">
              <a:latin typeface="Ebrima"/>
              <a:cs typeface="Ebrima"/>
            </a:endParaRPr>
          </a:p>
          <a:p>
            <a:pPr marL="12700">
              <a:lnSpc>
                <a:spcPct val="100000"/>
              </a:lnSpc>
              <a:spcBef>
                <a:spcPts val="1105"/>
              </a:spcBef>
            </a:pPr>
            <a:r>
              <a:rPr sz="1000" dirty="0">
                <a:solidFill>
                  <a:srgbClr val="FFFFFF"/>
                </a:solidFill>
                <a:latin typeface="Ebrima"/>
                <a:cs typeface="Ebrima"/>
              </a:rPr>
              <a:t>1000</a:t>
            </a:r>
            <a:endParaRPr sz="1000">
              <a:latin typeface="Ebrima"/>
              <a:cs typeface="Ebrima"/>
            </a:endParaRPr>
          </a:p>
          <a:p>
            <a:pPr marL="81280">
              <a:lnSpc>
                <a:spcPct val="100000"/>
              </a:lnSpc>
              <a:spcBef>
                <a:spcPts val="1115"/>
              </a:spcBef>
            </a:pPr>
            <a:r>
              <a:rPr sz="1000" dirty="0">
                <a:solidFill>
                  <a:srgbClr val="FFFFFF"/>
                </a:solidFill>
                <a:latin typeface="Ebrima"/>
                <a:cs typeface="Ebrima"/>
              </a:rPr>
              <a:t>800</a:t>
            </a:r>
            <a:endParaRPr sz="1000">
              <a:latin typeface="Ebrima"/>
              <a:cs typeface="Ebrima"/>
            </a:endParaRPr>
          </a:p>
          <a:p>
            <a:pPr marL="81280">
              <a:lnSpc>
                <a:spcPct val="100000"/>
              </a:lnSpc>
              <a:spcBef>
                <a:spcPts val="1135"/>
              </a:spcBef>
            </a:pPr>
            <a:r>
              <a:rPr sz="1000" dirty="0">
                <a:solidFill>
                  <a:srgbClr val="FFFFFF"/>
                </a:solidFill>
                <a:latin typeface="Ebrima"/>
                <a:cs typeface="Ebrima"/>
              </a:rPr>
              <a:t>600</a:t>
            </a:r>
            <a:endParaRPr sz="1000">
              <a:latin typeface="Ebrima"/>
              <a:cs typeface="Ebrima"/>
            </a:endParaRPr>
          </a:p>
          <a:p>
            <a:pPr marL="81280">
              <a:lnSpc>
                <a:spcPct val="100000"/>
              </a:lnSpc>
              <a:spcBef>
                <a:spcPts val="1080"/>
              </a:spcBef>
            </a:pPr>
            <a:r>
              <a:rPr sz="1000" dirty="0">
                <a:solidFill>
                  <a:srgbClr val="FFFFFF"/>
                </a:solidFill>
                <a:latin typeface="Ebrima"/>
                <a:cs typeface="Ebrima"/>
              </a:rPr>
              <a:t>400</a:t>
            </a:r>
            <a:endParaRPr sz="1000">
              <a:latin typeface="Ebrima"/>
              <a:cs typeface="Ebrima"/>
            </a:endParaRPr>
          </a:p>
          <a:p>
            <a:pPr marL="80010">
              <a:lnSpc>
                <a:spcPct val="100000"/>
              </a:lnSpc>
              <a:spcBef>
                <a:spcPts val="1160"/>
              </a:spcBef>
            </a:pPr>
            <a:r>
              <a:rPr sz="1000" dirty="0">
                <a:solidFill>
                  <a:srgbClr val="FFFFFF"/>
                </a:solidFill>
                <a:latin typeface="Ebrima"/>
                <a:cs typeface="Ebrima"/>
              </a:rPr>
              <a:t>200</a:t>
            </a:r>
            <a:endParaRPr sz="1000">
              <a:latin typeface="Ebrima"/>
              <a:cs typeface="Ebrima"/>
            </a:endParaRPr>
          </a:p>
          <a:p>
            <a:pPr marL="218440">
              <a:lnSpc>
                <a:spcPct val="100000"/>
              </a:lnSpc>
              <a:spcBef>
                <a:spcPts val="1065"/>
              </a:spcBef>
            </a:pPr>
            <a:r>
              <a:rPr sz="1000" dirty="0">
                <a:solidFill>
                  <a:srgbClr val="FFFFFF"/>
                </a:solidFill>
                <a:latin typeface="Ebrima"/>
                <a:cs typeface="Ebrima"/>
              </a:rPr>
              <a:t>0</a:t>
            </a:r>
            <a:endParaRPr sz="1000">
              <a:latin typeface="Ebrima"/>
              <a:cs typeface="Ebrima"/>
            </a:endParaRPr>
          </a:p>
          <a:p>
            <a:pPr marL="288925" algn="ctr">
              <a:lnSpc>
                <a:spcPct val="100000"/>
              </a:lnSpc>
              <a:spcBef>
                <a:spcPts val="35"/>
              </a:spcBef>
              <a:tabLst>
                <a:tab pos="1155700" algn="l"/>
                <a:tab pos="2002789" algn="l"/>
                <a:tab pos="2879725" algn="l"/>
              </a:tabLst>
            </a:pPr>
            <a:r>
              <a:rPr sz="1000" dirty="0">
                <a:solidFill>
                  <a:srgbClr val="FFFFFF"/>
                </a:solidFill>
                <a:latin typeface="Ebrima"/>
                <a:cs typeface="Ebrima"/>
              </a:rPr>
              <a:t>2025	2030	2040	2050</a:t>
            </a:r>
            <a:endParaRPr sz="1000">
              <a:latin typeface="Ebrima"/>
              <a:cs typeface="Ebrima"/>
            </a:endParaRPr>
          </a:p>
          <a:p>
            <a:pPr marL="252095" algn="ctr">
              <a:lnSpc>
                <a:spcPct val="100000"/>
              </a:lnSpc>
              <a:spcBef>
                <a:spcPts val="1055"/>
              </a:spcBef>
            </a:pPr>
            <a:r>
              <a:rPr sz="1200" b="1" spc="-10" dirty="0">
                <a:solidFill>
                  <a:srgbClr val="FFFFFF"/>
                </a:solidFill>
                <a:latin typeface="Ebrima"/>
                <a:cs typeface="Ebrima"/>
              </a:rPr>
              <a:t>Base</a:t>
            </a:r>
            <a:endParaRPr sz="1200">
              <a:latin typeface="Ebrima"/>
              <a:cs typeface="Ebrima"/>
            </a:endParaRPr>
          </a:p>
        </p:txBody>
      </p:sp>
      <p:grpSp>
        <p:nvGrpSpPr>
          <p:cNvPr id="11" name="object 11"/>
          <p:cNvGrpSpPr/>
          <p:nvPr/>
        </p:nvGrpSpPr>
        <p:grpSpPr>
          <a:xfrm>
            <a:off x="6289040" y="1371600"/>
            <a:ext cx="5455920" cy="4216400"/>
            <a:chOff x="6289040" y="1371600"/>
            <a:chExt cx="5455920" cy="4216400"/>
          </a:xfrm>
        </p:grpSpPr>
        <p:pic>
          <p:nvPicPr>
            <p:cNvPr id="12" name="object 12"/>
            <p:cNvPicPr/>
            <p:nvPr/>
          </p:nvPicPr>
          <p:blipFill>
            <a:blip r:embed="rId2" cstate="print"/>
            <a:stretch>
              <a:fillRect/>
            </a:stretch>
          </p:blipFill>
          <p:spPr>
            <a:xfrm>
              <a:off x="6289040" y="1371600"/>
              <a:ext cx="5455919" cy="4216399"/>
            </a:xfrm>
            <a:prstGeom prst="rect">
              <a:avLst/>
            </a:prstGeom>
          </p:spPr>
        </p:pic>
        <p:sp>
          <p:nvSpPr>
            <p:cNvPr id="13" name="object 13"/>
            <p:cNvSpPr/>
            <p:nvPr/>
          </p:nvSpPr>
          <p:spPr>
            <a:xfrm>
              <a:off x="6380480" y="1424943"/>
              <a:ext cx="5349240" cy="4109720"/>
            </a:xfrm>
            <a:custGeom>
              <a:avLst/>
              <a:gdLst/>
              <a:ahLst/>
              <a:cxnLst/>
              <a:rect l="l" t="t" r="r" b="b"/>
              <a:pathLst>
                <a:path w="5349240" h="4109720">
                  <a:moveTo>
                    <a:pt x="4664278" y="0"/>
                  </a:moveTo>
                  <a:lnTo>
                    <a:pt x="684961" y="0"/>
                  </a:lnTo>
                  <a:lnTo>
                    <a:pt x="636044" y="1719"/>
                  </a:lnTo>
                  <a:lnTo>
                    <a:pt x="588055" y="6801"/>
                  </a:lnTo>
                  <a:lnTo>
                    <a:pt x="541110" y="15130"/>
                  </a:lnTo>
                  <a:lnTo>
                    <a:pt x="495326" y="26589"/>
                  </a:lnTo>
                  <a:lnTo>
                    <a:pt x="450817" y="41063"/>
                  </a:lnTo>
                  <a:lnTo>
                    <a:pt x="407701" y="58436"/>
                  </a:lnTo>
                  <a:lnTo>
                    <a:pt x="366092" y="78591"/>
                  </a:lnTo>
                  <a:lnTo>
                    <a:pt x="326107" y="101413"/>
                  </a:lnTo>
                  <a:lnTo>
                    <a:pt x="287861" y="126787"/>
                  </a:lnTo>
                  <a:lnTo>
                    <a:pt x="251472" y="154595"/>
                  </a:lnTo>
                  <a:lnTo>
                    <a:pt x="217053" y="184723"/>
                  </a:lnTo>
                  <a:lnTo>
                    <a:pt x="184723" y="217053"/>
                  </a:lnTo>
                  <a:lnTo>
                    <a:pt x="154595" y="251472"/>
                  </a:lnTo>
                  <a:lnTo>
                    <a:pt x="126787" y="287861"/>
                  </a:lnTo>
                  <a:lnTo>
                    <a:pt x="101413" y="326107"/>
                  </a:lnTo>
                  <a:lnTo>
                    <a:pt x="78591" y="366092"/>
                  </a:lnTo>
                  <a:lnTo>
                    <a:pt x="58436" y="407701"/>
                  </a:lnTo>
                  <a:lnTo>
                    <a:pt x="41063" y="450817"/>
                  </a:lnTo>
                  <a:lnTo>
                    <a:pt x="26589" y="495326"/>
                  </a:lnTo>
                  <a:lnTo>
                    <a:pt x="15130" y="541110"/>
                  </a:lnTo>
                  <a:lnTo>
                    <a:pt x="6801" y="588055"/>
                  </a:lnTo>
                  <a:lnTo>
                    <a:pt x="1719" y="636044"/>
                  </a:lnTo>
                  <a:lnTo>
                    <a:pt x="0" y="684961"/>
                  </a:lnTo>
                  <a:lnTo>
                    <a:pt x="0" y="3424745"/>
                  </a:lnTo>
                  <a:lnTo>
                    <a:pt x="1719" y="3473664"/>
                  </a:lnTo>
                  <a:lnTo>
                    <a:pt x="6801" y="3521654"/>
                  </a:lnTo>
                  <a:lnTo>
                    <a:pt x="15130" y="3568600"/>
                  </a:lnTo>
                  <a:lnTo>
                    <a:pt x="26589" y="3614386"/>
                  </a:lnTo>
                  <a:lnTo>
                    <a:pt x="41063" y="3658896"/>
                  </a:lnTo>
                  <a:lnTo>
                    <a:pt x="58436" y="3702013"/>
                  </a:lnTo>
                  <a:lnTo>
                    <a:pt x="78591" y="3743623"/>
                  </a:lnTo>
                  <a:lnTo>
                    <a:pt x="101413" y="3783609"/>
                  </a:lnTo>
                  <a:lnTo>
                    <a:pt x="126787" y="3821855"/>
                  </a:lnTo>
                  <a:lnTo>
                    <a:pt x="154595" y="3858245"/>
                  </a:lnTo>
                  <a:lnTo>
                    <a:pt x="184723" y="3892664"/>
                  </a:lnTo>
                  <a:lnTo>
                    <a:pt x="217053" y="3924995"/>
                  </a:lnTo>
                  <a:lnTo>
                    <a:pt x="251472" y="3955123"/>
                  </a:lnTo>
                  <a:lnTo>
                    <a:pt x="287861" y="3982932"/>
                  </a:lnTo>
                  <a:lnTo>
                    <a:pt x="326107" y="4008305"/>
                  </a:lnTo>
                  <a:lnTo>
                    <a:pt x="366092" y="4031128"/>
                  </a:lnTo>
                  <a:lnTo>
                    <a:pt x="407701" y="4051283"/>
                  </a:lnTo>
                  <a:lnTo>
                    <a:pt x="450817" y="4068656"/>
                  </a:lnTo>
                  <a:lnTo>
                    <a:pt x="495326" y="4083130"/>
                  </a:lnTo>
                  <a:lnTo>
                    <a:pt x="541110" y="4094589"/>
                  </a:lnTo>
                  <a:lnTo>
                    <a:pt x="588055" y="4102918"/>
                  </a:lnTo>
                  <a:lnTo>
                    <a:pt x="636044" y="4108000"/>
                  </a:lnTo>
                  <a:lnTo>
                    <a:pt x="684961" y="4109719"/>
                  </a:lnTo>
                  <a:lnTo>
                    <a:pt x="4664278" y="4109719"/>
                  </a:lnTo>
                  <a:lnTo>
                    <a:pt x="4713195" y="4108000"/>
                  </a:lnTo>
                  <a:lnTo>
                    <a:pt x="4761184" y="4102918"/>
                  </a:lnTo>
                  <a:lnTo>
                    <a:pt x="4808129" y="4094589"/>
                  </a:lnTo>
                  <a:lnTo>
                    <a:pt x="4853913" y="4083130"/>
                  </a:lnTo>
                  <a:lnTo>
                    <a:pt x="4898422" y="4068656"/>
                  </a:lnTo>
                  <a:lnTo>
                    <a:pt x="4941538" y="4051283"/>
                  </a:lnTo>
                  <a:lnTo>
                    <a:pt x="4983147" y="4031128"/>
                  </a:lnTo>
                  <a:lnTo>
                    <a:pt x="5023132" y="4008305"/>
                  </a:lnTo>
                  <a:lnTo>
                    <a:pt x="5061378" y="3982932"/>
                  </a:lnTo>
                  <a:lnTo>
                    <a:pt x="5097767" y="3955123"/>
                  </a:lnTo>
                  <a:lnTo>
                    <a:pt x="5132186" y="3924995"/>
                  </a:lnTo>
                  <a:lnTo>
                    <a:pt x="5164516" y="3892664"/>
                  </a:lnTo>
                  <a:lnTo>
                    <a:pt x="5194644" y="3858245"/>
                  </a:lnTo>
                  <a:lnTo>
                    <a:pt x="5222452" y="3821855"/>
                  </a:lnTo>
                  <a:lnTo>
                    <a:pt x="5247826" y="3783609"/>
                  </a:lnTo>
                  <a:lnTo>
                    <a:pt x="5270648" y="3743623"/>
                  </a:lnTo>
                  <a:lnTo>
                    <a:pt x="5290803" y="3702013"/>
                  </a:lnTo>
                  <a:lnTo>
                    <a:pt x="5308176" y="3658896"/>
                  </a:lnTo>
                  <a:lnTo>
                    <a:pt x="5322650" y="3614386"/>
                  </a:lnTo>
                  <a:lnTo>
                    <a:pt x="5334109" y="3568600"/>
                  </a:lnTo>
                  <a:lnTo>
                    <a:pt x="5342438" y="3521654"/>
                  </a:lnTo>
                  <a:lnTo>
                    <a:pt x="5347520" y="3473664"/>
                  </a:lnTo>
                  <a:lnTo>
                    <a:pt x="5349240" y="3424745"/>
                  </a:lnTo>
                  <a:lnTo>
                    <a:pt x="5349240" y="684961"/>
                  </a:lnTo>
                  <a:lnTo>
                    <a:pt x="5347520" y="636044"/>
                  </a:lnTo>
                  <a:lnTo>
                    <a:pt x="5342438" y="588055"/>
                  </a:lnTo>
                  <a:lnTo>
                    <a:pt x="5334109" y="541110"/>
                  </a:lnTo>
                  <a:lnTo>
                    <a:pt x="5322650" y="495326"/>
                  </a:lnTo>
                  <a:lnTo>
                    <a:pt x="5308176" y="450817"/>
                  </a:lnTo>
                  <a:lnTo>
                    <a:pt x="5290803" y="407701"/>
                  </a:lnTo>
                  <a:lnTo>
                    <a:pt x="5270648" y="366092"/>
                  </a:lnTo>
                  <a:lnTo>
                    <a:pt x="5247826" y="326107"/>
                  </a:lnTo>
                  <a:lnTo>
                    <a:pt x="5222452" y="287861"/>
                  </a:lnTo>
                  <a:lnTo>
                    <a:pt x="5194644" y="251472"/>
                  </a:lnTo>
                  <a:lnTo>
                    <a:pt x="5164516" y="217053"/>
                  </a:lnTo>
                  <a:lnTo>
                    <a:pt x="5132186" y="184723"/>
                  </a:lnTo>
                  <a:lnTo>
                    <a:pt x="5097767" y="154595"/>
                  </a:lnTo>
                  <a:lnTo>
                    <a:pt x="5061378" y="126787"/>
                  </a:lnTo>
                  <a:lnTo>
                    <a:pt x="5023132" y="101413"/>
                  </a:lnTo>
                  <a:lnTo>
                    <a:pt x="4983147" y="78591"/>
                  </a:lnTo>
                  <a:lnTo>
                    <a:pt x="4941538" y="58436"/>
                  </a:lnTo>
                  <a:lnTo>
                    <a:pt x="4898422" y="41063"/>
                  </a:lnTo>
                  <a:lnTo>
                    <a:pt x="4853913" y="26589"/>
                  </a:lnTo>
                  <a:lnTo>
                    <a:pt x="4808129" y="15130"/>
                  </a:lnTo>
                  <a:lnTo>
                    <a:pt x="4761184" y="6801"/>
                  </a:lnTo>
                  <a:lnTo>
                    <a:pt x="4713195" y="1719"/>
                  </a:lnTo>
                  <a:lnTo>
                    <a:pt x="4664278" y="0"/>
                  </a:lnTo>
                  <a:close/>
                </a:path>
              </a:pathLst>
            </a:custGeom>
            <a:solidFill>
              <a:srgbClr val="5B7A85"/>
            </a:solidFill>
          </p:spPr>
          <p:txBody>
            <a:bodyPr wrap="square" lIns="0" tIns="0" rIns="0" bIns="0" rtlCol="0"/>
            <a:lstStyle/>
            <a:p>
              <a:endParaRPr/>
            </a:p>
          </p:txBody>
        </p:sp>
        <p:pic>
          <p:nvPicPr>
            <p:cNvPr id="14" name="object 14"/>
            <p:cNvPicPr/>
            <p:nvPr/>
          </p:nvPicPr>
          <p:blipFill>
            <a:blip r:embed="rId4" cstate="print"/>
            <a:stretch>
              <a:fillRect/>
            </a:stretch>
          </p:blipFill>
          <p:spPr>
            <a:xfrm>
              <a:off x="7378700" y="2143760"/>
              <a:ext cx="3401047" cy="2687320"/>
            </a:xfrm>
            <a:prstGeom prst="rect">
              <a:avLst/>
            </a:prstGeom>
          </p:spPr>
        </p:pic>
      </p:grpSp>
      <p:sp>
        <p:nvSpPr>
          <p:cNvPr id="15" name="object 15"/>
          <p:cNvSpPr txBox="1"/>
          <p:nvPr/>
        </p:nvSpPr>
        <p:spPr>
          <a:xfrm>
            <a:off x="7116312" y="1699220"/>
            <a:ext cx="3879850" cy="269240"/>
          </a:xfrm>
          <a:prstGeom prst="rect">
            <a:avLst/>
          </a:prstGeom>
        </p:spPr>
        <p:txBody>
          <a:bodyPr vert="horz" wrap="square" lIns="0" tIns="12700" rIns="0" bIns="0" rtlCol="0">
            <a:spAutoFit/>
          </a:bodyPr>
          <a:lstStyle/>
          <a:p>
            <a:pPr marL="38100">
              <a:lnSpc>
                <a:spcPct val="100000"/>
              </a:lnSpc>
              <a:spcBef>
                <a:spcPts val="100"/>
              </a:spcBef>
            </a:pPr>
            <a:r>
              <a:rPr sz="1600" b="1" spc="-5" dirty="0">
                <a:solidFill>
                  <a:srgbClr val="FFFFFF"/>
                </a:solidFill>
                <a:latin typeface="Ebrima"/>
                <a:cs typeface="Ebrima"/>
              </a:rPr>
              <a:t>Result</a:t>
            </a:r>
            <a:r>
              <a:rPr sz="1600" b="1" spc="-15" dirty="0">
                <a:solidFill>
                  <a:srgbClr val="FFFFFF"/>
                </a:solidFill>
                <a:latin typeface="Ebrima"/>
                <a:cs typeface="Ebrima"/>
              </a:rPr>
              <a:t> </a:t>
            </a:r>
            <a:r>
              <a:rPr sz="1600" b="1" dirty="0">
                <a:solidFill>
                  <a:srgbClr val="FFFFFF"/>
                </a:solidFill>
                <a:latin typeface="Ebrima"/>
                <a:cs typeface="Ebrima"/>
              </a:rPr>
              <a:t>with</a:t>
            </a:r>
            <a:r>
              <a:rPr sz="1600" b="1" spc="-15" dirty="0">
                <a:solidFill>
                  <a:srgbClr val="FFFFFF"/>
                </a:solidFill>
                <a:latin typeface="Ebrima"/>
                <a:cs typeface="Ebrima"/>
              </a:rPr>
              <a:t> </a:t>
            </a:r>
            <a:r>
              <a:rPr sz="1600" b="1" spc="-5" dirty="0">
                <a:solidFill>
                  <a:srgbClr val="FFFFFF"/>
                </a:solidFill>
                <a:latin typeface="Ebrima"/>
                <a:cs typeface="Ebrima"/>
              </a:rPr>
              <a:t>BESS and</a:t>
            </a:r>
            <a:r>
              <a:rPr sz="1600" b="1" spc="-20" dirty="0">
                <a:solidFill>
                  <a:srgbClr val="FFFFFF"/>
                </a:solidFill>
                <a:latin typeface="Ebrima"/>
                <a:cs typeface="Ebrima"/>
              </a:rPr>
              <a:t> </a:t>
            </a:r>
            <a:r>
              <a:rPr sz="1600" b="1" dirty="0">
                <a:solidFill>
                  <a:srgbClr val="FFFFFF"/>
                </a:solidFill>
                <a:latin typeface="Ebrima"/>
                <a:cs typeface="Ebrima"/>
              </a:rPr>
              <a:t>H</a:t>
            </a:r>
            <a:r>
              <a:rPr sz="1575" b="1" baseline="-21164" dirty="0">
                <a:solidFill>
                  <a:srgbClr val="FFFFFF"/>
                </a:solidFill>
                <a:latin typeface="Ebrima"/>
                <a:cs typeface="Ebrima"/>
              </a:rPr>
              <a:t>2</a:t>
            </a:r>
            <a:r>
              <a:rPr sz="1575" b="1" spc="232" baseline="-21164" dirty="0">
                <a:solidFill>
                  <a:srgbClr val="FFFFFF"/>
                </a:solidFill>
                <a:latin typeface="Ebrima"/>
                <a:cs typeface="Ebrima"/>
              </a:rPr>
              <a:t> </a:t>
            </a:r>
            <a:r>
              <a:rPr sz="1600" b="1" spc="-5" dirty="0">
                <a:solidFill>
                  <a:srgbClr val="FFFFFF"/>
                </a:solidFill>
                <a:latin typeface="Ebrima"/>
                <a:cs typeface="Ebrima"/>
              </a:rPr>
              <a:t>Energy</a:t>
            </a:r>
            <a:r>
              <a:rPr sz="1600" b="1" spc="-30" dirty="0">
                <a:solidFill>
                  <a:srgbClr val="FFFFFF"/>
                </a:solidFill>
                <a:latin typeface="Ebrima"/>
                <a:cs typeface="Ebrima"/>
              </a:rPr>
              <a:t> </a:t>
            </a:r>
            <a:r>
              <a:rPr sz="1600" b="1" spc="-5" dirty="0">
                <a:solidFill>
                  <a:srgbClr val="FFFFFF"/>
                </a:solidFill>
                <a:latin typeface="Ebrima"/>
                <a:cs typeface="Ebrima"/>
              </a:rPr>
              <a:t>Storage</a:t>
            </a:r>
            <a:endParaRPr sz="1600">
              <a:latin typeface="Ebrima"/>
              <a:cs typeface="Ebrima"/>
            </a:endParaRPr>
          </a:p>
        </p:txBody>
      </p:sp>
      <p:sp>
        <p:nvSpPr>
          <p:cNvPr id="16" name="object 16"/>
          <p:cNvSpPr txBox="1"/>
          <p:nvPr/>
        </p:nvSpPr>
        <p:spPr>
          <a:xfrm>
            <a:off x="6996982" y="2077604"/>
            <a:ext cx="300355" cy="2818130"/>
          </a:xfrm>
          <a:prstGeom prst="rect">
            <a:avLst/>
          </a:prstGeom>
        </p:spPr>
        <p:txBody>
          <a:bodyPr vert="horz" wrap="square" lIns="0" tIns="12700" rIns="0" bIns="0" rtlCol="0">
            <a:spAutoFit/>
          </a:bodyPr>
          <a:lstStyle/>
          <a:p>
            <a:pPr marR="5080" algn="r">
              <a:lnSpc>
                <a:spcPct val="100000"/>
              </a:lnSpc>
              <a:spcBef>
                <a:spcPts val="100"/>
              </a:spcBef>
            </a:pPr>
            <a:r>
              <a:rPr sz="1000" dirty="0">
                <a:solidFill>
                  <a:srgbClr val="FFFFFF"/>
                </a:solidFill>
                <a:latin typeface="Ebrima"/>
                <a:cs typeface="Ebrima"/>
              </a:rPr>
              <a:t>1800</a:t>
            </a:r>
            <a:endParaRPr sz="1000">
              <a:latin typeface="Ebrima"/>
              <a:cs typeface="Ebrima"/>
            </a:endParaRPr>
          </a:p>
          <a:p>
            <a:pPr marR="5080" algn="r">
              <a:lnSpc>
                <a:spcPct val="100000"/>
              </a:lnSpc>
              <a:spcBef>
                <a:spcPts val="1115"/>
              </a:spcBef>
            </a:pPr>
            <a:r>
              <a:rPr sz="1000" dirty="0">
                <a:solidFill>
                  <a:srgbClr val="FFFFFF"/>
                </a:solidFill>
                <a:latin typeface="Ebrima"/>
                <a:cs typeface="Ebrima"/>
              </a:rPr>
              <a:t>1600</a:t>
            </a:r>
            <a:endParaRPr sz="1000">
              <a:latin typeface="Ebrima"/>
              <a:cs typeface="Ebrima"/>
            </a:endParaRPr>
          </a:p>
          <a:p>
            <a:pPr marR="5080" algn="r">
              <a:lnSpc>
                <a:spcPct val="100000"/>
              </a:lnSpc>
              <a:spcBef>
                <a:spcPts val="1110"/>
              </a:spcBef>
            </a:pPr>
            <a:r>
              <a:rPr sz="1000" dirty="0">
                <a:solidFill>
                  <a:srgbClr val="FFFFFF"/>
                </a:solidFill>
                <a:latin typeface="Ebrima"/>
                <a:cs typeface="Ebrima"/>
              </a:rPr>
              <a:t>1400</a:t>
            </a:r>
            <a:endParaRPr sz="1000">
              <a:latin typeface="Ebrima"/>
              <a:cs typeface="Ebrima"/>
            </a:endParaRPr>
          </a:p>
          <a:p>
            <a:pPr marR="5080" algn="r">
              <a:lnSpc>
                <a:spcPct val="100000"/>
              </a:lnSpc>
              <a:spcBef>
                <a:spcPts val="1105"/>
              </a:spcBef>
            </a:pPr>
            <a:r>
              <a:rPr sz="1000" dirty="0">
                <a:solidFill>
                  <a:srgbClr val="FFFFFF"/>
                </a:solidFill>
                <a:latin typeface="Ebrima"/>
                <a:cs typeface="Ebrima"/>
              </a:rPr>
              <a:t>1200</a:t>
            </a:r>
            <a:endParaRPr sz="1000">
              <a:latin typeface="Ebrima"/>
              <a:cs typeface="Ebrima"/>
            </a:endParaRPr>
          </a:p>
          <a:p>
            <a:pPr marR="5080" algn="r">
              <a:lnSpc>
                <a:spcPct val="100000"/>
              </a:lnSpc>
              <a:spcBef>
                <a:spcPts val="1105"/>
              </a:spcBef>
            </a:pPr>
            <a:r>
              <a:rPr sz="1000" dirty="0">
                <a:solidFill>
                  <a:srgbClr val="FFFFFF"/>
                </a:solidFill>
                <a:latin typeface="Ebrima"/>
                <a:cs typeface="Ebrima"/>
              </a:rPr>
              <a:t>1000</a:t>
            </a:r>
            <a:endParaRPr sz="1000">
              <a:latin typeface="Ebrima"/>
              <a:cs typeface="Ebrima"/>
            </a:endParaRPr>
          </a:p>
          <a:p>
            <a:pPr marR="5080" algn="r">
              <a:lnSpc>
                <a:spcPct val="100000"/>
              </a:lnSpc>
              <a:spcBef>
                <a:spcPts val="1115"/>
              </a:spcBef>
            </a:pPr>
            <a:r>
              <a:rPr sz="1000" dirty="0">
                <a:solidFill>
                  <a:srgbClr val="FFFFFF"/>
                </a:solidFill>
                <a:latin typeface="Ebrima"/>
                <a:cs typeface="Ebrima"/>
              </a:rPr>
              <a:t>800</a:t>
            </a:r>
            <a:endParaRPr sz="1000">
              <a:latin typeface="Ebrima"/>
              <a:cs typeface="Ebrima"/>
            </a:endParaRPr>
          </a:p>
          <a:p>
            <a:pPr marR="5080" algn="r">
              <a:lnSpc>
                <a:spcPct val="100000"/>
              </a:lnSpc>
              <a:spcBef>
                <a:spcPts val="1135"/>
              </a:spcBef>
            </a:pPr>
            <a:r>
              <a:rPr sz="1000" dirty="0">
                <a:solidFill>
                  <a:srgbClr val="FFFFFF"/>
                </a:solidFill>
                <a:latin typeface="Ebrima"/>
                <a:cs typeface="Ebrima"/>
              </a:rPr>
              <a:t>600</a:t>
            </a:r>
            <a:endParaRPr sz="1000">
              <a:latin typeface="Ebrima"/>
              <a:cs typeface="Ebrima"/>
            </a:endParaRPr>
          </a:p>
          <a:p>
            <a:pPr marR="5080" algn="r">
              <a:lnSpc>
                <a:spcPct val="100000"/>
              </a:lnSpc>
              <a:spcBef>
                <a:spcPts val="1080"/>
              </a:spcBef>
            </a:pPr>
            <a:r>
              <a:rPr sz="1000" dirty="0">
                <a:solidFill>
                  <a:srgbClr val="FFFFFF"/>
                </a:solidFill>
                <a:latin typeface="Ebrima"/>
                <a:cs typeface="Ebrima"/>
              </a:rPr>
              <a:t>400</a:t>
            </a:r>
            <a:endParaRPr sz="1000">
              <a:latin typeface="Ebrima"/>
              <a:cs typeface="Ebrima"/>
            </a:endParaRPr>
          </a:p>
          <a:p>
            <a:pPr marR="5715" algn="r">
              <a:lnSpc>
                <a:spcPct val="100000"/>
              </a:lnSpc>
              <a:spcBef>
                <a:spcPts val="1160"/>
              </a:spcBef>
            </a:pPr>
            <a:r>
              <a:rPr sz="1000" dirty="0">
                <a:solidFill>
                  <a:srgbClr val="FFFFFF"/>
                </a:solidFill>
                <a:latin typeface="Ebrima"/>
                <a:cs typeface="Ebrima"/>
              </a:rPr>
              <a:t>200</a:t>
            </a:r>
            <a:endParaRPr sz="1000">
              <a:latin typeface="Ebrima"/>
              <a:cs typeface="Ebrima"/>
            </a:endParaRPr>
          </a:p>
          <a:p>
            <a:pPr marR="5080" algn="r">
              <a:lnSpc>
                <a:spcPct val="100000"/>
              </a:lnSpc>
              <a:spcBef>
                <a:spcPts val="1065"/>
              </a:spcBef>
            </a:pPr>
            <a:r>
              <a:rPr sz="1000" dirty="0">
                <a:solidFill>
                  <a:srgbClr val="FFFFFF"/>
                </a:solidFill>
                <a:latin typeface="Ebrima"/>
                <a:cs typeface="Ebrima"/>
              </a:rPr>
              <a:t>0</a:t>
            </a:r>
            <a:endParaRPr sz="1000">
              <a:latin typeface="Ebrima"/>
              <a:cs typeface="Ebrima"/>
            </a:endParaRPr>
          </a:p>
        </p:txBody>
      </p:sp>
      <p:sp>
        <p:nvSpPr>
          <p:cNvPr id="17" name="object 17"/>
          <p:cNvSpPr txBox="1"/>
          <p:nvPr/>
        </p:nvSpPr>
        <p:spPr>
          <a:xfrm>
            <a:off x="6711573" y="2827689"/>
            <a:ext cx="215900" cy="1306195"/>
          </a:xfrm>
          <a:prstGeom prst="rect">
            <a:avLst/>
          </a:prstGeom>
        </p:spPr>
        <p:txBody>
          <a:bodyPr vert="vert270" wrap="square" lIns="0" tIns="13335" rIns="0" bIns="0" rtlCol="0">
            <a:spAutoFit/>
          </a:bodyPr>
          <a:lstStyle/>
          <a:p>
            <a:pPr marL="12700">
              <a:lnSpc>
                <a:spcPct val="100000"/>
              </a:lnSpc>
              <a:spcBef>
                <a:spcPts val="105"/>
              </a:spcBef>
            </a:pPr>
            <a:r>
              <a:rPr sz="1200" b="1" spc="-5" dirty="0">
                <a:solidFill>
                  <a:srgbClr val="FFFFFF"/>
                </a:solidFill>
                <a:latin typeface="Ebrima"/>
                <a:cs typeface="Ebrima"/>
              </a:rPr>
              <a:t>Generation</a:t>
            </a:r>
            <a:r>
              <a:rPr sz="1200" b="1" spc="-70" dirty="0">
                <a:solidFill>
                  <a:srgbClr val="FFFFFF"/>
                </a:solidFill>
                <a:latin typeface="Ebrima"/>
                <a:cs typeface="Ebrima"/>
              </a:rPr>
              <a:t> </a:t>
            </a:r>
            <a:r>
              <a:rPr sz="1200" b="1" spc="-5" dirty="0">
                <a:solidFill>
                  <a:srgbClr val="FFFFFF"/>
                </a:solidFill>
                <a:latin typeface="Ebrima"/>
                <a:cs typeface="Ebrima"/>
              </a:rPr>
              <a:t>(TWh)</a:t>
            </a:r>
            <a:endParaRPr sz="1200">
              <a:latin typeface="Ebrima"/>
              <a:cs typeface="Ebrima"/>
            </a:endParaRPr>
          </a:p>
        </p:txBody>
      </p:sp>
      <p:sp>
        <p:nvSpPr>
          <p:cNvPr id="18" name="object 18"/>
          <p:cNvSpPr txBox="1"/>
          <p:nvPr/>
        </p:nvSpPr>
        <p:spPr>
          <a:xfrm>
            <a:off x="11135276" y="2620307"/>
            <a:ext cx="238760" cy="1722755"/>
          </a:xfrm>
          <a:prstGeom prst="rect">
            <a:avLst/>
          </a:prstGeom>
        </p:spPr>
        <p:txBody>
          <a:bodyPr vert="vert270" wrap="square" lIns="0" tIns="13335" rIns="0" bIns="0" rtlCol="0">
            <a:spAutoFit/>
          </a:bodyPr>
          <a:lstStyle/>
          <a:p>
            <a:pPr marL="12700">
              <a:lnSpc>
                <a:spcPct val="100000"/>
              </a:lnSpc>
              <a:spcBef>
                <a:spcPts val="105"/>
              </a:spcBef>
            </a:pPr>
            <a:r>
              <a:rPr sz="1200" b="1" spc="-10" dirty="0">
                <a:solidFill>
                  <a:srgbClr val="FFFFFF"/>
                </a:solidFill>
                <a:latin typeface="Ebrima"/>
                <a:cs typeface="Ebrima"/>
              </a:rPr>
              <a:t>CO</a:t>
            </a:r>
            <a:r>
              <a:rPr sz="1200" b="1" spc="-15" baseline="-20833" dirty="0">
                <a:solidFill>
                  <a:srgbClr val="FFFFFF"/>
                </a:solidFill>
                <a:latin typeface="Ebrima"/>
                <a:cs typeface="Ebrima"/>
              </a:rPr>
              <a:t>2</a:t>
            </a:r>
            <a:r>
              <a:rPr sz="1200" b="1" spc="172" baseline="-20833" dirty="0">
                <a:solidFill>
                  <a:srgbClr val="FFFFFF"/>
                </a:solidFill>
                <a:latin typeface="Ebrima"/>
                <a:cs typeface="Ebrima"/>
              </a:rPr>
              <a:t> </a:t>
            </a:r>
            <a:r>
              <a:rPr sz="1200" b="1" spc="-5" dirty="0">
                <a:solidFill>
                  <a:srgbClr val="FFFFFF"/>
                </a:solidFill>
                <a:latin typeface="Ebrima"/>
                <a:cs typeface="Ebrima"/>
              </a:rPr>
              <a:t>Emissions</a:t>
            </a:r>
            <a:r>
              <a:rPr sz="1200" b="1" spc="-35" dirty="0">
                <a:solidFill>
                  <a:srgbClr val="FFFFFF"/>
                </a:solidFill>
                <a:latin typeface="Ebrima"/>
                <a:cs typeface="Ebrima"/>
              </a:rPr>
              <a:t> </a:t>
            </a:r>
            <a:r>
              <a:rPr sz="1200" b="1" spc="-5" dirty="0">
                <a:solidFill>
                  <a:srgbClr val="FFFFFF"/>
                </a:solidFill>
                <a:latin typeface="Ebrima"/>
                <a:cs typeface="Ebrima"/>
              </a:rPr>
              <a:t>(mil</a:t>
            </a:r>
            <a:r>
              <a:rPr sz="1200" b="1" spc="-35" dirty="0">
                <a:solidFill>
                  <a:srgbClr val="FFFFFF"/>
                </a:solidFill>
                <a:latin typeface="Ebrima"/>
                <a:cs typeface="Ebrima"/>
              </a:rPr>
              <a:t> </a:t>
            </a:r>
            <a:r>
              <a:rPr sz="1200" b="1" spc="-5" dirty="0">
                <a:solidFill>
                  <a:srgbClr val="FFFFFF"/>
                </a:solidFill>
                <a:latin typeface="Ebrima"/>
                <a:cs typeface="Ebrima"/>
              </a:rPr>
              <a:t>Ton)</a:t>
            </a:r>
            <a:endParaRPr sz="1200">
              <a:latin typeface="Ebrima"/>
              <a:cs typeface="Ebrima"/>
            </a:endParaRPr>
          </a:p>
        </p:txBody>
      </p:sp>
      <p:sp>
        <p:nvSpPr>
          <p:cNvPr id="19" name="object 19"/>
          <p:cNvSpPr txBox="1"/>
          <p:nvPr/>
        </p:nvSpPr>
        <p:spPr>
          <a:xfrm>
            <a:off x="10865642" y="2077604"/>
            <a:ext cx="162560" cy="281813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FFFFFF"/>
                </a:solidFill>
                <a:latin typeface="Ebrima"/>
                <a:cs typeface="Ebrima"/>
              </a:rPr>
              <a:t>90</a:t>
            </a:r>
            <a:endParaRPr sz="1000">
              <a:latin typeface="Ebrima"/>
              <a:cs typeface="Ebrima"/>
            </a:endParaRPr>
          </a:p>
          <a:p>
            <a:pPr marL="12700">
              <a:lnSpc>
                <a:spcPct val="100000"/>
              </a:lnSpc>
              <a:spcBef>
                <a:spcPts val="1115"/>
              </a:spcBef>
            </a:pPr>
            <a:r>
              <a:rPr sz="1000" dirty="0">
                <a:solidFill>
                  <a:srgbClr val="FFFFFF"/>
                </a:solidFill>
                <a:latin typeface="Ebrima"/>
                <a:cs typeface="Ebrima"/>
              </a:rPr>
              <a:t>80</a:t>
            </a:r>
            <a:endParaRPr sz="1000">
              <a:latin typeface="Ebrima"/>
              <a:cs typeface="Ebrima"/>
            </a:endParaRPr>
          </a:p>
          <a:p>
            <a:pPr marL="12700">
              <a:lnSpc>
                <a:spcPct val="100000"/>
              </a:lnSpc>
              <a:spcBef>
                <a:spcPts val="1110"/>
              </a:spcBef>
            </a:pPr>
            <a:r>
              <a:rPr sz="1000" dirty="0">
                <a:solidFill>
                  <a:srgbClr val="FFFFFF"/>
                </a:solidFill>
                <a:latin typeface="Ebrima"/>
                <a:cs typeface="Ebrima"/>
              </a:rPr>
              <a:t>70</a:t>
            </a:r>
            <a:endParaRPr sz="1000">
              <a:latin typeface="Ebrima"/>
              <a:cs typeface="Ebrima"/>
            </a:endParaRPr>
          </a:p>
          <a:p>
            <a:pPr marL="12700">
              <a:lnSpc>
                <a:spcPct val="100000"/>
              </a:lnSpc>
              <a:spcBef>
                <a:spcPts val="1105"/>
              </a:spcBef>
            </a:pPr>
            <a:r>
              <a:rPr sz="1000" dirty="0">
                <a:solidFill>
                  <a:srgbClr val="FFFFFF"/>
                </a:solidFill>
                <a:latin typeface="Ebrima"/>
                <a:cs typeface="Ebrima"/>
              </a:rPr>
              <a:t>60</a:t>
            </a:r>
            <a:endParaRPr sz="1000">
              <a:latin typeface="Ebrima"/>
              <a:cs typeface="Ebrima"/>
            </a:endParaRPr>
          </a:p>
          <a:p>
            <a:pPr marL="12700">
              <a:lnSpc>
                <a:spcPct val="100000"/>
              </a:lnSpc>
              <a:spcBef>
                <a:spcPts val="1105"/>
              </a:spcBef>
            </a:pPr>
            <a:r>
              <a:rPr sz="1000" dirty="0">
                <a:solidFill>
                  <a:srgbClr val="FFFFFF"/>
                </a:solidFill>
                <a:latin typeface="Ebrima"/>
                <a:cs typeface="Ebrima"/>
              </a:rPr>
              <a:t>50</a:t>
            </a:r>
            <a:endParaRPr sz="1000">
              <a:latin typeface="Ebrima"/>
              <a:cs typeface="Ebrima"/>
            </a:endParaRPr>
          </a:p>
          <a:p>
            <a:pPr marL="12700">
              <a:lnSpc>
                <a:spcPct val="100000"/>
              </a:lnSpc>
              <a:spcBef>
                <a:spcPts val="1115"/>
              </a:spcBef>
            </a:pPr>
            <a:r>
              <a:rPr sz="1000" dirty="0">
                <a:solidFill>
                  <a:srgbClr val="FFFFFF"/>
                </a:solidFill>
                <a:latin typeface="Ebrima"/>
                <a:cs typeface="Ebrima"/>
              </a:rPr>
              <a:t>40</a:t>
            </a:r>
            <a:endParaRPr sz="1000">
              <a:latin typeface="Ebrima"/>
              <a:cs typeface="Ebrima"/>
            </a:endParaRPr>
          </a:p>
          <a:p>
            <a:pPr marL="12700">
              <a:lnSpc>
                <a:spcPct val="100000"/>
              </a:lnSpc>
              <a:spcBef>
                <a:spcPts val="1135"/>
              </a:spcBef>
            </a:pPr>
            <a:r>
              <a:rPr sz="1000" dirty="0">
                <a:solidFill>
                  <a:srgbClr val="FFFFFF"/>
                </a:solidFill>
                <a:latin typeface="Ebrima"/>
                <a:cs typeface="Ebrima"/>
              </a:rPr>
              <a:t>30</a:t>
            </a:r>
            <a:endParaRPr sz="1000">
              <a:latin typeface="Ebrima"/>
              <a:cs typeface="Ebrima"/>
            </a:endParaRPr>
          </a:p>
          <a:p>
            <a:pPr marL="12700">
              <a:lnSpc>
                <a:spcPct val="100000"/>
              </a:lnSpc>
              <a:spcBef>
                <a:spcPts val="1080"/>
              </a:spcBef>
            </a:pPr>
            <a:r>
              <a:rPr sz="1000" dirty="0">
                <a:solidFill>
                  <a:srgbClr val="FFFFFF"/>
                </a:solidFill>
                <a:latin typeface="Ebrima"/>
                <a:cs typeface="Ebrima"/>
              </a:rPr>
              <a:t>20</a:t>
            </a:r>
            <a:endParaRPr sz="1000">
              <a:latin typeface="Ebrima"/>
              <a:cs typeface="Ebrima"/>
            </a:endParaRPr>
          </a:p>
          <a:p>
            <a:pPr marL="12700">
              <a:lnSpc>
                <a:spcPct val="100000"/>
              </a:lnSpc>
              <a:spcBef>
                <a:spcPts val="1160"/>
              </a:spcBef>
            </a:pPr>
            <a:r>
              <a:rPr sz="1000" dirty="0">
                <a:solidFill>
                  <a:srgbClr val="FFFFFF"/>
                </a:solidFill>
                <a:latin typeface="Ebrima"/>
                <a:cs typeface="Ebrima"/>
              </a:rPr>
              <a:t>10</a:t>
            </a:r>
            <a:endParaRPr sz="1000">
              <a:latin typeface="Ebrima"/>
              <a:cs typeface="Ebrima"/>
            </a:endParaRPr>
          </a:p>
          <a:p>
            <a:pPr marL="12700">
              <a:lnSpc>
                <a:spcPct val="100000"/>
              </a:lnSpc>
              <a:spcBef>
                <a:spcPts val="1065"/>
              </a:spcBef>
            </a:pPr>
            <a:r>
              <a:rPr sz="1000" dirty="0">
                <a:solidFill>
                  <a:srgbClr val="FFFFFF"/>
                </a:solidFill>
                <a:latin typeface="Ebrima"/>
                <a:cs typeface="Ebrima"/>
              </a:rPr>
              <a:t>0</a:t>
            </a:r>
            <a:endParaRPr sz="1000">
              <a:latin typeface="Ebrima"/>
              <a:cs typeface="Ebrima"/>
            </a:endParaRPr>
          </a:p>
        </p:txBody>
      </p:sp>
      <p:sp>
        <p:nvSpPr>
          <p:cNvPr id="20" name="object 20"/>
          <p:cNvSpPr txBox="1"/>
          <p:nvPr/>
        </p:nvSpPr>
        <p:spPr>
          <a:xfrm>
            <a:off x="7639334" y="4874779"/>
            <a:ext cx="299720"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FFFFFF"/>
                </a:solidFill>
                <a:latin typeface="Ebrima"/>
                <a:cs typeface="Ebrima"/>
              </a:rPr>
              <a:t>2025</a:t>
            </a:r>
            <a:endParaRPr sz="1000">
              <a:latin typeface="Ebrima"/>
              <a:cs typeface="Ebrima"/>
            </a:endParaRPr>
          </a:p>
        </p:txBody>
      </p:sp>
      <p:sp>
        <p:nvSpPr>
          <p:cNvPr id="21" name="object 21"/>
          <p:cNvSpPr txBox="1"/>
          <p:nvPr/>
        </p:nvSpPr>
        <p:spPr>
          <a:xfrm>
            <a:off x="8505855" y="4874779"/>
            <a:ext cx="299720"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FFFFFF"/>
                </a:solidFill>
                <a:latin typeface="Ebrima"/>
                <a:cs typeface="Ebrima"/>
              </a:rPr>
              <a:t>2030</a:t>
            </a:r>
            <a:endParaRPr sz="1000">
              <a:latin typeface="Ebrima"/>
              <a:cs typeface="Ebrima"/>
            </a:endParaRPr>
          </a:p>
        </p:txBody>
      </p:sp>
      <p:sp>
        <p:nvSpPr>
          <p:cNvPr id="22" name="object 22"/>
          <p:cNvSpPr txBox="1"/>
          <p:nvPr/>
        </p:nvSpPr>
        <p:spPr>
          <a:xfrm>
            <a:off x="9353072" y="4874779"/>
            <a:ext cx="299720"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FFFFFF"/>
                </a:solidFill>
                <a:latin typeface="Ebrima"/>
                <a:cs typeface="Ebrima"/>
              </a:rPr>
              <a:t>2040</a:t>
            </a:r>
            <a:endParaRPr sz="1000">
              <a:latin typeface="Ebrima"/>
              <a:cs typeface="Ebrima"/>
            </a:endParaRPr>
          </a:p>
        </p:txBody>
      </p:sp>
      <p:sp>
        <p:nvSpPr>
          <p:cNvPr id="23" name="object 23"/>
          <p:cNvSpPr txBox="1"/>
          <p:nvPr/>
        </p:nvSpPr>
        <p:spPr>
          <a:xfrm>
            <a:off x="10235341" y="4874779"/>
            <a:ext cx="299720"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FFFFFF"/>
                </a:solidFill>
                <a:latin typeface="Ebrima"/>
                <a:cs typeface="Ebrima"/>
              </a:rPr>
              <a:t>2050</a:t>
            </a:r>
            <a:endParaRPr sz="1000">
              <a:latin typeface="Ebrima"/>
              <a:cs typeface="Ebrima"/>
            </a:endParaRPr>
          </a:p>
        </p:txBody>
      </p:sp>
      <p:sp>
        <p:nvSpPr>
          <p:cNvPr id="24" name="object 24"/>
          <p:cNvSpPr txBox="1"/>
          <p:nvPr/>
        </p:nvSpPr>
        <p:spPr>
          <a:xfrm>
            <a:off x="8687462" y="5161428"/>
            <a:ext cx="740410"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FFFFFF"/>
                </a:solidFill>
                <a:latin typeface="Ebrima"/>
                <a:cs typeface="Ebrima"/>
              </a:rPr>
              <a:t>H</a:t>
            </a:r>
            <a:r>
              <a:rPr sz="1200" b="1" spc="-10" dirty="0">
                <a:solidFill>
                  <a:srgbClr val="FFFFFF"/>
                </a:solidFill>
                <a:latin typeface="Ebrima"/>
                <a:cs typeface="Ebrima"/>
              </a:rPr>
              <a:t>y</a:t>
            </a:r>
            <a:r>
              <a:rPr sz="1200" b="1" spc="-5" dirty="0">
                <a:solidFill>
                  <a:srgbClr val="FFFFFF"/>
                </a:solidFill>
                <a:latin typeface="Ebrima"/>
                <a:cs typeface="Ebrima"/>
              </a:rPr>
              <a:t>d</a:t>
            </a:r>
            <a:r>
              <a:rPr sz="1200" b="1" dirty="0">
                <a:solidFill>
                  <a:srgbClr val="FFFFFF"/>
                </a:solidFill>
                <a:latin typeface="Ebrima"/>
                <a:cs typeface="Ebrima"/>
              </a:rPr>
              <a:t>r</a:t>
            </a:r>
            <a:r>
              <a:rPr sz="1200" b="1" spc="5" dirty="0">
                <a:solidFill>
                  <a:srgbClr val="FFFFFF"/>
                </a:solidFill>
                <a:latin typeface="Ebrima"/>
                <a:cs typeface="Ebrima"/>
              </a:rPr>
              <a:t>o</a:t>
            </a:r>
            <a:r>
              <a:rPr sz="1200" b="1" spc="-5" dirty="0">
                <a:solidFill>
                  <a:srgbClr val="FFFFFF"/>
                </a:solidFill>
                <a:latin typeface="Ebrima"/>
                <a:cs typeface="Ebrima"/>
              </a:rPr>
              <a:t>g</a:t>
            </a:r>
            <a:r>
              <a:rPr sz="1200" b="1" spc="-10" dirty="0">
                <a:solidFill>
                  <a:srgbClr val="FFFFFF"/>
                </a:solidFill>
                <a:latin typeface="Ebrima"/>
                <a:cs typeface="Ebrima"/>
              </a:rPr>
              <a:t>e</a:t>
            </a:r>
            <a:r>
              <a:rPr sz="1200" b="1" dirty="0">
                <a:solidFill>
                  <a:srgbClr val="FFFFFF"/>
                </a:solidFill>
                <a:latin typeface="Ebrima"/>
                <a:cs typeface="Ebrima"/>
              </a:rPr>
              <a:t>n</a:t>
            </a:r>
            <a:endParaRPr sz="1200">
              <a:latin typeface="Ebrima"/>
              <a:cs typeface="Ebrima"/>
            </a:endParaRPr>
          </a:p>
        </p:txBody>
      </p:sp>
      <p:sp>
        <p:nvSpPr>
          <p:cNvPr id="25" name="object 25"/>
          <p:cNvSpPr txBox="1"/>
          <p:nvPr/>
        </p:nvSpPr>
        <p:spPr>
          <a:xfrm>
            <a:off x="4534079" y="673881"/>
            <a:ext cx="2823845" cy="636905"/>
          </a:xfrm>
          <a:prstGeom prst="rect">
            <a:avLst/>
          </a:prstGeom>
        </p:spPr>
        <p:txBody>
          <a:bodyPr vert="horz" wrap="square" lIns="0" tIns="29209" rIns="0" bIns="0" rtlCol="0">
            <a:spAutoFit/>
          </a:bodyPr>
          <a:lstStyle/>
          <a:p>
            <a:pPr algn="ctr">
              <a:lnSpc>
                <a:spcPct val="100000"/>
              </a:lnSpc>
              <a:spcBef>
                <a:spcPts val="229"/>
              </a:spcBef>
            </a:pPr>
            <a:r>
              <a:rPr sz="2000" b="1" spc="-5" dirty="0">
                <a:latin typeface="Ebrima"/>
                <a:cs typeface="Ebrima"/>
              </a:rPr>
              <a:t>ENERGY</a:t>
            </a:r>
            <a:r>
              <a:rPr sz="2000" b="1" spc="-50" dirty="0">
                <a:latin typeface="Ebrima"/>
                <a:cs typeface="Ebrima"/>
              </a:rPr>
              <a:t> </a:t>
            </a:r>
            <a:r>
              <a:rPr sz="2000" b="1" spc="-5" dirty="0">
                <a:latin typeface="Ebrima"/>
                <a:cs typeface="Ebrima"/>
              </a:rPr>
              <a:t>ANALYSIS</a:t>
            </a:r>
            <a:endParaRPr sz="2000">
              <a:latin typeface="Ebrima"/>
              <a:cs typeface="Ebrima"/>
            </a:endParaRPr>
          </a:p>
          <a:p>
            <a:pPr algn="ctr">
              <a:lnSpc>
                <a:spcPct val="100000"/>
              </a:lnSpc>
              <a:spcBef>
                <a:spcPts val="120"/>
              </a:spcBef>
            </a:pPr>
            <a:r>
              <a:rPr sz="1800" spc="-5" dirty="0">
                <a:latin typeface="Ebrima"/>
                <a:cs typeface="Ebrima"/>
              </a:rPr>
              <a:t>Generation</a:t>
            </a:r>
            <a:r>
              <a:rPr sz="1800" spc="-50" dirty="0">
                <a:latin typeface="Ebrima"/>
                <a:cs typeface="Ebrima"/>
              </a:rPr>
              <a:t> </a:t>
            </a:r>
            <a:r>
              <a:rPr sz="1800" dirty="0">
                <a:latin typeface="Ebrima"/>
                <a:cs typeface="Ebrima"/>
              </a:rPr>
              <a:t>and</a:t>
            </a:r>
            <a:r>
              <a:rPr sz="1800" spc="-25" dirty="0">
                <a:latin typeface="Ebrima"/>
                <a:cs typeface="Ebrima"/>
              </a:rPr>
              <a:t> </a:t>
            </a:r>
            <a:r>
              <a:rPr sz="1800" spc="-5" dirty="0">
                <a:latin typeface="Ebrima"/>
                <a:cs typeface="Ebrima"/>
              </a:rPr>
              <a:t>Curtailment</a:t>
            </a:r>
            <a:endParaRPr sz="1800">
              <a:latin typeface="Ebrima"/>
              <a:cs typeface="Ebrima"/>
            </a:endParaRPr>
          </a:p>
        </p:txBody>
      </p:sp>
      <p:pic>
        <p:nvPicPr>
          <p:cNvPr id="26" name="object 26"/>
          <p:cNvPicPr/>
          <p:nvPr/>
        </p:nvPicPr>
        <p:blipFill>
          <a:blip r:embed="rId5" cstate="print"/>
          <a:stretch>
            <a:fillRect/>
          </a:stretch>
        </p:blipFill>
        <p:spPr>
          <a:xfrm>
            <a:off x="304800" y="5735320"/>
            <a:ext cx="11582400" cy="431800"/>
          </a:xfrm>
          <a:prstGeom prst="rect">
            <a:avLst/>
          </a:prstGeom>
        </p:spPr>
      </p:pic>
      <p:sp>
        <p:nvSpPr>
          <p:cNvPr id="27" name="object 27"/>
          <p:cNvSpPr txBox="1">
            <a:spLocks noGrp="1"/>
          </p:cNvSpPr>
          <p:nvPr>
            <p:ph type="sldNum" sz="quarter" idx="7"/>
          </p:nvPr>
        </p:nvSpPr>
        <p:spPr>
          <a:prstGeom prst="rect">
            <a:avLst/>
          </a:prstGeom>
        </p:spPr>
        <p:txBody>
          <a:bodyPr vert="horz" wrap="square" lIns="0" tIns="635" rIns="0" bIns="0" rtlCol="0">
            <a:spAutoFit/>
          </a:bodyPr>
          <a:lstStyle/>
          <a:p>
            <a:pPr marL="38100">
              <a:lnSpc>
                <a:spcPct val="100000"/>
              </a:lnSpc>
              <a:spcBef>
                <a:spcPts val="5"/>
              </a:spcBef>
            </a:pPr>
            <a:fld id="{81D60167-4931-47E6-BA6A-407CBD079E47}" type="slidenum">
              <a:rPr dirty="0"/>
              <a:t>14</a:t>
            </a:fld>
            <a:endParaRPr dirty="0"/>
          </a:p>
        </p:txBody>
      </p:sp>
      <p:sp>
        <p:nvSpPr>
          <p:cNvPr id="28" name="object 28"/>
          <p:cNvSpPr txBox="1">
            <a:spLocks noGrp="1"/>
          </p:cNvSpPr>
          <p:nvPr>
            <p:ph type="ftr" sz="quarter" idx="5"/>
          </p:nvPr>
        </p:nvSpPr>
        <p:spPr>
          <a:prstGeom prst="rect">
            <a:avLst/>
          </a:prstGeom>
        </p:spPr>
        <p:txBody>
          <a:bodyPr vert="horz" wrap="square" lIns="0" tIns="3810" rIns="0" bIns="0" rtlCol="0">
            <a:spAutoFit/>
          </a:bodyPr>
          <a:lstStyle/>
          <a:p>
            <a:pPr marL="12700">
              <a:lnSpc>
                <a:spcPct val="100000"/>
              </a:lnSpc>
              <a:spcBef>
                <a:spcPts val="30"/>
              </a:spcBef>
            </a:pPr>
            <a:r>
              <a:rPr dirty="0"/>
              <a:t>©</a:t>
            </a:r>
            <a:r>
              <a:rPr spc="5" dirty="0"/>
              <a:t> </a:t>
            </a:r>
            <a:r>
              <a:rPr spc="-10" dirty="0"/>
              <a:t>2020</a:t>
            </a:r>
            <a:r>
              <a:rPr spc="15" dirty="0"/>
              <a:t> </a:t>
            </a:r>
            <a:r>
              <a:rPr spc="-5" dirty="0"/>
              <a:t>Mitsubishi</a:t>
            </a:r>
            <a:r>
              <a:rPr spc="30" dirty="0"/>
              <a:t> </a:t>
            </a:r>
            <a:r>
              <a:rPr spc="-20" dirty="0"/>
              <a:t>Power</a:t>
            </a:r>
            <a:r>
              <a:rPr spc="65" dirty="0"/>
              <a:t> </a:t>
            </a:r>
            <a:r>
              <a:rPr spc="-10" dirty="0"/>
              <a:t>Americas,</a:t>
            </a:r>
            <a:r>
              <a:rPr spc="70" dirty="0"/>
              <a:t> </a:t>
            </a:r>
            <a:r>
              <a:rPr spc="-5" dirty="0"/>
              <a:t>Inc.</a:t>
            </a:r>
            <a:r>
              <a:rPr spc="5" dirty="0"/>
              <a:t> </a:t>
            </a:r>
            <a:r>
              <a:rPr spc="-10" dirty="0"/>
              <a:t>All</a:t>
            </a:r>
            <a:r>
              <a:rPr spc="30" dirty="0"/>
              <a:t> </a:t>
            </a:r>
            <a:r>
              <a:rPr spc="-10" dirty="0"/>
              <a:t>Rights</a:t>
            </a:r>
            <a:r>
              <a:rPr spc="15" dirty="0"/>
              <a:t> </a:t>
            </a:r>
            <a:r>
              <a:rPr spc="-15" dirty="0"/>
              <a:t>Reserved.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4540" y="136047"/>
            <a:ext cx="9179560" cy="360680"/>
          </a:xfrm>
          <a:prstGeom prst="rect">
            <a:avLst/>
          </a:prstGeom>
        </p:spPr>
        <p:txBody>
          <a:bodyPr vert="horz" wrap="square" lIns="0" tIns="12700" rIns="0" bIns="0" rtlCol="0">
            <a:spAutoFit/>
          </a:bodyPr>
          <a:lstStyle/>
          <a:p>
            <a:pPr marL="12700">
              <a:lnSpc>
                <a:spcPct val="100000"/>
              </a:lnSpc>
              <a:spcBef>
                <a:spcPts val="100"/>
              </a:spcBef>
            </a:pPr>
            <a:r>
              <a:rPr sz="2200" spc="-10" dirty="0">
                <a:solidFill>
                  <a:srgbClr val="000000"/>
                </a:solidFill>
              </a:rPr>
              <a:t>The</a:t>
            </a:r>
            <a:r>
              <a:rPr sz="2200" spc="40" dirty="0">
                <a:solidFill>
                  <a:srgbClr val="000000"/>
                </a:solidFill>
              </a:rPr>
              <a:t> </a:t>
            </a:r>
            <a:r>
              <a:rPr sz="2200" spc="-10" dirty="0">
                <a:solidFill>
                  <a:srgbClr val="000000"/>
                </a:solidFill>
              </a:rPr>
              <a:t>Hydrogen</a:t>
            </a:r>
            <a:r>
              <a:rPr sz="2200" spc="85" dirty="0">
                <a:solidFill>
                  <a:srgbClr val="000000"/>
                </a:solidFill>
              </a:rPr>
              <a:t> </a:t>
            </a:r>
            <a:r>
              <a:rPr sz="2200" spc="-5" dirty="0">
                <a:solidFill>
                  <a:srgbClr val="000000"/>
                </a:solidFill>
              </a:rPr>
              <a:t>Case</a:t>
            </a:r>
            <a:r>
              <a:rPr sz="2200" spc="25" dirty="0">
                <a:solidFill>
                  <a:srgbClr val="000000"/>
                </a:solidFill>
              </a:rPr>
              <a:t> </a:t>
            </a:r>
            <a:r>
              <a:rPr sz="2200" spc="-5" dirty="0">
                <a:solidFill>
                  <a:srgbClr val="000000"/>
                </a:solidFill>
              </a:rPr>
              <a:t>Demonstrates</a:t>
            </a:r>
            <a:r>
              <a:rPr sz="2200" spc="15" dirty="0">
                <a:solidFill>
                  <a:srgbClr val="000000"/>
                </a:solidFill>
              </a:rPr>
              <a:t> </a:t>
            </a:r>
            <a:r>
              <a:rPr sz="2200" spc="-5" dirty="0">
                <a:solidFill>
                  <a:srgbClr val="000000"/>
                </a:solidFill>
              </a:rPr>
              <a:t>Further</a:t>
            </a:r>
            <a:r>
              <a:rPr sz="2200" spc="10" dirty="0">
                <a:solidFill>
                  <a:srgbClr val="000000"/>
                </a:solidFill>
              </a:rPr>
              <a:t> </a:t>
            </a:r>
            <a:r>
              <a:rPr sz="2200" spc="-5" dirty="0">
                <a:solidFill>
                  <a:srgbClr val="000000"/>
                </a:solidFill>
              </a:rPr>
              <a:t>Decarb</a:t>
            </a:r>
            <a:r>
              <a:rPr sz="2200" spc="25" dirty="0">
                <a:solidFill>
                  <a:srgbClr val="000000"/>
                </a:solidFill>
              </a:rPr>
              <a:t> </a:t>
            </a:r>
            <a:r>
              <a:rPr sz="2200" spc="-5" dirty="0">
                <a:solidFill>
                  <a:srgbClr val="000000"/>
                </a:solidFill>
              </a:rPr>
              <a:t>Without</a:t>
            </a:r>
            <a:r>
              <a:rPr sz="2200" spc="15" dirty="0">
                <a:solidFill>
                  <a:srgbClr val="000000"/>
                </a:solidFill>
              </a:rPr>
              <a:t> </a:t>
            </a:r>
            <a:r>
              <a:rPr sz="2200" spc="-5" dirty="0">
                <a:solidFill>
                  <a:srgbClr val="000000"/>
                </a:solidFill>
              </a:rPr>
              <a:t>Overbuild</a:t>
            </a:r>
            <a:endParaRPr sz="2200"/>
          </a:p>
        </p:txBody>
      </p:sp>
      <p:grpSp>
        <p:nvGrpSpPr>
          <p:cNvPr id="3" name="object 3"/>
          <p:cNvGrpSpPr/>
          <p:nvPr/>
        </p:nvGrpSpPr>
        <p:grpSpPr>
          <a:xfrm>
            <a:off x="320040" y="1432560"/>
            <a:ext cx="5458460" cy="4213860"/>
            <a:chOff x="320040" y="1432560"/>
            <a:chExt cx="5458460" cy="4213860"/>
          </a:xfrm>
        </p:grpSpPr>
        <p:pic>
          <p:nvPicPr>
            <p:cNvPr id="4" name="object 4"/>
            <p:cNvPicPr/>
            <p:nvPr/>
          </p:nvPicPr>
          <p:blipFill>
            <a:blip r:embed="rId2" cstate="print"/>
            <a:stretch>
              <a:fillRect/>
            </a:stretch>
          </p:blipFill>
          <p:spPr>
            <a:xfrm>
              <a:off x="320040" y="1432560"/>
              <a:ext cx="5458459" cy="4213859"/>
            </a:xfrm>
            <a:prstGeom prst="rect">
              <a:avLst/>
            </a:prstGeom>
          </p:spPr>
        </p:pic>
        <p:sp>
          <p:nvSpPr>
            <p:cNvPr id="5" name="object 5"/>
            <p:cNvSpPr/>
            <p:nvPr/>
          </p:nvSpPr>
          <p:spPr>
            <a:xfrm>
              <a:off x="411480" y="1485899"/>
              <a:ext cx="5351780" cy="4107179"/>
            </a:xfrm>
            <a:custGeom>
              <a:avLst/>
              <a:gdLst/>
              <a:ahLst/>
              <a:cxnLst/>
              <a:rect l="l" t="t" r="r" b="b"/>
              <a:pathLst>
                <a:path w="5351780" h="4107179">
                  <a:moveTo>
                    <a:pt x="5351780" y="684542"/>
                  </a:moveTo>
                  <a:lnTo>
                    <a:pt x="5350053" y="635660"/>
                  </a:lnTo>
                  <a:lnTo>
                    <a:pt x="5344973" y="587705"/>
                  </a:lnTo>
                  <a:lnTo>
                    <a:pt x="5336654" y="540778"/>
                  </a:lnTo>
                  <a:lnTo>
                    <a:pt x="5325199" y="495033"/>
                  </a:lnTo>
                  <a:lnTo>
                    <a:pt x="5310733" y="450545"/>
                  </a:lnTo>
                  <a:lnTo>
                    <a:pt x="5293372" y="407454"/>
                  </a:lnTo>
                  <a:lnTo>
                    <a:pt x="5273230" y="365874"/>
                  </a:lnTo>
                  <a:lnTo>
                    <a:pt x="5250421" y="325907"/>
                  </a:lnTo>
                  <a:lnTo>
                    <a:pt x="5225059" y="287693"/>
                  </a:lnTo>
                  <a:lnTo>
                    <a:pt x="5197272" y="251320"/>
                  </a:lnTo>
                  <a:lnTo>
                    <a:pt x="5167160" y="216928"/>
                  </a:lnTo>
                  <a:lnTo>
                    <a:pt x="5134851" y="184619"/>
                  </a:lnTo>
                  <a:lnTo>
                    <a:pt x="5100459" y="154508"/>
                  </a:lnTo>
                  <a:lnTo>
                    <a:pt x="5064087" y="126707"/>
                  </a:lnTo>
                  <a:lnTo>
                    <a:pt x="5025872" y="101358"/>
                  </a:lnTo>
                  <a:lnTo>
                    <a:pt x="4985905" y="78549"/>
                  </a:lnTo>
                  <a:lnTo>
                    <a:pt x="4944326" y="58407"/>
                  </a:lnTo>
                  <a:lnTo>
                    <a:pt x="4901235" y="41046"/>
                  </a:lnTo>
                  <a:lnTo>
                    <a:pt x="4856746" y="26581"/>
                  </a:lnTo>
                  <a:lnTo>
                    <a:pt x="4810988" y="15125"/>
                  </a:lnTo>
                  <a:lnTo>
                    <a:pt x="4764075" y="6807"/>
                  </a:lnTo>
                  <a:lnTo>
                    <a:pt x="4716119" y="1727"/>
                  </a:lnTo>
                  <a:lnTo>
                    <a:pt x="4667237" y="0"/>
                  </a:lnTo>
                  <a:lnTo>
                    <a:pt x="684542" y="0"/>
                  </a:lnTo>
                  <a:lnTo>
                    <a:pt x="635647" y="1727"/>
                  </a:lnTo>
                  <a:lnTo>
                    <a:pt x="587692" y="6807"/>
                  </a:lnTo>
                  <a:lnTo>
                    <a:pt x="540778" y="15125"/>
                  </a:lnTo>
                  <a:lnTo>
                    <a:pt x="495020" y="26581"/>
                  </a:lnTo>
                  <a:lnTo>
                    <a:pt x="450532" y="41046"/>
                  </a:lnTo>
                  <a:lnTo>
                    <a:pt x="407441" y="58407"/>
                  </a:lnTo>
                  <a:lnTo>
                    <a:pt x="365861" y="78549"/>
                  </a:lnTo>
                  <a:lnTo>
                    <a:pt x="325894" y="101358"/>
                  </a:lnTo>
                  <a:lnTo>
                    <a:pt x="287680" y="126707"/>
                  </a:lnTo>
                  <a:lnTo>
                    <a:pt x="251307" y="154508"/>
                  </a:lnTo>
                  <a:lnTo>
                    <a:pt x="216916" y="184619"/>
                  </a:lnTo>
                  <a:lnTo>
                    <a:pt x="184607" y="216928"/>
                  </a:lnTo>
                  <a:lnTo>
                    <a:pt x="154495" y="251320"/>
                  </a:lnTo>
                  <a:lnTo>
                    <a:pt x="126707" y="287693"/>
                  </a:lnTo>
                  <a:lnTo>
                    <a:pt x="101346" y="325907"/>
                  </a:lnTo>
                  <a:lnTo>
                    <a:pt x="78536" y="365874"/>
                  </a:lnTo>
                  <a:lnTo>
                    <a:pt x="58394" y="407454"/>
                  </a:lnTo>
                  <a:lnTo>
                    <a:pt x="41033" y="450545"/>
                  </a:lnTo>
                  <a:lnTo>
                    <a:pt x="26568" y="495033"/>
                  </a:lnTo>
                  <a:lnTo>
                    <a:pt x="15113" y="540778"/>
                  </a:lnTo>
                  <a:lnTo>
                    <a:pt x="6794" y="587705"/>
                  </a:lnTo>
                  <a:lnTo>
                    <a:pt x="1714" y="635660"/>
                  </a:lnTo>
                  <a:lnTo>
                    <a:pt x="0" y="684542"/>
                  </a:lnTo>
                  <a:lnTo>
                    <a:pt x="0" y="3422637"/>
                  </a:lnTo>
                  <a:lnTo>
                    <a:pt x="1714" y="3471532"/>
                  </a:lnTo>
                  <a:lnTo>
                    <a:pt x="6794" y="3519487"/>
                  </a:lnTo>
                  <a:lnTo>
                    <a:pt x="15113" y="3566401"/>
                  </a:lnTo>
                  <a:lnTo>
                    <a:pt x="26568" y="3612159"/>
                  </a:lnTo>
                  <a:lnTo>
                    <a:pt x="41033" y="3656647"/>
                  </a:lnTo>
                  <a:lnTo>
                    <a:pt x="58394" y="3699738"/>
                  </a:lnTo>
                  <a:lnTo>
                    <a:pt x="78536" y="3741318"/>
                  </a:lnTo>
                  <a:lnTo>
                    <a:pt x="101346" y="3781272"/>
                  </a:lnTo>
                  <a:lnTo>
                    <a:pt x="126707" y="3819499"/>
                  </a:lnTo>
                  <a:lnTo>
                    <a:pt x="154495" y="3855872"/>
                  </a:lnTo>
                  <a:lnTo>
                    <a:pt x="184607" y="3890264"/>
                  </a:lnTo>
                  <a:lnTo>
                    <a:pt x="216916" y="3922572"/>
                  </a:lnTo>
                  <a:lnTo>
                    <a:pt x="251307" y="3952684"/>
                  </a:lnTo>
                  <a:lnTo>
                    <a:pt x="287680" y="3980472"/>
                  </a:lnTo>
                  <a:lnTo>
                    <a:pt x="325894" y="4005834"/>
                  </a:lnTo>
                  <a:lnTo>
                    <a:pt x="365861" y="4028643"/>
                  </a:lnTo>
                  <a:lnTo>
                    <a:pt x="407441" y="4048785"/>
                  </a:lnTo>
                  <a:lnTo>
                    <a:pt x="450532" y="4066146"/>
                  </a:lnTo>
                  <a:lnTo>
                    <a:pt x="495020" y="4080611"/>
                  </a:lnTo>
                  <a:lnTo>
                    <a:pt x="540778" y="4092067"/>
                  </a:lnTo>
                  <a:lnTo>
                    <a:pt x="587692" y="4100385"/>
                  </a:lnTo>
                  <a:lnTo>
                    <a:pt x="635647" y="4105465"/>
                  </a:lnTo>
                  <a:lnTo>
                    <a:pt x="684542" y="4107180"/>
                  </a:lnTo>
                  <a:lnTo>
                    <a:pt x="4667237" y="4107180"/>
                  </a:lnTo>
                  <a:lnTo>
                    <a:pt x="4716119" y="4105465"/>
                  </a:lnTo>
                  <a:lnTo>
                    <a:pt x="4764075" y="4100385"/>
                  </a:lnTo>
                  <a:lnTo>
                    <a:pt x="4810988" y="4092067"/>
                  </a:lnTo>
                  <a:lnTo>
                    <a:pt x="4856746" y="4080611"/>
                  </a:lnTo>
                  <a:lnTo>
                    <a:pt x="4901235" y="4066146"/>
                  </a:lnTo>
                  <a:lnTo>
                    <a:pt x="4944326" y="4048785"/>
                  </a:lnTo>
                  <a:lnTo>
                    <a:pt x="4985905" y="4028643"/>
                  </a:lnTo>
                  <a:lnTo>
                    <a:pt x="5025872" y="4005834"/>
                  </a:lnTo>
                  <a:lnTo>
                    <a:pt x="5064087" y="3980472"/>
                  </a:lnTo>
                  <a:lnTo>
                    <a:pt x="5100459" y="3952684"/>
                  </a:lnTo>
                  <a:lnTo>
                    <a:pt x="5134851" y="3922572"/>
                  </a:lnTo>
                  <a:lnTo>
                    <a:pt x="5167160" y="3890264"/>
                  </a:lnTo>
                  <a:lnTo>
                    <a:pt x="5197272" y="3855872"/>
                  </a:lnTo>
                  <a:lnTo>
                    <a:pt x="5225059" y="3819499"/>
                  </a:lnTo>
                  <a:lnTo>
                    <a:pt x="5250421" y="3781272"/>
                  </a:lnTo>
                  <a:lnTo>
                    <a:pt x="5273230" y="3741318"/>
                  </a:lnTo>
                  <a:lnTo>
                    <a:pt x="5293372" y="3699738"/>
                  </a:lnTo>
                  <a:lnTo>
                    <a:pt x="5310733" y="3656647"/>
                  </a:lnTo>
                  <a:lnTo>
                    <a:pt x="5325199" y="3612159"/>
                  </a:lnTo>
                  <a:lnTo>
                    <a:pt x="5336654" y="3566401"/>
                  </a:lnTo>
                  <a:lnTo>
                    <a:pt x="5344973" y="3519487"/>
                  </a:lnTo>
                  <a:lnTo>
                    <a:pt x="5350053" y="3471532"/>
                  </a:lnTo>
                  <a:lnTo>
                    <a:pt x="5351780" y="3422637"/>
                  </a:lnTo>
                  <a:lnTo>
                    <a:pt x="5351780" y="684542"/>
                  </a:lnTo>
                  <a:close/>
                </a:path>
              </a:pathLst>
            </a:custGeom>
            <a:solidFill>
              <a:srgbClr val="5B7A85"/>
            </a:solidFill>
          </p:spPr>
          <p:txBody>
            <a:bodyPr wrap="square" lIns="0" tIns="0" rIns="0" bIns="0" rtlCol="0"/>
            <a:lstStyle/>
            <a:p>
              <a:endParaRPr/>
            </a:p>
          </p:txBody>
        </p:sp>
        <p:pic>
          <p:nvPicPr>
            <p:cNvPr id="6" name="object 6"/>
            <p:cNvPicPr/>
            <p:nvPr/>
          </p:nvPicPr>
          <p:blipFill>
            <a:blip r:embed="rId3" cstate="print"/>
            <a:stretch>
              <a:fillRect/>
            </a:stretch>
          </p:blipFill>
          <p:spPr>
            <a:xfrm>
              <a:off x="1422399" y="2054860"/>
              <a:ext cx="3329940" cy="2923540"/>
            </a:xfrm>
            <a:prstGeom prst="rect">
              <a:avLst/>
            </a:prstGeom>
          </p:spPr>
        </p:pic>
        <p:sp>
          <p:nvSpPr>
            <p:cNvPr id="7" name="object 7"/>
            <p:cNvSpPr/>
            <p:nvPr/>
          </p:nvSpPr>
          <p:spPr>
            <a:xfrm>
              <a:off x="764540" y="2085339"/>
              <a:ext cx="535940" cy="2181860"/>
            </a:xfrm>
            <a:custGeom>
              <a:avLst/>
              <a:gdLst/>
              <a:ahLst/>
              <a:cxnLst/>
              <a:rect l="l" t="t" r="r" b="b"/>
              <a:pathLst>
                <a:path w="535940" h="2181860">
                  <a:moveTo>
                    <a:pt x="185420" y="680720"/>
                  </a:moveTo>
                  <a:lnTo>
                    <a:pt x="0" y="680720"/>
                  </a:lnTo>
                  <a:lnTo>
                    <a:pt x="0" y="2181860"/>
                  </a:lnTo>
                  <a:lnTo>
                    <a:pt x="185420" y="2181860"/>
                  </a:lnTo>
                  <a:lnTo>
                    <a:pt x="185420" y="680720"/>
                  </a:lnTo>
                  <a:close/>
                </a:path>
                <a:path w="535940" h="2181860">
                  <a:moveTo>
                    <a:pt x="535940" y="0"/>
                  </a:moveTo>
                  <a:lnTo>
                    <a:pt x="243840" y="0"/>
                  </a:lnTo>
                  <a:lnTo>
                    <a:pt x="243840" y="154940"/>
                  </a:lnTo>
                  <a:lnTo>
                    <a:pt x="535940" y="154940"/>
                  </a:lnTo>
                  <a:lnTo>
                    <a:pt x="535940" y="0"/>
                  </a:lnTo>
                  <a:close/>
                </a:path>
              </a:pathLst>
            </a:custGeom>
            <a:solidFill>
              <a:srgbClr val="5B7A85"/>
            </a:solidFill>
          </p:spPr>
          <p:txBody>
            <a:bodyPr wrap="square" lIns="0" tIns="0" rIns="0" bIns="0" rtlCol="0"/>
            <a:lstStyle/>
            <a:p>
              <a:endParaRPr/>
            </a:p>
          </p:txBody>
        </p:sp>
      </p:grpSp>
      <p:sp>
        <p:nvSpPr>
          <p:cNvPr id="8" name="object 8"/>
          <p:cNvSpPr txBox="1"/>
          <p:nvPr/>
        </p:nvSpPr>
        <p:spPr>
          <a:xfrm>
            <a:off x="746116" y="2989201"/>
            <a:ext cx="215900" cy="1049020"/>
          </a:xfrm>
          <a:prstGeom prst="rect">
            <a:avLst/>
          </a:prstGeom>
        </p:spPr>
        <p:txBody>
          <a:bodyPr vert="vert270" wrap="square" lIns="0" tIns="13335" rIns="0" bIns="0" rtlCol="0">
            <a:spAutoFit/>
          </a:bodyPr>
          <a:lstStyle/>
          <a:p>
            <a:pPr marL="12700">
              <a:lnSpc>
                <a:spcPct val="100000"/>
              </a:lnSpc>
              <a:spcBef>
                <a:spcPts val="105"/>
              </a:spcBef>
            </a:pPr>
            <a:r>
              <a:rPr sz="1200" b="1" spc="-10" dirty="0">
                <a:solidFill>
                  <a:srgbClr val="FFFFFF"/>
                </a:solidFill>
                <a:latin typeface="Ebrima"/>
                <a:cs typeface="Ebrima"/>
              </a:rPr>
              <a:t>Installed</a:t>
            </a:r>
            <a:r>
              <a:rPr sz="1200" b="1" spc="-50" dirty="0">
                <a:solidFill>
                  <a:srgbClr val="FFFFFF"/>
                </a:solidFill>
                <a:latin typeface="Ebrima"/>
                <a:cs typeface="Ebrima"/>
              </a:rPr>
              <a:t> </a:t>
            </a:r>
            <a:r>
              <a:rPr sz="1200" b="1" spc="-5" dirty="0">
                <a:solidFill>
                  <a:srgbClr val="FFFFFF"/>
                </a:solidFill>
                <a:latin typeface="Ebrima"/>
                <a:cs typeface="Ebrima"/>
              </a:rPr>
              <a:t>(GW)</a:t>
            </a:r>
            <a:endParaRPr sz="1200">
              <a:latin typeface="Ebrima"/>
              <a:cs typeface="Ebrima"/>
            </a:endParaRPr>
          </a:p>
        </p:txBody>
      </p:sp>
      <p:sp>
        <p:nvSpPr>
          <p:cNvPr id="9" name="object 9"/>
          <p:cNvSpPr/>
          <p:nvPr/>
        </p:nvSpPr>
        <p:spPr>
          <a:xfrm>
            <a:off x="1623060" y="5036820"/>
            <a:ext cx="342900" cy="152400"/>
          </a:xfrm>
          <a:custGeom>
            <a:avLst/>
            <a:gdLst/>
            <a:ahLst/>
            <a:cxnLst/>
            <a:rect l="l" t="t" r="r" b="b"/>
            <a:pathLst>
              <a:path w="342900" h="152400">
                <a:moveTo>
                  <a:pt x="342900" y="0"/>
                </a:moveTo>
                <a:lnTo>
                  <a:pt x="0" y="0"/>
                </a:lnTo>
                <a:lnTo>
                  <a:pt x="0" y="152400"/>
                </a:lnTo>
                <a:lnTo>
                  <a:pt x="342900" y="152400"/>
                </a:lnTo>
                <a:lnTo>
                  <a:pt x="342900" y="0"/>
                </a:lnTo>
                <a:close/>
              </a:path>
            </a:pathLst>
          </a:custGeom>
          <a:solidFill>
            <a:srgbClr val="5B7A85"/>
          </a:solidFill>
        </p:spPr>
        <p:txBody>
          <a:bodyPr wrap="square" lIns="0" tIns="0" rIns="0" bIns="0" rtlCol="0"/>
          <a:lstStyle/>
          <a:p>
            <a:endParaRPr/>
          </a:p>
        </p:txBody>
      </p:sp>
      <p:sp>
        <p:nvSpPr>
          <p:cNvPr id="10" name="object 10"/>
          <p:cNvSpPr/>
          <p:nvPr/>
        </p:nvSpPr>
        <p:spPr>
          <a:xfrm>
            <a:off x="2489200" y="5036820"/>
            <a:ext cx="340360" cy="152400"/>
          </a:xfrm>
          <a:custGeom>
            <a:avLst/>
            <a:gdLst/>
            <a:ahLst/>
            <a:cxnLst/>
            <a:rect l="l" t="t" r="r" b="b"/>
            <a:pathLst>
              <a:path w="340360" h="152400">
                <a:moveTo>
                  <a:pt x="340360" y="0"/>
                </a:moveTo>
                <a:lnTo>
                  <a:pt x="0" y="0"/>
                </a:lnTo>
                <a:lnTo>
                  <a:pt x="0" y="152400"/>
                </a:lnTo>
                <a:lnTo>
                  <a:pt x="340360" y="152400"/>
                </a:lnTo>
                <a:lnTo>
                  <a:pt x="340360" y="0"/>
                </a:lnTo>
                <a:close/>
              </a:path>
            </a:pathLst>
          </a:custGeom>
          <a:solidFill>
            <a:srgbClr val="5B7A85"/>
          </a:solidFill>
        </p:spPr>
        <p:txBody>
          <a:bodyPr wrap="square" lIns="0" tIns="0" rIns="0" bIns="0" rtlCol="0"/>
          <a:lstStyle/>
          <a:p>
            <a:endParaRPr/>
          </a:p>
        </p:txBody>
      </p:sp>
      <p:sp>
        <p:nvSpPr>
          <p:cNvPr id="11" name="object 11"/>
          <p:cNvSpPr/>
          <p:nvPr/>
        </p:nvSpPr>
        <p:spPr>
          <a:xfrm>
            <a:off x="3352800" y="5036820"/>
            <a:ext cx="342900" cy="152400"/>
          </a:xfrm>
          <a:custGeom>
            <a:avLst/>
            <a:gdLst/>
            <a:ahLst/>
            <a:cxnLst/>
            <a:rect l="l" t="t" r="r" b="b"/>
            <a:pathLst>
              <a:path w="342900" h="152400">
                <a:moveTo>
                  <a:pt x="342900" y="0"/>
                </a:moveTo>
                <a:lnTo>
                  <a:pt x="0" y="0"/>
                </a:lnTo>
                <a:lnTo>
                  <a:pt x="0" y="152400"/>
                </a:lnTo>
                <a:lnTo>
                  <a:pt x="342900" y="152400"/>
                </a:lnTo>
                <a:lnTo>
                  <a:pt x="342900" y="0"/>
                </a:lnTo>
                <a:close/>
              </a:path>
            </a:pathLst>
          </a:custGeom>
          <a:solidFill>
            <a:srgbClr val="5B7A85"/>
          </a:solidFill>
        </p:spPr>
        <p:txBody>
          <a:bodyPr wrap="square" lIns="0" tIns="0" rIns="0" bIns="0" rtlCol="0"/>
          <a:lstStyle/>
          <a:p>
            <a:endParaRPr/>
          </a:p>
        </p:txBody>
      </p:sp>
      <p:sp>
        <p:nvSpPr>
          <p:cNvPr id="12" name="object 12"/>
          <p:cNvSpPr/>
          <p:nvPr/>
        </p:nvSpPr>
        <p:spPr>
          <a:xfrm>
            <a:off x="4216400" y="5036820"/>
            <a:ext cx="342900" cy="152400"/>
          </a:xfrm>
          <a:custGeom>
            <a:avLst/>
            <a:gdLst/>
            <a:ahLst/>
            <a:cxnLst/>
            <a:rect l="l" t="t" r="r" b="b"/>
            <a:pathLst>
              <a:path w="342900" h="152400">
                <a:moveTo>
                  <a:pt x="342900" y="0"/>
                </a:moveTo>
                <a:lnTo>
                  <a:pt x="0" y="0"/>
                </a:lnTo>
                <a:lnTo>
                  <a:pt x="0" y="152400"/>
                </a:lnTo>
                <a:lnTo>
                  <a:pt x="342900" y="152400"/>
                </a:lnTo>
                <a:lnTo>
                  <a:pt x="342900" y="0"/>
                </a:lnTo>
                <a:close/>
              </a:path>
            </a:pathLst>
          </a:custGeom>
          <a:solidFill>
            <a:srgbClr val="5B7A85"/>
          </a:solidFill>
        </p:spPr>
        <p:txBody>
          <a:bodyPr wrap="square" lIns="0" tIns="0" rIns="0" bIns="0" rtlCol="0"/>
          <a:lstStyle/>
          <a:p>
            <a:endParaRPr/>
          </a:p>
        </p:txBody>
      </p:sp>
      <p:sp>
        <p:nvSpPr>
          <p:cNvPr id="13" name="object 13"/>
          <p:cNvSpPr txBox="1"/>
          <p:nvPr/>
        </p:nvSpPr>
        <p:spPr>
          <a:xfrm>
            <a:off x="4240573" y="5021355"/>
            <a:ext cx="299720"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FFFFFF"/>
                </a:solidFill>
                <a:latin typeface="Ebrima"/>
                <a:cs typeface="Ebrima"/>
              </a:rPr>
              <a:t>2050</a:t>
            </a:r>
            <a:endParaRPr sz="1000">
              <a:latin typeface="Ebrima"/>
              <a:cs typeface="Ebrima"/>
            </a:endParaRPr>
          </a:p>
        </p:txBody>
      </p:sp>
      <p:sp>
        <p:nvSpPr>
          <p:cNvPr id="14" name="object 14"/>
          <p:cNvSpPr/>
          <p:nvPr/>
        </p:nvSpPr>
        <p:spPr>
          <a:xfrm>
            <a:off x="2519679" y="5270500"/>
            <a:ext cx="1135380" cy="182880"/>
          </a:xfrm>
          <a:custGeom>
            <a:avLst/>
            <a:gdLst/>
            <a:ahLst/>
            <a:cxnLst/>
            <a:rect l="l" t="t" r="r" b="b"/>
            <a:pathLst>
              <a:path w="1135379" h="182879">
                <a:moveTo>
                  <a:pt x="1135380" y="0"/>
                </a:moveTo>
                <a:lnTo>
                  <a:pt x="0" y="0"/>
                </a:lnTo>
                <a:lnTo>
                  <a:pt x="0" y="182879"/>
                </a:lnTo>
                <a:lnTo>
                  <a:pt x="1135380" y="182879"/>
                </a:lnTo>
                <a:lnTo>
                  <a:pt x="1135380" y="0"/>
                </a:lnTo>
                <a:close/>
              </a:path>
            </a:pathLst>
          </a:custGeom>
          <a:solidFill>
            <a:srgbClr val="5B7A85"/>
          </a:solidFill>
        </p:spPr>
        <p:txBody>
          <a:bodyPr wrap="square" lIns="0" tIns="0" rIns="0" bIns="0" rtlCol="0"/>
          <a:lstStyle/>
          <a:p>
            <a:endParaRPr/>
          </a:p>
        </p:txBody>
      </p:sp>
      <p:sp>
        <p:nvSpPr>
          <p:cNvPr id="15" name="object 15"/>
          <p:cNvSpPr txBox="1"/>
          <p:nvPr/>
        </p:nvSpPr>
        <p:spPr>
          <a:xfrm>
            <a:off x="2914585" y="5251662"/>
            <a:ext cx="351790" cy="208279"/>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FFFFFF"/>
                </a:solidFill>
                <a:latin typeface="Ebrima"/>
                <a:cs typeface="Ebrima"/>
              </a:rPr>
              <a:t>Bas</a:t>
            </a:r>
            <a:r>
              <a:rPr sz="1200" b="1" dirty="0">
                <a:solidFill>
                  <a:srgbClr val="FFFFFF"/>
                </a:solidFill>
                <a:latin typeface="Ebrima"/>
                <a:cs typeface="Ebrima"/>
              </a:rPr>
              <a:t>e</a:t>
            </a:r>
            <a:endParaRPr sz="1200">
              <a:latin typeface="Ebrima"/>
              <a:cs typeface="Ebrima"/>
            </a:endParaRPr>
          </a:p>
        </p:txBody>
      </p:sp>
      <p:sp>
        <p:nvSpPr>
          <p:cNvPr id="16" name="object 16"/>
          <p:cNvSpPr/>
          <p:nvPr/>
        </p:nvSpPr>
        <p:spPr>
          <a:xfrm>
            <a:off x="1008380" y="2555239"/>
            <a:ext cx="292100" cy="619760"/>
          </a:xfrm>
          <a:custGeom>
            <a:avLst/>
            <a:gdLst/>
            <a:ahLst/>
            <a:cxnLst/>
            <a:rect l="l" t="t" r="r" b="b"/>
            <a:pathLst>
              <a:path w="292100" h="619760">
                <a:moveTo>
                  <a:pt x="292100" y="467360"/>
                </a:moveTo>
                <a:lnTo>
                  <a:pt x="0" y="467360"/>
                </a:lnTo>
                <a:lnTo>
                  <a:pt x="0" y="619760"/>
                </a:lnTo>
                <a:lnTo>
                  <a:pt x="292100" y="619760"/>
                </a:lnTo>
                <a:lnTo>
                  <a:pt x="292100" y="467360"/>
                </a:lnTo>
                <a:close/>
              </a:path>
              <a:path w="292100" h="619760">
                <a:moveTo>
                  <a:pt x="292100" y="0"/>
                </a:moveTo>
                <a:lnTo>
                  <a:pt x="0" y="0"/>
                </a:lnTo>
                <a:lnTo>
                  <a:pt x="0" y="152400"/>
                </a:lnTo>
                <a:lnTo>
                  <a:pt x="292100" y="152400"/>
                </a:lnTo>
                <a:lnTo>
                  <a:pt x="292100" y="0"/>
                </a:lnTo>
                <a:close/>
              </a:path>
            </a:pathLst>
          </a:custGeom>
          <a:solidFill>
            <a:srgbClr val="5B7A85"/>
          </a:solidFill>
        </p:spPr>
        <p:txBody>
          <a:bodyPr wrap="square" lIns="0" tIns="0" rIns="0" bIns="0" rtlCol="0"/>
          <a:lstStyle/>
          <a:p>
            <a:endParaRPr/>
          </a:p>
        </p:txBody>
      </p:sp>
      <p:sp>
        <p:nvSpPr>
          <p:cNvPr id="17" name="object 17"/>
          <p:cNvSpPr txBox="1"/>
          <p:nvPr/>
        </p:nvSpPr>
        <p:spPr>
          <a:xfrm>
            <a:off x="1080532" y="3006588"/>
            <a:ext cx="231140"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FFFFFF"/>
                </a:solidFill>
                <a:latin typeface="Ebrima"/>
                <a:cs typeface="Ebrima"/>
              </a:rPr>
              <a:t>400</a:t>
            </a:r>
            <a:endParaRPr sz="1000">
              <a:latin typeface="Ebrima"/>
              <a:cs typeface="Ebrima"/>
            </a:endParaRPr>
          </a:p>
        </p:txBody>
      </p:sp>
      <p:sp>
        <p:nvSpPr>
          <p:cNvPr id="18" name="object 18"/>
          <p:cNvSpPr/>
          <p:nvPr/>
        </p:nvSpPr>
        <p:spPr>
          <a:xfrm>
            <a:off x="1008380" y="3489960"/>
            <a:ext cx="292100" cy="152400"/>
          </a:xfrm>
          <a:custGeom>
            <a:avLst/>
            <a:gdLst/>
            <a:ahLst/>
            <a:cxnLst/>
            <a:rect l="l" t="t" r="r" b="b"/>
            <a:pathLst>
              <a:path w="292100" h="152400">
                <a:moveTo>
                  <a:pt x="292100" y="0"/>
                </a:moveTo>
                <a:lnTo>
                  <a:pt x="0" y="0"/>
                </a:lnTo>
                <a:lnTo>
                  <a:pt x="0" y="152400"/>
                </a:lnTo>
                <a:lnTo>
                  <a:pt x="292100" y="152400"/>
                </a:lnTo>
                <a:lnTo>
                  <a:pt x="292100" y="0"/>
                </a:lnTo>
                <a:close/>
              </a:path>
            </a:pathLst>
          </a:custGeom>
          <a:solidFill>
            <a:srgbClr val="5B7A85"/>
          </a:solidFill>
        </p:spPr>
        <p:txBody>
          <a:bodyPr wrap="square" lIns="0" tIns="0" rIns="0" bIns="0" rtlCol="0"/>
          <a:lstStyle/>
          <a:p>
            <a:endParaRPr/>
          </a:p>
        </p:txBody>
      </p:sp>
      <p:sp>
        <p:nvSpPr>
          <p:cNvPr id="19" name="object 19"/>
          <p:cNvSpPr txBox="1"/>
          <p:nvPr/>
        </p:nvSpPr>
        <p:spPr>
          <a:xfrm>
            <a:off x="1080532" y="3474384"/>
            <a:ext cx="231140"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FFFFFF"/>
                </a:solidFill>
                <a:latin typeface="Ebrima"/>
                <a:cs typeface="Ebrima"/>
              </a:rPr>
              <a:t>300</a:t>
            </a:r>
            <a:endParaRPr sz="1000">
              <a:latin typeface="Ebrima"/>
              <a:cs typeface="Ebrima"/>
            </a:endParaRPr>
          </a:p>
        </p:txBody>
      </p:sp>
      <p:sp>
        <p:nvSpPr>
          <p:cNvPr id="20" name="object 20"/>
          <p:cNvSpPr/>
          <p:nvPr/>
        </p:nvSpPr>
        <p:spPr>
          <a:xfrm>
            <a:off x="1008380" y="3957320"/>
            <a:ext cx="292100" cy="154940"/>
          </a:xfrm>
          <a:custGeom>
            <a:avLst/>
            <a:gdLst/>
            <a:ahLst/>
            <a:cxnLst/>
            <a:rect l="l" t="t" r="r" b="b"/>
            <a:pathLst>
              <a:path w="292100" h="154939">
                <a:moveTo>
                  <a:pt x="292100" y="0"/>
                </a:moveTo>
                <a:lnTo>
                  <a:pt x="0" y="0"/>
                </a:lnTo>
                <a:lnTo>
                  <a:pt x="0" y="154940"/>
                </a:lnTo>
                <a:lnTo>
                  <a:pt x="292100" y="154940"/>
                </a:lnTo>
                <a:lnTo>
                  <a:pt x="292100" y="0"/>
                </a:lnTo>
                <a:close/>
              </a:path>
            </a:pathLst>
          </a:custGeom>
          <a:solidFill>
            <a:srgbClr val="5B7A85"/>
          </a:solidFill>
        </p:spPr>
        <p:txBody>
          <a:bodyPr wrap="square" lIns="0" tIns="0" rIns="0" bIns="0" rtlCol="0"/>
          <a:lstStyle/>
          <a:p>
            <a:endParaRPr/>
          </a:p>
        </p:txBody>
      </p:sp>
      <p:sp>
        <p:nvSpPr>
          <p:cNvPr id="21" name="object 21"/>
          <p:cNvSpPr txBox="1"/>
          <p:nvPr/>
        </p:nvSpPr>
        <p:spPr>
          <a:xfrm>
            <a:off x="1080532" y="3942183"/>
            <a:ext cx="231140"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FFFFFF"/>
                </a:solidFill>
                <a:latin typeface="Ebrima"/>
                <a:cs typeface="Ebrima"/>
              </a:rPr>
              <a:t>200</a:t>
            </a:r>
            <a:endParaRPr sz="1000">
              <a:latin typeface="Ebrima"/>
              <a:cs typeface="Ebrima"/>
            </a:endParaRPr>
          </a:p>
        </p:txBody>
      </p:sp>
      <p:sp>
        <p:nvSpPr>
          <p:cNvPr id="22" name="object 22"/>
          <p:cNvSpPr/>
          <p:nvPr/>
        </p:nvSpPr>
        <p:spPr>
          <a:xfrm>
            <a:off x="1008380" y="4424680"/>
            <a:ext cx="292100" cy="154940"/>
          </a:xfrm>
          <a:custGeom>
            <a:avLst/>
            <a:gdLst/>
            <a:ahLst/>
            <a:cxnLst/>
            <a:rect l="l" t="t" r="r" b="b"/>
            <a:pathLst>
              <a:path w="292100" h="154939">
                <a:moveTo>
                  <a:pt x="292100" y="0"/>
                </a:moveTo>
                <a:lnTo>
                  <a:pt x="0" y="0"/>
                </a:lnTo>
                <a:lnTo>
                  <a:pt x="0" y="154939"/>
                </a:lnTo>
                <a:lnTo>
                  <a:pt x="292100" y="154939"/>
                </a:lnTo>
                <a:lnTo>
                  <a:pt x="292100" y="0"/>
                </a:lnTo>
                <a:close/>
              </a:path>
            </a:pathLst>
          </a:custGeom>
          <a:solidFill>
            <a:srgbClr val="5B7A85"/>
          </a:solidFill>
        </p:spPr>
        <p:txBody>
          <a:bodyPr wrap="square" lIns="0" tIns="0" rIns="0" bIns="0" rtlCol="0"/>
          <a:lstStyle/>
          <a:p>
            <a:endParaRPr/>
          </a:p>
        </p:txBody>
      </p:sp>
      <p:sp>
        <p:nvSpPr>
          <p:cNvPr id="23" name="object 23"/>
          <p:cNvSpPr txBox="1"/>
          <p:nvPr/>
        </p:nvSpPr>
        <p:spPr>
          <a:xfrm>
            <a:off x="1080532" y="4409979"/>
            <a:ext cx="231140"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FFFFFF"/>
                </a:solidFill>
                <a:latin typeface="Ebrima"/>
                <a:cs typeface="Ebrima"/>
              </a:rPr>
              <a:t>100</a:t>
            </a:r>
            <a:endParaRPr sz="1000">
              <a:latin typeface="Ebrima"/>
              <a:cs typeface="Ebrima"/>
            </a:endParaRPr>
          </a:p>
        </p:txBody>
      </p:sp>
      <p:sp>
        <p:nvSpPr>
          <p:cNvPr id="24" name="object 24"/>
          <p:cNvSpPr/>
          <p:nvPr/>
        </p:nvSpPr>
        <p:spPr>
          <a:xfrm>
            <a:off x="1008380" y="4892040"/>
            <a:ext cx="292100" cy="154940"/>
          </a:xfrm>
          <a:custGeom>
            <a:avLst/>
            <a:gdLst/>
            <a:ahLst/>
            <a:cxnLst/>
            <a:rect l="l" t="t" r="r" b="b"/>
            <a:pathLst>
              <a:path w="292100" h="154939">
                <a:moveTo>
                  <a:pt x="292100" y="0"/>
                </a:moveTo>
                <a:lnTo>
                  <a:pt x="0" y="0"/>
                </a:lnTo>
                <a:lnTo>
                  <a:pt x="0" y="154939"/>
                </a:lnTo>
                <a:lnTo>
                  <a:pt x="292100" y="154939"/>
                </a:lnTo>
                <a:lnTo>
                  <a:pt x="292100" y="0"/>
                </a:lnTo>
                <a:close/>
              </a:path>
            </a:pathLst>
          </a:custGeom>
          <a:solidFill>
            <a:srgbClr val="5B7A85"/>
          </a:solidFill>
        </p:spPr>
        <p:txBody>
          <a:bodyPr wrap="square" lIns="0" tIns="0" rIns="0" bIns="0" rtlCol="0"/>
          <a:lstStyle/>
          <a:p>
            <a:endParaRPr/>
          </a:p>
        </p:txBody>
      </p:sp>
      <p:sp>
        <p:nvSpPr>
          <p:cNvPr id="25" name="object 25"/>
          <p:cNvSpPr txBox="1"/>
          <p:nvPr/>
        </p:nvSpPr>
        <p:spPr>
          <a:xfrm>
            <a:off x="1217692" y="4877778"/>
            <a:ext cx="93980"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FFFFFF"/>
                </a:solidFill>
                <a:latin typeface="Ebrima"/>
                <a:cs typeface="Ebrima"/>
              </a:rPr>
              <a:t>0</a:t>
            </a:r>
            <a:endParaRPr sz="1000">
              <a:latin typeface="Ebrima"/>
              <a:cs typeface="Ebrima"/>
            </a:endParaRPr>
          </a:p>
        </p:txBody>
      </p:sp>
      <p:sp>
        <p:nvSpPr>
          <p:cNvPr id="26" name="object 26"/>
          <p:cNvSpPr/>
          <p:nvPr/>
        </p:nvSpPr>
        <p:spPr>
          <a:xfrm>
            <a:off x="5186679" y="2766060"/>
            <a:ext cx="190500" cy="1813560"/>
          </a:xfrm>
          <a:custGeom>
            <a:avLst/>
            <a:gdLst/>
            <a:ahLst/>
            <a:cxnLst/>
            <a:rect l="l" t="t" r="r" b="b"/>
            <a:pathLst>
              <a:path w="190500" h="1813560">
                <a:moveTo>
                  <a:pt x="190500" y="0"/>
                </a:moveTo>
                <a:lnTo>
                  <a:pt x="0" y="0"/>
                </a:lnTo>
                <a:lnTo>
                  <a:pt x="0" y="1813560"/>
                </a:lnTo>
                <a:lnTo>
                  <a:pt x="190500" y="1813560"/>
                </a:lnTo>
                <a:lnTo>
                  <a:pt x="190500" y="0"/>
                </a:lnTo>
                <a:close/>
              </a:path>
            </a:pathLst>
          </a:custGeom>
          <a:solidFill>
            <a:srgbClr val="5B7A85"/>
          </a:solidFill>
        </p:spPr>
        <p:txBody>
          <a:bodyPr wrap="square" lIns="0" tIns="0" rIns="0" bIns="0" rtlCol="0"/>
          <a:lstStyle/>
          <a:p>
            <a:endParaRPr/>
          </a:p>
        </p:txBody>
      </p:sp>
      <p:sp>
        <p:nvSpPr>
          <p:cNvPr id="27" name="object 27"/>
          <p:cNvSpPr txBox="1"/>
          <p:nvPr/>
        </p:nvSpPr>
        <p:spPr>
          <a:xfrm>
            <a:off x="5167067" y="2813369"/>
            <a:ext cx="238760" cy="1710055"/>
          </a:xfrm>
          <a:prstGeom prst="rect">
            <a:avLst/>
          </a:prstGeom>
        </p:spPr>
        <p:txBody>
          <a:bodyPr vert="vert270" wrap="square" lIns="0" tIns="13335" rIns="0" bIns="0" rtlCol="0">
            <a:spAutoFit/>
          </a:bodyPr>
          <a:lstStyle/>
          <a:p>
            <a:pPr marL="12700">
              <a:lnSpc>
                <a:spcPct val="100000"/>
              </a:lnSpc>
              <a:spcBef>
                <a:spcPts val="105"/>
              </a:spcBef>
            </a:pPr>
            <a:r>
              <a:rPr sz="1200" b="1" spc="-10" dirty="0">
                <a:solidFill>
                  <a:srgbClr val="FFFFFF"/>
                </a:solidFill>
                <a:latin typeface="Ebrima"/>
                <a:cs typeface="Ebrima"/>
              </a:rPr>
              <a:t>CO</a:t>
            </a:r>
            <a:r>
              <a:rPr sz="1200" b="1" spc="-15" baseline="-20833" dirty="0">
                <a:solidFill>
                  <a:srgbClr val="FFFFFF"/>
                </a:solidFill>
                <a:latin typeface="Ebrima"/>
                <a:cs typeface="Ebrima"/>
              </a:rPr>
              <a:t>2</a:t>
            </a:r>
            <a:r>
              <a:rPr sz="1200" b="1" spc="22" baseline="-20833" dirty="0">
                <a:solidFill>
                  <a:srgbClr val="FFFFFF"/>
                </a:solidFill>
                <a:latin typeface="Ebrima"/>
                <a:cs typeface="Ebrima"/>
              </a:rPr>
              <a:t> </a:t>
            </a:r>
            <a:r>
              <a:rPr sz="1200" b="1" spc="-5" dirty="0">
                <a:solidFill>
                  <a:srgbClr val="FFFFFF"/>
                </a:solidFill>
                <a:latin typeface="Ebrima"/>
                <a:cs typeface="Ebrima"/>
              </a:rPr>
              <a:t>Emissions</a:t>
            </a:r>
            <a:r>
              <a:rPr sz="1200" b="1" spc="-40" dirty="0">
                <a:solidFill>
                  <a:srgbClr val="FFFFFF"/>
                </a:solidFill>
                <a:latin typeface="Ebrima"/>
                <a:cs typeface="Ebrima"/>
              </a:rPr>
              <a:t> </a:t>
            </a:r>
            <a:r>
              <a:rPr sz="1200" b="1" spc="-5" dirty="0">
                <a:solidFill>
                  <a:srgbClr val="FFFFFF"/>
                </a:solidFill>
                <a:latin typeface="Ebrima"/>
                <a:cs typeface="Ebrima"/>
              </a:rPr>
              <a:t>(mil</a:t>
            </a:r>
            <a:r>
              <a:rPr sz="1200" b="1" spc="-35" dirty="0">
                <a:solidFill>
                  <a:srgbClr val="FFFFFF"/>
                </a:solidFill>
                <a:latin typeface="Ebrima"/>
                <a:cs typeface="Ebrima"/>
              </a:rPr>
              <a:t> </a:t>
            </a:r>
            <a:r>
              <a:rPr sz="1200" b="1" spc="-5" dirty="0">
                <a:solidFill>
                  <a:srgbClr val="FFFFFF"/>
                </a:solidFill>
                <a:latin typeface="Ebrima"/>
                <a:cs typeface="Ebrima"/>
              </a:rPr>
              <a:t>Ton)</a:t>
            </a:r>
            <a:endParaRPr sz="1200">
              <a:latin typeface="Ebrima"/>
              <a:cs typeface="Ebrima"/>
            </a:endParaRPr>
          </a:p>
        </p:txBody>
      </p:sp>
      <p:sp>
        <p:nvSpPr>
          <p:cNvPr id="28" name="object 28"/>
          <p:cNvSpPr/>
          <p:nvPr/>
        </p:nvSpPr>
        <p:spPr>
          <a:xfrm>
            <a:off x="4869180" y="2085339"/>
            <a:ext cx="292100" cy="1717039"/>
          </a:xfrm>
          <a:custGeom>
            <a:avLst/>
            <a:gdLst/>
            <a:ahLst/>
            <a:cxnLst/>
            <a:rect l="l" t="t" r="r" b="b"/>
            <a:pathLst>
              <a:path w="292100" h="1717039">
                <a:moveTo>
                  <a:pt x="292100" y="1562100"/>
                </a:moveTo>
                <a:lnTo>
                  <a:pt x="0" y="1562100"/>
                </a:lnTo>
                <a:lnTo>
                  <a:pt x="0" y="1717040"/>
                </a:lnTo>
                <a:lnTo>
                  <a:pt x="292100" y="1717040"/>
                </a:lnTo>
                <a:lnTo>
                  <a:pt x="292100" y="1562100"/>
                </a:lnTo>
                <a:close/>
              </a:path>
              <a:path w="292100" h="1717039">
                <a:moveTo>
                  <a:pt x="292100" y="1249680"/>
                </a:moveTo>
                <a:lnTo>
                  <a:pt x="0" y="1249680"/>
                </a:lnTo>
                <a:lnTo>
                  <a:pt x="0" y="1404620"/>
                </a:lnTo>
                <a:lnTo>
                  <a:pt x="292100" y="1404620"/>
                </a:lnTo>
                <a:lnTo>
                  <a:pt x="292100" y="1249680"/>
                </a:lnTo>
                <a:close/>
              </a:path>
              <a:path w="292100" h="1717039">
                <a:moveTo>
                  <a:pt x="292100" y="937260"/>
                </a:moveTo>
                <a:lnTo>
                  <a:pt x="0" y="937260"/>
                </a:lnTo>
                <a:lnTo>
                  <a:pt x="0" y="1092200"/>
                </a:lnTo>
                <a:lnTo>
                  <a:pt x="292100" y="1092200"/>
                </a:lnTo>
                <a:lnTo>
                  <a:pt x="292100" y="937260"/>
                </a:lnTo>
                <a:close/>
              </a:path>
              <a:path w="292100" h="1717039">
                <a:moveTo>
                  <a:pt x="292100" y="624840"/>
                </a:moveTo>
                <a:lnTo>
                  <a:pt x="0" y="624840"/>
                </a:lnTo>
                <a:lnTo>
                  <a:pt x="0" y="779780"/>
                </a:lnTo>
                <a:lnTo>
                  <a:pt x="292100" y="779780"/>
                </a:lnTo>
                <a:lnTo>
                  <a:pt x="292100" y="624840"/>
                </a:lnTo>
                <a:close/>
              </a:path>
              <a:path w="292100" h="1717039">
                <a:moveTo>
                  <a:pt x="292100" y="312420"/>
                </a:moveTo>
                <a:lnTo>
                  <a:pt x="0" y="312420"/>
                </a:lnTo>
                <a:lnTo>
                  <a:pt x="0" y="467360"/>
                </a:lnTo>
                <a:lnTo>
                  <a:pt x="292100" y="467360"/>
                </a:lnTo>
                <a:lnTo>
                  <a:pt x="292100" y="312420"/>
                </a:lnTo>
                <a:close/>
              </a:path>
              <a:path w="292100" h="1717039">
                <a:moveTo>
                  <a:pt x="292100" y="0"/>
                </a:moveTo>
                <a:lnTo>
                  <a:pt x="0" y="0"/>
                </a:lnTo>
                <a:lnTo>
                  <a:pt x="0" y="154940"/>
                </a:lnTo>
                <a:lnTo>
                  <a:pt x="292100" y="154940"/>
                </a:lnTo>
                <a:lnTo>
                  <a:pt x="292100" y="0"/>
                </a:lnTo>
                <a:close/>
              </a:path>
            </a:pathLst>
          </a:custGeom>
          <a:solidFill>
            <a:srgbClr val="5B7A85"/>
          </a:solidFill>
        </p:spPr>
        <p:txBody>
          <a:bodyPr wrap="square" lIns="0" tIns="0" rIns="0" bIns="0" rtlCol="0"/>
          <a:lstStyle/>
          <a:p>
            <a:endParaRPr/>
          </a:p>
        </p:txBody>
      </p:sp>
      <p:sp>
        <p:nvSpPr>
          <p:cNvPr id="29" name="object 29"/>
          <p:cNvSpPr txBox="1"/>
          <p:nvPr/>
        </p:nvSpPr>
        <p:spPr>
          <a:xfrm>
            <a:off x="4864378" y="3007697"/>
            <a:ext cx="162560" cy="80264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FFFFFF"/>
                </a:solidFill>
                <a:latin typeface="Ebrima"/>
                <a:cs typeface="Ebrima"/>
              </a:rPr>
              <a:t>60</a:t>
            </a:r>
            <a:endParaRPr sz="1000">
              <a:latin typeface="Ebrima"/>
              <a:cs typeface="Ebrima"/>
            </a:endParaRPr>
          </a:p>
          <a:p>
            <a:pPr>
              <a:lnSpc>
                <a:spcPct val="100000"/>
              </a:lnSpc>
              <a:spcBef>
                <a:spcPts val="35"/>
              </a:spcBef>
            </a:pPr>
            <a:endParaRPr sz="900">
              <a:latin typeface="Ebrima"/>
              <a:cs typeface="Ebrima"/>
            </a:endParaRPr>
          </a:p>
          <a:p>
            <a:pPr marL="12700">
              <a:lnSpc>
                <a:spcPct val="100000"/>
              </a:lnSpc>
            </a:pPr>
            <a:r>
              <a:rPr sz="1000" dirty="0">
                <a:solidFill>
                  <a:srgbClr val="FFFFFF"/>
                </a:solidFill>
                <a:latin typeface="Ebrima"/>
                <a:cs typeface="Ebrima"/>
              </a:rPr>
              <a:t>50</a:t>
            </a:r>
            <a:endParaRPr sz="1000">
              <a:latin typeface="Ebrima"/>
              <a:cs typeface="Ebrima"/>
            </a:endParaRPr>
          </a:p>
          <a:p>
            <a:pPr>
              <a:lnSpc>
                <a:spcPct val="100000"/>
              </a:lnSpc>
              <a:spcBef>
                <a:spcPts val="35"/>
              </a:spcBef>
            </a:pPr>
            <a:endParaRPr sz="900">
              <a:latin typeface="Ebrima"/>
              <a:cs typeface="Ebrima"/>
            </a:endParaRPr>
          </a:p>
          <a:p>
            <a:pPr marL="12700">
              <a:lnSpc>
                <a:spcPct val="100000"/>
              </a:lnSpc>
            </a:pPr>
            <a:r>
              <a:rPr sz="1000" dirty="0">
                <a:solidFill>
                  <a:srgbClr val="FFFFFF"/>
                </a:solidFill>
                <a:latin typeface="Ebrima"/>
                <a:cs typeface="Ebrima"/>
              </a:rPr>
              <a:t>40</a:t>
            </a:r>
            <a:endParaRPr sz="1000">
              <a:latin typeface="Ebrima"/>
              <a:cs typeface="Ebrima"/>
            </a:endParaRPr>
          </a:p>
        </p:txBody>
      </p:sp>
      <p:sp>
        <p:nvSpPr>
          <p:cNvPr id="30" name="object 30"/>
          <p:cNvSpPr/>
          <p:nvPr/>
        </p:nvSpPr>
        <p:spPr>
          <a:xfrm>
            <a:off x="4869180" y="3959859"/>
            <a:ext cx="292100" cy="464820"/>
          </a:xfrm>
          <a:custGeom>
            <a:avLst/>
            <a:gdLst/>
            <a:ahLst/>
            <a:cxnLst/>
            <a:rect l="l" t="t" r="r" b="b"/>
            <a:pathLst>
              <a:path w="292100" h="464820">
                <a:moveTo>
                  <a:pt x="292100" y="312420"/>
                </a:moveTo>
                <a:lnTo>
                  <a:pt x="0" y="312420"/>
                </a:lnTo>
                <a:lnTo>
                  <a:pt x="0" y="464820"/>
                </a:lnTo>
                <a:lnTo>
                  <a:pt x="292100" y="464820"/>
                </a:lnTo>
                <a:lnTo>
                  <a:pt x="292100" y="312420"/>
                </a:lnTo>
                <a:close/>
              </a:path>
              <a:path w="292100" h="464820">
                <a:moveTo>
                  <a:pt x="292100" y="0"/>
                </a:moveTo>
                <a:lnTo>
                  <a:pt x="0" y="0"/>
                </a:lnTo>
                <a:lnTo>
                  <a:pt x="0" y="152400"/>
                </a:lnTo>
                <a:lnTo>
                  <a:pt x="292100" y="152400"/>
                </a:lnTo>
                <a:lnTo>
                  <a:pt x="292100" y="0"/>
                </a:lnTo>
                <a:close/>
              </a:path>
            </a:pathLst>
          </a:custGeom>
          <a:solidFill>
            <a:srgbClr val="5B7A85"/>
          </a:solidFill>
        </p:spPr>
        <p:txBody>
          <a:bodyPr wrap="square" lIns="0" tIns="0" rIns="0" bIns="0" rtlCol="0"/>
          <a:lstStyle/>
          <a:p>
            <a:endParaRPr/>
          </a:p>
        </p:txBody>
      </p:sp>
      <p:sp>
        <p:nvSpPr>
          <p:cNvPr id="31" name="object 31"/>
          <p:cNvSpPr txBox="1"/>
          <p:nvPr/>
        </p:nvSpPr>
        <p:spPr>
          <a:xfrm>
            <a:off x="4864378" y="3944404"/>
            <a:ext cx="162560" cy="49022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FFFFFF"/>
                </a:solidFill>
                <a:latin typeface="Ebrima"/>
                <a:cs typeface="Ebrima"/>
              </a:rPr>
              <a:t>30</a:t>
            </a:r>
            <a:endParaRPr sz="1000">
              <a:latin typeface="Ebrima"/>
              <a:cs typeface="Ebrima"/>
            </a:endParaRPr>
          </a:p>
          <a:p>
            <a:pPr>
              <a:lnSpc>
                <a:spcPct val="100000"/>
              </a:lnSpc>
              <a:spcBef>
                <a:spcPts val="35"/>
              </a:spcBef>
            </a:pPr>
            <a:endParaRPr sz="900">
              <a:latin typeface="Ebrima"/>
              <a:cs typeface="Ebrima"/>
            </a:endParaRPr>
          </a:p>
          <a:p>
            <a:pPr marL="12700">
              <a:lnSpc>
                <a:spcPct val="100000"/>
              </a:lnSpc>
            </a:pPr>
            <a:r>
              <a:rPr sz="1000" dirty="0">
                <a:solidFill>
                  <a:srgbClr val="FFFFFF"/>
                </a:solidFill>
                <a:latin typeface="Ebrima"/>
                <a:cs typeface="Ebrima"/>
              </a:rPr>
              <a:t>20</a:t>
            </a:r>
            <a:endParaRPr sz="1000">
              <a:latin typeface="Ebrima"/>
              <a:cs typeface="Ebrima"/>
            </a:endParaRPr>
          </a:p>
        </p:txBody>
      </p:sp>
      <p:sp>
        <p:nvSpPr>
          <p:cNvPr id="32" name="object 32"/>
          <p:cNvSpPr/>
          <p:nvPr/>
        </p:nvSpPr>
        <p:spPr>
          <a:xfrm>
            <a:off x="4869179" y="4584700"/>
            <a:ext cx="243840" cy="152400"/>
          </a:xfrm>
          <a:custGeom>
            <a:avLst/>
            <a:gdLst/>
            <a:ahLst/>
            <a:cxnLst/>
            <a:rect l="l" t="t" r="r" b="b"/>
            <a:pathLst>
              <a:path w="243839" h="152400">
                <a:moveTo>
                  <a:pt x="243839" y="0"/>
                </a:moveTo>
                <a:lnTo>
                  <a:pt x="0" y="0"/>
                </a:lnTo>
                <a:lnTo>
                  <a:pt x="0" y="152400"/>
                </a:lnTo>
                <a:lnTo>
                  <a:pt x="243839" y="152400"/>
                </a:lnTo>
                <a:lnTo>
                  <a:pt x="243839" y="0"/>
                </a:lnTo>
                <a:close/>
              </a:path>
            </a:pathLst>
          </a:custGeom>
          <a:solidFill>
            <a:srgbClr val="5B7A85"/>
          </a:solidFill>
        </p:spPr>
        <p:txBody>
          <a:bodyPr wrap="square" lIns="0" tIns="0" rIns="0" bIns="0" rtlCol="0"/>
          <a:lstStyle/>
          <a:p>
            <a:endParaRPr/>
          </a:p>
        </p:txBody>
      </p:sp>
      <p:sp>
        <p:nvSpPr>
          <p:cNvPr id="33" name="object 33"/>
          <p:cNvSpPr txBox="1"/>
          <p:nvPr/>
        </p:nvSpPr>
        <p:spPr>
          <a:xfrm>
            <a:off x="4864378" y="4568873"/>
            <a:ext cx="162560"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FFFFFF"/>
                </a:solidFill>
                <a:latin typeface="Ebrima"/>
                <a:cs typeface="Ebrima"/>
              </a:rPr>
              <a:t>10</a:t>
            </a:r>
            <a:endParaRPr sz="1000">
              <a:latin typeface="Ebrima"/>
              <a:cs typeface="Ebrima"/>
            </a:endParaRPr>
          </a:p>
        </p:txBody>
      </p:sp>
      <p:sp>
        <p:nvSpPr>
          <p:cNvPr id="34" name="object 34"/>
          <p:cNvSpPr/>
          <p:nvPr/>
        </p:nvSpPr>
        <p:spPr>
          <a:xfrm>
            <a:off x="4869179" y="4897120"/>
            <a:ext cx="172720" cy="152400"/>
          </a:xfrm>
          <a:custGeom>
            <a:avLst/>
            <a:gdLst/>
            <a:ahLst/>
            <a:cxnLst/>
            <a:rect l="l" t="t" r="r" b="b"/>
            <a:pathLst>
              <a:path w="172720" h="152400">
                <a:moveTo>
                  <a:pt x="172720" y="0"/>
                </a:moveTo>
                <a:lnTo>
                  <a:pt x="0" y="0"/>
                </a:lnTo>
                <a:lnTo>
                  <a:pt x="0" y="152400"/>
                </a:lnTo>
                <a:lnTo>
                  <a:pt x="172720" y="152400"/>
                </a:lnTo>
                <a:lnTo>
                  <a:pt x="172720" y="0"/>
                </a:lnTo>
                <a:close/>
              </a:path>
            </a:pathLst>
          </a:custGeom>
          <a:solidFill>
            <a:srgbClr val="5B7A85"/>
          </a:solidFill>
        </p:spPr>
        <p:txBody>
          <a:bodyPr wrap="square" lIns="0" tIns="0" rIns="0" bIns="0" rtlCol="0"/>
          <a:lstStyle/>
          <a:p>
            <a:endParaRPr/>
          </a:p>
        </p:txBody>
      </p:sp>
      <p:sp>
        <p:nvSpPr>
          <p:cNvPr id="35" name="object 35"/>
          <p:cNvSpPr txBox="1"/>
          <p:nvPr/>
        </p:nvSpPr>
        <p:spPr>
          <a:xfrm>
            <a:off x="4864378" y="4881106"/>
            <a:ext cx="93980"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FFFFFF"/>
                </a:solidFill>
                <a:latin typeface="Ebrima"/>
                <a:cs typeface="Ebrima"/>
              </a:rPr>
              <a:t>0</a:t>
            </a:r>
            <a:endParaRPr sz="1000">
              <a:latin typeface="Ebrima"/>
              <a:cs typeface="Ebrima"/>
            </a:endParaRPr>
          </a:p>
        </p:txBody>
      </p:sp>
      <p:grpSp>
        <p:nvGrpSpPr>
          <p:cNvPr id="36" name="object 36"/>
          <p:cNvGrpSpPr/>
          <p:nvPr/>
        </p:nvGrpSpPr>
        <p:grpSpPr>
          <a:xfrm>
            <a:off x="6192520" y="1432560"/>
            <a:ext cx="5455920" cy="4213860"/>
            <a:chOff x="6192520" y="1432560"/>
            <a:chExt cx="5455920" cy="4213860"/>
          </a:xfrm>
        </p:grpSpPr>
        <p:pic>
          <p:nvPicPr>
            <p:cNvPr id="37" name="object 37"/>
            <p:cNvPicPr/>
            <p:nvPr/>
          </p:nvPicPr>
          <p:blipFill>
            <a:blip r:embed="rId4" cstate="print"/>
            <a:stretch>
              <a:fillRect/>
            </a:stretch>
          </p:blipFill>
          <p:spPr>
            <a:xfrm>
              <a:off x="6192520" y="1432560"/>
              <a:ext cx="5455919" cy="4213859"/>
            </a:xfrm>
            <a:prstGeom prst="rect">
              <a:avLst/>
            </a:prstGeom>
          </p:spPr>
        </p:pic>
        <p:sp>
          <p:nvSpPr>
            <p:cNvPr id="38" name="object 38"/>
            <p:cNvSpPr/>
            <p:nvPr/>
          </p:nvSpPr>
          <p:spPr>
            <a:xfrm>
              <a:off x="6283960" y="1485899"/>
              <a:ext cx="5349240" cy="4107179"/>
            </a:xfrm>
            <a:custGeom>
              <a:avLst/>
              <a:gdLst/>
              <a:ahLst/>
              <a:cxnLst/>
              <a:rect l="l" t="t" r="r" b="b"/>
              <a:pathLst>
                <a:path w="5349240" h="4107179">
                  <a:moveTo>
                    <a:pt x="5349240" y="684542"/>
                  </a:moveTo>
                  <a:lnTo>
                    <a:pt x="5347513" y="635660"/>
                  </a:lnTo>
                  <a:lnTo>
                    <a:pt x="5342433" y="587705"/>
                  </a:lnTo>
                  <a:lnTo>
                    <a:pt x="5334114" y="540791"/>
                  </a:lnTo>
                  <a:lnTo>
                    <a:pt x="5322659" y="495033"/>
                  </a:lnTo>
                  <a:lnTo>
                    <a:pt x="5308193" y="450545"/>
                  </a:lnTo>
                  <a:lnTo>
                    <a:pt x="5290832" y="407454"/>
                  </a:lnTo>
                  <a:lnTo>
                    <a:pt x="5270690" y="365874"/>
                  </a:lnTo>
                  <a:lnTo>
                    <a:pt x="5247881" y="325907"/>
                  </a:lnTo>
                  <a:lnTo>
                    <a:pt x="5222519" y="287693"/>
                  </a:lnTo>
                  <a:lnTo>
                    <a:pt x="5194732" y="251320"/>
                  </a:lnTo>
                  <a:lnTo>
                    <a:pt x="5164620" y="216928"/>
                  </a:lnTo>
                  <a:lnTo>
                    <a:pt x="5132311" y="184619"/>
                  </a:lnTo>
                  <a:lnTo>
                    <a:pt x="5097919" y="154508"/>
                  </a:lnTo>
                  <a:lnTo>
                    <a:pt x="5061547" y="126720"/>
                  </a:lnTo>
                  <a:lnTo>
                    <a:pt x="5023332" y="101358"/>
                  </a:lnTo>
                  <a:lnTo>
                    <a:pt x="4983365" y="78549"/>
                  </a:lnTo>
                  <a:lnTo>
                    <a:pt x="4941786" y="58407"/>
                  </a:lnTo>
                  <a:lnTo>
                    <a:pt x="4898695" y="41046"/>
                  </a:lnTo>
                  <a:lnTo>
                    <a:pt x="4854206" y="26581"/>
                  </a:lnTo>
                  <a:lnTo>
                    <a:pt x="4808448" y="15125"/>
                  </a:lnTo>
                  <a:lnTo>
                    <a:pt x="4761535" y="6807"/>
                  </a:lnTo>
                  <a:lnTo>
                    <a:pt x="4713579" y="1727"/>
                  </a:lnTo>
                  <a:lnTo>
                    <a:pt x="4664697" y="0"/>
                  </a:lnTo>
                  <a:lnTo>
                    <a:pt x="684542" y="0"/>
                  </a:lnTo>
                  <a:lnTo>
                    <a:pt x="635647" y="1727"/>
                  </a:lnTo>
                  <a:lnTo>
                    <a:pt x="587692" y="6807"/>
                  </a:lnTo>
                  <a:lnTo>
                    <a:pt x="540778" y="15125"/>
                  </a:lnTo>
                  <a:lnTo>
                    <a:pt x="495020" y="26581"/>
                  </a:lnTo>
                  <a:lnTo>
                    <a:pt x="450532" y="41046"/>
                  </a:lnTo>
                  <a:lnTo>
                    <a:pt x="407441" y="58407"/>
                  </a:lnTo>
                  <a:lnTo>
                    <a:pt x="365861" y="78549"/>
                  </a:lnTo>
                  <a:lnTo>
                    <a:pt x="325894" y="101358"/>
                  </a:lnTo>
                  <a:lnTo>
                    <a:pt x="287680" y="126720"/>
                  </a:lnTo>
                  <a:lnTo>
                    <a:pt x="251307" y="154508"/>
                  </a:lnTo>
                  <a:lnTo>
                    <a:pt x="216916" y="184619"/>
                  </a:lnTo>
                  <a:lnTo>
                    <a:pt x="184607" y="216928"/>
                  </a:lnTo>
                  <a:lnTo>
                    <a:pt x="154495" y="251320"/>
                  </a:lnTo>
                  <a:lnTo>
                    <a:pt x="126707" y="287693"/>
                  </a:lnTo>
                  <a:lnTo>
                    <a:pt x="101346" y="325907"/>
                  </a:lnTo>
                  <a:lnTo>
                    <a:pt x="78536" y="365874"/>
                  </a:lnTo>
                  <a:lnTo>
                    <a:pt x="58394" y="407454"/>
                  </a:lnTo>
                  <a:lnTo>
                    <a:pt x="41033" y="450545"/>
                  </a:lnTo>
                  <a:lnTo>
                    <a:pt x="26568" y="495033"/>
                  </a:lnTo>
                  <a:lnTo>
                    <a:pt x="15113" y="540791"/>
                  </a:lnTo>
                  <a:lnTo>
                    <a:pt x="6794" y="587705"/>
                  </a:lnTo>
                  <a:lnTo>
                    <a:pt x="1714" y="635660"/>
                  </a:lnTo>
                  <a:lnTo>
                    <a:pt x="0" y="684542"/>
                  </a:lnTo>
                  <a:lnTo>
                    <a:pt x="0" y="3422637"/>
                  </a:lnTo>
                  <a:lnTo>
                    <a:pt x="1714" y="3471532"/>
                  </a:lnTo>
                  <a:lnTo>
                    <a:pt x="6794" y="3519487"/>
                  </a:lnTo>
                  <a:lnTo>
                    <a:pt x="15113" y="3566401"/>
                  </a:lnTo>
                  <a:lnTo>
                    <a:pt x="26568" y="3612159"/>
                  </a:lnTo>
                  <a:lnTo>
                    <a:pt x="41033" y="3656647"/>
                  </a:lnTo>
                  <a:lnTo>
                    <a:pt x="58394" y="3699738"/>
                  </a:lnTo>
                  <a:lnTo>
                    <a:pt x="78536" y="3741318"/>
                  </a:lnTo>
                  <a:lnTo>
                    <a:pt x="101346" y="3781285"/>
                  </a:lnTo>
                  <a:lnTo>
                    <a:pt x="126707" y="3819499"/>
                  </a:lnTo>
                  <a:lnTo>
                    <a:pt x="154495" y="3855872"/>
                  </a:lnTo>
                  <a:lnTo>
                    <a:pt x="184607" y="3890264"/>
                  </a:lnTo>
                  <a:lnTo>
                    <a:pt x="216916" y="3922572"/>
                  </a:lnTo>
                  <a:lnTo>
                    <a:pt x="251307" y="3952684"/>
                  </a:lnTo>
                  <a:lnTo>
                    <a:pt x="287680" y="3980472"/>
                  </a:lnTo>
                  <a:lnTo>
                    <a:pt x="325894" y="4005834"/>
                  </a:lnTo>
                  <a:lnTo>
                    <a:pt x="365861" y="4028643"/>
                  </a:lnTo>
                  <a:lnTo>
                    <a:pt x="407441" y="4048785"/>
                  </a:lnTo>
                  <a:lnTo>
                    <a:pt x="450532" y="4066146"/>
                  </a:lnTo>
                  <a:lnTo>
                    <a:pt x="495020" y="4080611"/>
                  </a:lnTo>
                  <a:lnTo>
                    <a:pt x="540778" y="4092067"/>
                  </a:lnTo>
                  <a:lnTo>
                    <a:pt x="587692" y="4100385"/>
                  </a:lnTo>
                  <a:lnTo>
                    <a:pt x="635647" y="4105465"/>
                  </a:lnTo>
                  <a:lnTo>
                    <a:pt x="684542" y="4107180"/>
                  </a:lnTo>
                  <a:lnTo>
                    <a:pt x="4664697" y="4107180"/>
                  </a:lnTo>
                  <a:lnTo>
                    <a:pt x="4713579" y="4105465"/>
                  </a:lnTo>
                  <a:lnTo>
                    <a:pt x="4761535" y="4100385"/>
                  </a:lnTo>
                  <a:lnTo>
                    <a:pt x="4808448" y="4092067"/>
                  </a:lnTo>
                  <a:lnTo>
                    <a:pt x="4854206" y="4080611"/>
                  </a:lnTo>
                  <a:lnTo>
                    <a:pt x="4898695" y="4066146"/>
                  </a:lnTo>
                  <a:lnTo>
                    <a:pt x="4941786" y="4048785"/>
                  </a:lnTo>
                  <a:lnTo>
                    <a:pt x="4983365" y="4028643"/>
                  </a:lnTo>
                  <a:lnTo>
                    <a:pt x="5023332" y="4005834"/>
                  </a:lnTo>
                  <a:lnTo>
                    <a:pt x="5061547" y="3980472"/>
                  </a:lnTo>
                  <a:lnTo>
                    <a:pt x="5097919" y="3952684"/>
                  </a:lnTo>
                  <a:lnTo>
                    <a:pt x="5132311" y="3922572"/>
                  </a:lnTo>
                  <a:lnTo>
                    <a:pt x="5164620" y="3890264"/>
                  </a:lnTo>
                  <a:lnTo>
                    <a:pt x="5194732" y="3855872"/>
                  </a:lnTo>
                  <a:lnTo>
                    <a:pt x="5222519" y="3819499"/>
                  </a:lnTo>
                  <a:lnTo>
                    <a:pt x="5247881" y="3781285"/>
                  </a:lnTo>
                  <a:lnTo>
                    <a:pt x="5270690" y="3741318"/>
                  </a:lnTo>
                  <a:lnTo>
                    <a:pt x="5290832" y="3699738"/>
                  </a:lnTo>
                  <a:lnTo>
                    <a:pt x="5308193" y="3656647"/>
                  </a:lnTo>
                  <a:lnTo>
                    <a:pt x="5322659" y="3612159"/>
                  </a:lnTo>
                  <a:lnTo>
                    <a:pt x="5334114" y="3566401"/>
                  </a:lnTo>
                  <a:lnTo>
                    <a:pt x="5342433" y="3519487"/>
                  </a:lnTo>
                  <a:lnTo>
                    <a:pt x="5347513" y="3471532"/>
                  </a:lnTo>
                  <a:lnTo>
                    <a:pt x="5349240" y="3422637"/>
                  </a:lnTo>
                  <a:lnTo>
                    <a:pt x="5349240" y="684542"/>
                  </a:lnTo>
                  <a:close/>
                </a:path>
              </a:pathLst>
            </a:custGeom>
            <a:solidFill>
              <a:srgbClr val="5B7A85"/>
            </a:solidFill>
          </p:spPr>
          <p:txBody>
            <a:bodyPr wrap="square" lIns="0" tIns="0" rIns="0" bIns="0" rtlCol="0"/>
            <a:lstStyle/>
            <a:p>
              <a:endParaRPr/>
            </a:p>
          </p:txBody>
        </p:sp>
        <p:pic>
          <p:nvPicPr>
            <p:cNvPr id="39" name="object 39"/>
            <p:cNvPicPr/>
            <p:nvPr/>
          </p:nvPicPr>
          <p:blipFill>
            <a:blip r:embed="rId5" cstate="print"/>
            <a:stretch>
              <a:fillRect/>
            </a:stretch>
          </p:blipFill>
          <p:spPr>
            <a:xfrm>
              <a:off x="7294880" y="2054860"/>
              <a:ext cx="3329952" cy="2923540"/>
            </a:xfrm>
            <a:prstGeom prst="rect">
              <a:avLst/>
            </a:prstGeom>
          </p:spPr>
        </p:pic>
        <p:sp>
          <p:nvSpPr>
            <p:cNvPr id="40" name="object 40"/>
            <p:cNvSpPr/>
            <p:nvPr/>
          </p:nvSpPr>
          <p:spPr>
            <a:xfrm>
              <a:off x="6657340" y="2085339"/>
              <a:ext cx="535940" cy="2181860"/>
            </a:xfrm>
            <a:custGeom>
              <a:avLst/>
              <a:gdLst/>
              <a:ahLst/>
              <a:cxnLst/>
              <a:rect l="l" t="t" r="r" b="b"/>
              <a:pathLst>
                <a:path w="535940" h="2181860">
                  <a:moveTo>
                    <a:pt x="182880" y="680720"/>
                  </a:moveTo>
                  <a:lnTo>
                    <a:pt x="0" y="680720"/>
                  </a:lnTo>
                  <a:lnTo>
                    <a:pt x="0" y="2181860"/>
                  </a:lnTo>
                  <a:lnTo>
                    <a:pt x="182880" y="2181860"/>
                  </a:lnTo>
                  <a:lnTo>
                    <a:pt x="182880" y="680720"/>
                  </a:lnTo>
                  <a:close/>
                </a:path>
                <a:path w="535940" h="2181860">
                  <a:moveTo>
                    <a:pt x="535940" y="0"/>
                  </a:moveTo>
                  <a:lnTo>
                    <a:pt x="243840" y="0"/>
                  </a:lnTo>
                  <a:lnTo>
                    <a:pt x="243840" y="154940"/>
                  </a:lnTo>
                  <a:lnTo>
                    <a:pt x="535940" y="154940"/>
                  </a:lnTo>
                  <a:lnTo>
                    <a:pt x="535940" y="0"/>
                  </a:lnTo>
                  <a:close/>
                </a:path>
              </a:pathLst>
            </a:custGeom>
            <a:solidFill>
              <a:srgbClr val="5B7A85"/>
            </a:solidFill>
          </p:spPr>
          <p:txBody>
            <a:bodyPr wrap="square" lIns="0" tIns="0" rIns="0" bIns="0" rtlCol="0"/>
            <a:lstStyle/>
            <a:p>
              <a:endParaRPr/>
            </a:p>
          </p:txBody>
        </p:sp>
      </p:grpSp>
      <p:sp>
        <p:nvSpPr>
          <p:cNvPr id="41" name="object 41"/>
          <p:cNvSpPr txBox="1"/>
          <p:nvPr/>
        </p:nvSpPr>
        <p:spPr>
          <a:xfrm>
            <a:off x="6638422" y="2989486"/>
            <a:ext cx="215900" cy="1049020"/>
          </a:xfrm>
          <a:prstGeom prst="rect">
            <a:avLst/>
          </a:prstGeom>
        </p:spPr>
        <p:txBody>
          <a:bodyPr vert="vert270" wrap="square" lIns="0" tIns="13335" rIns="0" bIns="0" rtlCol="0">
            <a:spAutoFit/>
          </a:bodyPr>
          <a:lstStyle/>
          <a:p>
            <a:pPr marL="12700">
              <a:lnSpc>
                <a:spcPct val="100000"/>
              </a:lnSpc>
              <a:spcBef>
                <a:spcPts val="105"/>
              </a:spcBef>
            </a:pPr>
            <a:r>
              <a:rPr sz="1200" b="1" spc="-10" dirty="0">
                <a:solidFill>
                  <a:srgbClr val="FFFFFF"/>
                </a:solidFill>
                <a:latin typeface="Ebrima"/>
                <a:cs typeface="Ebrima"/>
              </a:rPr>
              <a:t>Installed</a:t>
            </a:r>
            <a:r>
              <a:rPr sz="1200" b="1" spc="-50" dirty="0">
                <a:solidFill>
                  <a:srgbClr val="FFFFFF"/>
                </a:solidFill>
                <a:latin typeface="Ebrima"/>
                <a:cs typeface="Ebrima"/>
              </a:rPr>
              <a:t> </a:t>
            </a:r>
            <a:r>
              <a:rPr sz="1200" b="1" spc="-5" dirty="0">
                <a:solidFill>
                  <a:srgbClr val="FFFFFF"/>
                </a:solidFill>
                <a:latin typeface="Ebrima"/>
                <a:cs typeface="Ebrima"/>
              </a:rPr>
              <a:t>(GW)</a:t>
            </a:r>
            <a:endParaRPr sz="1200">
              <a:latin typeface="Ebrima"/>
              <a:cs typeface="Ebrima"/>
            </a:endParaRPr>
          </a:p>
        </p:txBody>
      </p:sp>
      <p:sp>
        <p:nvSpPr>
          <p:cNvPr id="42" name="object 42"/>
          <p:cNvSpPr/>
          <p:nvPr/>
        </p:nvSpPr>
        <p:spPr>
          <a:xfrm>
            <a:off x="6901180" y="2555239"/>
            <a:ext cx="292100" cy="619760"/>
          </a:xfrm>
          <a:custGeom>
            <a:avLst/>
            <a:gdLst/>
            <a:ahLst/>
            <a:cxnLst/>
            <a:rect l="l" t="t" r="r" b="b"/>
            <a:pathLst>
              <a:path w="292100" h="619760">
                <a:moveTo>
                  <a:pt x="292100" y="467360"/>
                </a:moveTo>
                <a:lnTo>
                  <a:pt x="0" y="467360"/>
                </a:lnTo>
                <a:lnTo>
                  <a:pt x="0" y="619760"/>
                </a:lnTo>
                <a:lnTo>
                  <a:pt x="292100" y="619760"/>
                </a:lnTo>
                <a:lnTo>
                  <a:pt x="292100" y="467360"/>
                </a:lnTo>
                <a:close/>
              </a:path>
              <a:path w="292100" h="619760">
                <a:moveTo>
                  <a:pt x="292100" y="0"/>
                </a:moveTo>
                <a:lnTo>
                  <a:pt x="0" y="0"/>
                </a:lnTo>
                <a:lnTo>
                  <a:pt x="0" y="152400"/>
                </a:lnTo>
                <a:lnTo>
                  <a:pt x="292100" y="152400"/>
                </a:lnTo>
                <a:lnTo>
                  <a:pt x="292100" y="0"/>
                </a:lnTo>
                <a:close/>
              </a:path>
            </a:pathLst>
          </a:custGeom>
          <a:solidFill>
            <a:srgbClr val="5B7A85"/>
          </a:solidFill>
        </p:spPr>
        <p:txBody>
          <a:bodyPr wrap="square" lIns="0" tIns="0" rIns="0" bIns="0" rtlCol="0"/>
          <a:lstStyle/>
          <a:p>
            <a:endParaRPr/>
          </a:p>
        </p:txBody>
      </p:sp>
      <p:sp>
        <p:nvSpPr>
          <p:cNvPr id="43" name="object 43"/>
          <p:cNvSpPr txBox="1"/>
          <p:nvPr/>
        </p:nvSpPr>
        <p:spPr>
          <a:xfrm>
            <a:off x="6972838" y="3006872"/>
            <a:ext cx="231140"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FFFFFF"/>
                </a:solidFill>
                <a:latin typeface="Ebrima"/>
                <a:cs typeface="Ebrima"/>
              </a:rPr>
              <a:t>400</a:t>
            </a:r>
            <a:endParaRPr sz="1000">
              <a:latin typeface="Ebrima"/>
              <a:cs typeface="Ebrima"/>
            </a:endParaRPr>
          </a:p>
        </p:txBody>
      </p:sp>
      <p:sp>
        <p:nvSpPr>
          <p:cNvPr id="44" name="object 44"/>
          <p:cNvSpPr/>
          <p:nvPr/>
        </p:nvSpPr>
        <p:spPr>
          <a:xfrm>
            <a:off x="6901180" y="3489960"/>
            <a:ext cx="292100" cy="154940"/>
          </a:xfrm>
          <a:custGeom>
            <a:avLst/>
            <a:gdLst/>
            <a:ahLst/>
            <a:cxnLst/>
            <a:rect l="l" t="t" r="r" b="b"/>
            <a:pathLst>
              <a:path w="292100" h="154939">
                <a:moveTo>
                  <a:pt x="292100" y="0"/>
                </a:moveTo>
                <a:lnTo>
                  <a:pt x="0" y="0"/>
                </a:lnTo>
                <a:lnTo>
                  <a:pt x="0" y="154939"/>
                </a:lnTo>
                <a:lnTo>
                  <a:pt x="292100" y="154939"/>
                </a:lnTo>
                <a:lnTo>
                  <a:pt x="292100" y="0"/>
                </a:lnTo>
                <a:close/>
              </a:path>
            </a:pathLst>
          </a:custGeom>
          <a:solidFill>
            <a:srgbClr val="5B7A85"/>
          </a:solidFill>
        </p:spPr>
        <p:txBody>
          <a:bodyPr wrap="square" lIns="0" tIns="0" rIns="0" bIns="0" rtlCol="0"/>
          <a:lstStyle/>
          <a:p>
            <a:endParaRPr/>
          </a:p>
        </p:txBody>
      </p:sp>
      <p:sp>
        <p:nvSpPr>
          <p:cNvPr id="45" name="object 45"/>
          <p:cNvSpPr txBox="1"/>
          <p:nvPr/>
        </p:nvSpPr>
        <p:spPr>
          <a:xfrm>
            <a:off x="6972838" y="3474670"/>
            <a:ext cx="231140"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FFFFFF"/>
                </a:solidFill>
                <a:latin typeface="Ebrima"/>
                <a:cs typeface="Ebrima"/>
              </a:rPr>
              <a:t>300</a:t>
            </a:r>
            <a:endParaRPr sz="1000">
              <a:latin typeface="Ebrima"/>
              <a:cs typeface="Ebrima"/>
            </a:endParaRPr>
          </a:p>
        </p:txBody>
      </p:sp>
      <p:sp>
        <p:nvSpPr>
          <p:cNvPr id="46" name="object 46"/>
          <p:cNvSpPr/>
          <p:nvPr/>
        </p:nvSpPr>
        <p:spPr>
          <a:xfrm>
            <a:off x="6901180" y="3957320"/>
            <a:ext cx="292100" cy="154940"/>
          </a:xfrm>
          <a:custGeom>
            <a:avLst/>
            <a:gdLst/>
            <a:ahLst/>
            <a:cxnLst/>
            <a:rect l="l" t="t" r="r" b="b"/>
            <a:pathLst>
              <a:path w="292100" h="154939">
                <a:moveTo>
                  <a:pt x="292100" y="0"/>
                </a:moveTo>
                <a:lnTo>
                  <a:pt x="0" y="0"/>
                </a:lnTo>
                <a:lnTo>
                  <a:pt x="0" y="154940"/>
                </a:lnTo>
                <a:lnTo>
                  <a:pt x="292100" y="154940"/>
                </a:lnTo>
                <a:lnTo>
                  <a:pt x="292100" y="0"/>
                </a:lnTo>
                <a:close/>
              </a:path>
            </a:pathLst>
          </a:custGeom>
          <a:solidFill>
            <a:srgbClr val="5B7A85"/>
          </a:solidFill>
        </p:spPr>
        <p:txBody>
          <a:bodyPr wrap="square" lIns="0" tIns="0" rIns="0" bIns="0" rtlCol="0"/>
          <a:lstStyle/>
          <a:p>
            <a:endParaRPr/>
          </a:p>
        </p:txBody>
      </p:sp>
      <p:sp>
        <p:nvSpPr>
          <p:cNvPr id="47" name="object 47"/>
          <p:cNvSpPr txBox="1"/>
          <p:nvPr/>
        </p:nvSpPr>
        <p:spPr>
          <a:xfrm>
            <a:off x="6972838" y="3942467"/>
            <a:ext cx="231140"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FFFFFF"/>
                </a:solidFill>
                <a:latin typeface="Ebrima"/>
                <a:cs typeface="Ebrima"/>
              </a:rPr>
              <a:t>200</a:t>
            </a:r>
            <a:endParaRPr sz="1000">
              <a:latin typeface="Ebrima"/>
              <a:cs typeface="Ebrima"/>
            </a:endParaRPr>
          </a:p>
        </p:txBody>
      </p:sp>
      <p:sp>
        <p:nvSpPr>
          <p:cNvPr id="48" name="object 48"/>
          <p:cNvSpPr/>
          <p:nvPr/>
        </p:nvSpPr>
        <p:spPr>
          <a:xfrm>
            <a:off x="6901180" y="4424680"/>
            <a:ext cx="292100" cy="154940"/>
          </a:xfrm>
          <a:custGeom>
            <a:avLst/>
            <a:gdLst/>
            <a:ahLst/>
            <a:cxnLst/>
            <a:rect l="l" t="t" r="r" b="b"/>
            <a:pathLst>
              <a:path w="292100" h="154939">
                <a:moveTo>
                  <a:pt x="292100" y="0"/>
                </a:moveTo>
                <a:lnTo>
                  <a:pt x="0" y="0"/>
                </a:lnTo>
                <a:lnTo>
                  <a:pt x="0" y="154939"/>
                </a:lnTo>
                <a:lnTo>
                  <a:pt x="292100" y="154939"/>
                </a:lnTo>
                <a:lnTo>
                  <a:pt x="292100" y="0"/>
                </a:lnTo>
                <a:close/>
              </a:path>
            </a:pathLst>
          </a:custGeom>
          <a:solidFill>
            <a:srgbClr val="5B7A85"/>
          </a:solidFill>
        </p:spPr>
        <p:txBody>
          <a:bodyPr wrap="square" lIns="0" tIns="0" rIns="0" bIns="0" rtlCol="0"/>
          <a:lstStyle/>
          <a:p>
            <a:endParaRPr/>
          </a:p>
        </p:txBody>
      </p:sp>
      <p:sp>
        <p:nvSpPr>
          <p:cNvPr id="49" name="object 49"/>
          <p:cNvSpPr txBox="1"/>
          <p:nvPr/>
        </p:nvSpPr>
        <p:spPr>
          <a:xfrm>
            <a:off x="6972838" y="4410265"/>
            <a:ext cx="231140"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FFFFFF"/>
                </a:solidFill>
                <a:latin typeface="Ebrima"/>
                <a:cs typeface="Ebrima"/>
              </a:rPr>
              <a:t>100</a:t>
            </a:r>
            <a:endParaRPr sz="1000">
              <a:latin typeface="Ebrima"/>
              <a:cs typeface="Ebrima"/>
            </a:endParaRPr>
          </a:p>
        </p:txBody>
      </p:sp>
      <p:sp>
        <p:nvSpPr>
          <p:cNvPr id="50" name="object 50"/>
          <p:cNvSpPr/>
          <p:nvPr/>
        </p:nvSpPr>
        <p:spPr>
          <a:xfrm>
            <a:off x="6901180" y="4892040"/>
            <a:ext cx="292100" cy="154940"/>
          </a:xfrm>
          <a:custGeom>
            <a:avLst/>
            <a:gdLst/>
            <a:ahLst/>
            <a:cxnLst/>
            <a:rect l="l" t="t" r="r" b="b"/>
            <a:pathLst>
              <a:path w="292100" h="154939">
                <a:moveTo>
                  <a:pt x="292100" y="0"/>
                </a:moveTo>
                <a:lnTo>
                  <a:pt x="0" y="0"/>
                </a:lnTo>
                <a:lnTo>
                  <a:pt x="0" y="154939"/>
                </a:lnTo>
                <a:lnTo>
                  <a:pt x="292100" y="154939"/>
                </a:lnTo>
                <a:lnTo>
                  <a:pt x="292100" y="0"/>
                </a:lnTo>
                <a:close/>
              </a:path>
            </a:pathLst>
          </a:custGeom>
          <a:solidFill>
            <a:srgbClr val="5B7A85"/>
          </a:solidFill>
        </p:spPr>
        <p:txBody>
          <a:bodyPr wrap="square" lIns="0" tIns="0" rIns="0" bIns="0" rtlCol="0"/>
          <a:lstStyle/>
          <a:p>
            <a:endParaRPr/>
          </a:p>
        </p:txBody>
      </p:sp>
      <p:sp>
        <p:nvSpPr>
          <p:cNvPr id="51" name="object 51"/>
          <p:cNvSpPr txBox="1"/>
          <p:nvPr/>
        </p:nvSpPr>
        <p:spPr>
          <a:xfrm>
            <a:off x="7109998" y="4878062"/>
            <a:ext cx="93980"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FFFFFF"/>
                </a:solidFill>
                <a:latin typeface="Ebrima"/>
                <a:cs typeface="Ebrima"/>
              </a:rPr>
              <a:t>0</a:t>
            </a:r>
            <a:endParaRPr sz="1000">
              <a:latin typeface="Ebrima"/>
              <a:cs typeface="Ebrima"/>
            </a:endParaRPr>
          </a:p>
        </p:txBody>
      </p:sp>
      <p:sp>
        <p:nvSpPr>
          <p:cNvPr id="52" name="object 52"/>
          <p:cNvSpPr/>
          <p:nvPr/>
        </p:nvSpPr>
        <p:spPr>
          <a:xfrm>
            <a:off x="11076940" y="2766060"/>
            <a:ext cx="185420" cy="1813560"/>
          </a:xfrm>
          <a:custGeom>
            <a:avLst/>
            <a:gdLst/>
            <a:ahLst/>
            <a:cxnLst/>
            <a:rect l="l" t="t" r="r" b="b"/>
            <a:pathLst>
              <a:path w="185420" h="1813560">
                <a:moveTo>
                  <a:pt x="185420" y="0"/>
                </a:moveTo>
                <a:lnTo>
                  <a:pt x="0" y="0"/>
                </a:lnTo>
                <a:lnTo>
                  <a:pt x="0" y="1813560"/>
                </a:lnTo>
                <a:lnTo>
                  <a:pt x="185420" y="1813560"/>
                </a:lnTo>
                <a:lnTo>
                  <a:pt x="185420" y="0"/>
                </a:lnTo>
                <a:close/>
              </a:path>
            </a:pathLst>
          </a:custGeom>
          <a:solidFill>
            <a:srgbClr val="5B7A85"/>
          </a:solidFill>
        </p:spPr>
        <p:txBody>
          <a:bodyPr wrap="square" lIns="0" tIns="0" rIns="0" bIns="0" rtlCol="0"/>
          <a:lstStyle/>
          <a:p>
            <a:endParaRPr/>
          </a:p>
        </p:txBody>
      </p:sp>
      <p:sp>
        <p:nvSpPr>
          <p:cNvPr id="53" name="object 53"/>
          <p:cNvSpPr txBox="1"/>
          <p:nvPr/>
        </p:nvSpPr>
        <p:spPr>
          <a:xfrm>
            <a:off x="11059360" y="2800049"/>
            <a:ext cx="238760" cy="1737995"/>
          </a:xfrm>
          <a:prstGeom prst="rect">
            <a:avLst/>
          </a:prstGeom>
        </p:spPr>
        <p:txBody>
          <a:bodyPr vert="vert270" wrap="square" lIns="0" tIns="13335" rIns="0" bIns="0" rtlCol="0">
            <a:spAutoFit/>
          </a:bodyPr>
          <a:lstStyle/>
          <a:p>
            <a:pPr marL="12700">
              <a:lnSpc>
                <a:spcPct val="100000"/>
              </a:lnSpc>
              <a:spcBef>
                <a:spcPts val="105"/>
              </a:spcBef>
            </a:pPr>
            <a:r>
              <a:rPr sz="1200" b="1" spc="-10" dirty="0">
                <a:solidFill>
                  <a:srgbClr val="FFFFFF"/>
                </a:solidFill>
                <a:latin typeface="Ebrima"/>
                <a:cs typeface="Ebrima"/>
              </a:rPr>
              <a:t>CO</a:t>
            </a:r>
            <a:r>
              <a:rPr sz="1200" b="1" spc="-15" baseline="-20833" dirty="0">
                <a:solidFill>
                  <a:srgbClr val="FFFFFF"/>
                </a:solidFill>
                <a:latin typeface="Ebrima"/>
                <a:cs typeface="Ebrima"/>
              </a:rPr>
              <a:t>2</a:t>
            </a:r>
            <a:r>
              <a:rPr sz="1200" b="1" spc="345" baseline="-20833" dirty="0">
                <a:solidFill>
                  <a:srgbClr val="FFFFFF"/>
                </a:solidFill>
                <a:latin typeface="Ebrima"/>
                <a:cs typeface="Ebrima"/>
              </a:rPr>
              <a:t> </a:t>
            </a:r>
            <a:r>
              <a:rPr sz="1200" b="1" spc="-5" dirty="0">
                <a:solidFill>
                  <a:srgbClr val="FFFFFF"/>
                </a:solidFill>
                <a:latin typeface="Ebrima"/>
                <a:cs typeface="Ebrima"/>
              </a:rPr>
              <a:t>Emissions</a:t>
            </a:r>
            <a:r>
              <a:rPr sz="1200" b="1" spc="-20" dirty="0">
                <a:solidFill>
                  <a:srgbClr val="FFFFFF"/>
                </a:solidFill>
                <a:latin typeface="Ebrima"/>
                <a:cs typeface="Ebrima"/>
              </a:rPr>
              <a:t> </a:t>
            </a:r>
            <a:r>
              <a:rPr sz="1200" b="1" spc="-5" dirty="0">
                <a:solidFill>
                  <a:srgbClr val="FFFFFF"/>
                </a:solidFill>
                <a:latin typeface="Ebrima"/>
                <a:cs typeface="Ebrima"/>
              </a:rPr>
              <a:t>(mil</a:t>
            </a:r>
            <a:r>
              <a:rPr sz="1200" b="1" spc="-50" dirty="0">
                <a:solidFill>
                  <a:srgbClr val="FFFFFF"/>
                </a:solidFill>
                <a:latin typeface="Ebrima"/>
                <a:cs typeface="Ebrima"/>
              </a:rPr>
              <a:t> </a:t>
            </a:r>
            <a:r>
              <a:rPr sz="1200" b="1" spc="-5" dirty="0">
                <a:solidFill>
                  <a:srgbClr val="FFFFFF"/>
                </a:solidFill>
                <a:latin typeface="Ebrima"/>
                <a:cs typeface="Ebrima"/>
              </a:rPr>
              <a:t>Ton)</a:t>
            </a:r>
            <a:endParaRPr sz="1200">
              <a:latin typeface="Ebrima"/>
              <a:cs typeface="Ebrima"/>
            </a:endParaRPr>
          </a:p>
        </p:txBody>
      </p:sp>
      <p:sp>
        <p:nvSpPr>
          <p:cNvPr id="54" name="object 54"/>
          <p:cNvSpPr/>
          <p:nvPr/>
        </p:nvSpPr>
        <p:spPr>
          <a:xfrm>
            <a:off x="10761980" y="2085339"/>
            <a:ext cx="292100" cy="1717039"/>
          </a:xfrm>
          <a:custGeom>
            <a:avLst/>
            <a:gdLst/>
            <a:ahLst/>
            <a:cxnLst/>
            <a:rect l="l" t="t" r="r" b="b"/>
            <a:pathLst>
              <a:path w="292100" h="1717039">
                <a:moveTo>
                  <a:pt x="292100" y="1562100"/>
                </a:moveTo>
                <a:lnTo>
                  <a:pt x="0" y="1562100"/>
                </a:lnTo>
                <a:lnTo>
                  <a:pt x="0" y="1717040"/>
                </a:lnTo>
                <a:lnTo>
                  <a:pt x="292100" y="1717040"/>
                </a:lnTo>
                <a:lnTo>
                  <a:pt x="292100" y="1562100"/>
                </a:lnTo>
                <a:close/>
              </a:path>
              <a:path w="292100" h="1717039">
                <a:moveTo>
                  <a:pt x="292100" y="1249680"/>
                </a:moveTo>
                <a:lnTo>
                  <a:pt x="0" y="1249680"/>
                </a:lnTo>
                <a:lnTo>
                  <a:pt x="0" y="1404620"/>
                </a:lnTo>
                <a:lnTo>
                  <a:pt x="292100" y="1404620"/>
                </a:lnTo>
                <a:lnTo>
                  <a:pt x="292100" y="1249680"/>
                </a:lnTo>
                <a:close/>
              </a:path>
              <a:path w="292100" h="1717039">
                <a:moveTo>
                  <a:pt x="292100" y="937260"/>
                </a:moveTo>
                <a:lnTo>
                  <a:pt x="0" y="937260"/>
                </a:lnTo>
                <a:lnTo>
                  <a:pt x="0" y="1092200"/>
                </a:lnTo>
                <a:lnTo>
                  <a:pt x="292100" y="1092200"/>
                </a:lnTo>
                <a:lnTo>
                  <a:pt x="292100" y="937260"/>
                </a:lnTo>
                <a:close/>
              </a:path>
              <a:path w="292100" h="1717039">
                <a:moveTo>
                  <a:pt x="292100" y="624840"/>
                </a:moveTo>
                <a:lnTo>
                  <a:pt x="0" y="624840"/>
                </a:lnTo>
                <a:lnTo>
                  <a:pt x="0" y="779780"/>
                </a:lnTo>
                <a:lnTo>
                  <a:pt x="292100" y="779780"/>
                </a:lnTo>
                <a:lnTo>
                  <a:pt x="292100" y="624840"/>
                </a:lnTo>
                <a:close/>
              </a:path>
              <a:path w="292100" h="1717039">
                <a:moveTo>
                  <a:pt x="292100" y="312420"/>
                </a:moveTo>
                <a:lnTo>
                  <a:pt x="0" y="312420"/>
                </a:lnTo>
                <a:lnTo>
                  <a:pt x="0" y="467360"/>
                </a:lnTo>
                <a:lnTo>
                  <a:pt x="292100" y="467360"/>
                </a:lnTo>
                <a:lnTo>
                  <a:pt x="292100" y="312420"/>
                </a:lnTo>
                <a:close/>
              </a:path>
              <a:path w="292100" h="1717039">
                <a:moveTo>
                  <a:pt x="292100" y="0"/>
                </a:moveTo>
                <a:lnTo>
                  <a:pt x="0" y="0"/>
                </a:lnTo>
                <a:lnTo>
                  <a:pt x="0" y="154940"/>
                </a:lnTo>
                <a:lnTo>
                  <a:pt x="292100" y="154940"/>
                </a:lnTo>
                <a:lnTo>
                  <a:pt x="292100" y="0"/>
                </a:lnTo>
                <a:close/>
              </a:path>
            </a:pathLst>
          </a:custGeom>
          <a:solidFill>
            <a:srgbClr val="5B7A85"/>
          </a:solidFill>
        </p:spPr>
        <p:txBody>
          <a:bodyPr wrap="square" lIns="0" tIns="0" rIns="0" bIns="0" rtlCol="0"/>
          <a:lstStyle/>
          <a:p>
            <a:endParaRPr/>
          </a:p>
        </p:txBody>
      </p:sp>
      <p:sp>
        <p:nvSpPr>
          <p:cNvPr id="55" name="object 55"/>
          <p:cNvSpPr txBox="1"/>
          <p:nvPr/>
        </p:nvSpPr>
        <p:spPr>
          <a:xfrm>
            <a:off x="10756683" y="3007982"/>
            <a:ext cx="162560" cy="80264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FFFFFF"/>
                </a:solidFill>
                <a:latin typeface="Ebrima"/>
                <a:cs typeface="Ebrima"/>
              </a:rPr>
              <a:t>60</a:t>
            </a:r>
            <a:endParaRPr sz="1000">
              <a:latin typeface="Ebrima"/>
              <a:cs typeface="Ebrima"/>
            </a:endParaRPr>
          </a:p>
          <a:p>
            <a:pPr>
              <a:lnSpc>
                <a:spcPct val="100000"/>
              </a:lnSpc>
              <a:spcBef>
                <a:spcPts val="35"/>
              </a:spcBef>
            </a:pPr>
            <a:endParaRPr sz="900">
              <a:latin typeface="Ebrima"/>
              <a:cs typeface="Ebrima"/>
            </a:endParaRPr>
          </a:p>
          <a:p>
            <a:pPr marL="12700">
              <a:lnSpc>
                <a:spcPct val="100000"/>
              </a:lnSpc>
            </a:pPr>
            <a:r>
              <a:rPr sz="1000" dirty="0">
                <a:solidFill>
                  <a:srgbClr val="FFFFFF"/>
                </a:solidFill>
                <a:latin typeface="Ebrima"/>
                <a:cs typeface="Ebrima"/>
              </a:rPr>
              <a:t>50</a:t>
            </a:r>
            <a:endParaRPr sz="1000">
              <a:latin typeface="Ebrima"/>
              <a:cs typeface="Ebrima"/>
            </a:endParaRPr>
          </a:p>
          <a:p>
            <a:pPr>
              <a:lnSpc>
                <a:spcPct val="100000"/>
              </a:lnSpc>
              <a:spcBef>
                <a:spcPts val="35"/>
              </a:spcBef>
            </a:pPr>
            <a:endParaRPr sz="900">
              <a:latin typeface="Ebrima"/>
              <a:cs typeface="Ebrima"/>
            </a:endParaRPr>
          </a:p>
          <a:p>
            <a:pPr marL="12700">
              <a:lnSpc>
                <a:spcPct val="100000"/>
              </a:lnSpc>
            </a:pPr>
            <a:r>
              <a:rPr sz="1000" dirty="0">
                <a:solidFill>
                  <a:srgbClr val="FFFFFF"/>
                </a:solidFill>
                <a:latin typeface="Ebrima"/>
                <a:cs typeface="Ebrima"/>
              </a:rPr>
              <a:t>40</a:t>
            </a:r>
            <a:endParaRPr sz="1000">
              <a:latin typeface="Ebrima"/>
              <a:cs typeface="Ebrima"/>
            </a:endParaRPr>
          </a:p>
        </p:txBody>
      </p:sp>
      <p:sp>
        <p:nvSpPr>
          <p:cNvPr id="56" name="object 56"/>
          <p:cNvSpPr/>
          <p:nvPr/>
        </p:nvSpPr>
        <p:spPr>
          <a:xfrm>
            <a:off x="10761980" y="3959859"/>
            <a:ext cx="292100" cy="467359"/>
          </a:xfrm>
          <a:custGeom>
            <a:avLst/>
            <a:gdLst/>
            <a:ahLst/>
            <a:cxnLst/>
            <a:rect l="l" t="t" r="r" b="b"/>
            <a:pathLst>
              <a:path w="292100" h="467360">
                <a:moveTo>
                  <a:pt x="292100" y="312420"/>
                </a:moveTo>
                <a:lnTo>
                  <a:pt x="0" y="312420"/>
                </a:lnTo>
                <a:lnTo>
                  <a:pt x="0" y="467360"/>
                </a:lnTo>
                <a:lnTo>
                  <a:pt x="292100" y="467360"/>
                </a:lnTo>
                <a:lnTo>
                  <a:pt x="292100" y="312420"/>
                </a:lnTo>
                <a:close/>
              </a:path>
              <a:path w="292100" h="467360">
                <a:moveTo>
                  <a:pt x="292100" y="0"/>
                </a:moveTo>
                <a:lnTo>
                  <a:pt x="0" y="0"/>
                </a:lnTo>
                <a:lnTo>
                  <a:pt x="0" y="154940"/>
                </a:lnTo>
                <a:lnTo>
                  <a:pt x="292100" y="154940"/>
                </a:lnTo>
                <a:lnTo>
                  <a:pt x="292100" y="0"/>
                </a:lnTo>
                <a:close/>
              </a:path>
            </a:pathLst>
          </a:custGeom>
          <a:solidFill>
            <a:srgbClr val="5B7A85"/>
          </a:solidFill>
        </p:spPr>
        <p:txBody>
          <a:bodyPr wrap="square" lIns="0" tIns="0" rIns="0" bIns="0" rtlCol="0"/>
          <a:lstStyle/>
          <a:p>
            <a:endParaRPr/>
          </a:p>
        </p:txBody>
      </p:sp>
      <p:sp>
        <p:nvSpPr>
          <p:cNvPr id="57" name="object 57"/>
          <p:cNvSpPr txBox="1"/>
          <p:nvPr/>
        </p:nvSpPr>
        <p:spPr>
          <a:xfrm>
            <a:off x="10756683" y="3944688"/>
            <a:ext cx="162560" cy="49022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FFFFFF"/>
                </a:solidFill>
                <a:latin typeface="Ebrima"/>
                <a:cs typeface="Ebrima"/>
              </a:rPr>
              <a:t>30</a:t>
            </a:r>
            <a:endParaRPr sz="1000">
              <a:latin typeface="Ebrima"/>
              <a:cs typeface="Ebrima"/>
            </a:endParaRPr>
          </a:p>
          <a:p>
            <a:pPr>
              <a:lnSpc>
                <a:spcPct val="100000"/>
              </a:lnSpc>
              <a:spcBef>
                <a:spcPts val="35"/>
              </a:spcBef>
            </a:pPr>
            <a:endParaRPr sz="900">
              <a:latin typeface="Ebrima"/>
              <a:cs typeface="Ebrima"/>
            </a:endParaRPr>
          </a:p>
          <a:p>
            <a:pPr marL="12700">
              <a:lnSpc>
                <a:spcPct val="100000"/>
              </a:lnSpc>
            </a:pPr>
            <a:r>
              <a:rPr sz="1000" dirty="0">
                <a:solidFill>
                  <a:srgbClr val="FFFFFF"/>
                </a:solidFill>
                <a:latin typeface="Ebrima"/>
                <a:cs typeface="Ebrima"/>
              </a:rPr>
              <a:t>20</a:t>
            </a:r>
            <a:endParaRPr sz="1000">
              <a:latin typeface="Ebrima"/>
              <a:cs typeface="Ebrima"/>
            </a:endParaRPr>
          </a:p>
        </p:txBody>
      </p:sp>
      <p:sp>
        <p:nvSpPr>
          <p:cNvPr id="58" name="object 58"/>
          <p:cNvSpPr/>
          <p:nvPr/>
        </p:nvSpPr>
        <p:spPr>
          <a:xfrm>
            <a:off x="10761980" y="4584700"/>
            <a:ext cx="241300" cy="152400"/>
          </a:xfrm>
          <a:custGeom>
            <a:avLst/>
            <a:gdLst/>
            <a:ahLst/>
            <a:cxnLst/>
            <a:rect l="l" t="t" r="r" b="b"/>
            <a:pathLst>
              <a:path w="241300" h="152400">
                <a:moveTo>
                  <a:pt x="241300" y="0"/>
                </a:moveTo>
                <a:lnTo>
                  <a:pt x="0" y="0"/>
                </a:lnTo>
                <a:lnTo>
                  <a:pt x="0" y="152400"/>
                </a:lnTo>
                <a:lnTo>
                  <a:pt x="241300" y="152400"/>
                </a:lnTo>
                <a:lnTo>
                  <a:pt x="241300" y="0"/>
                </a:lnTo>
                <a:close/>
              </a:path>
            </a:pathLst>
          </a:custGeom>
          <a:solidFill>
            <a:srgbClr val="5B7A85"/>
          </a:solidFill>
        </p:spPr>
        <p:txBody>
          <a:bodyPr wrap="square" lIns="0" tIns="0" rIns="0" bIns="0" rtlCol="0"/>
          <a:lstStyle/>
          <a:p>
            <a:endParaRPr/>
          </a:p>
        </p:txBody>
      </p:sp>
      <p:sp>
        <p:nvSpPr>
          <p:cNvPr id="59" name="object 59"/>
          <p:cNvSpPr txBox="1"/>
          <p:nvPr/>
        </p:nvSpPr>
        <p:spPr>
          <a:xfrm>
            <a:off x="10756683" y="4569157"/>
            <a:ext cx="162560"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FFFFFF"/>
                </a:solidFill>
                <a:latin typeface="Ebrima"/>
                <a:cs typeface="Ebrima"/>
              </a:rPr>
              <a:t>10</a:t>
            </a:r>
            <a:endParaRPr sz="1000">
              <a:latin typeface="Ebrima"/>
              <a:cs typeface="Ebrima"/>
            </a:endParaRPr>
          </a:p>
        </p:txBody>
      </p:sp>
      <p:sp>
        <p:nvSpPr>
          <p:cNvPr id="60" name="object 60"/>
          <p:cNvSpPr/>
          <p:nvPr/>
        </p:nvSpPr>
        <p:spPr>
          <a:xfrm>
            <a:off x="10761980" y="4897120"/>
            <a:ext cx="172720" cy="152400"/>
          </a:xfrm>
          <a:custGeom>
            <a:avLst/>
            <a:gdLst/>
            <a:ahLst/>
            <a:cxnLst/>
            <a:rect l="l" t="t" r="r" b="b"/>
            <a:pathLst>
              <a:path w="172720" h="152400">
                <a:moveTo>
                  <a:pt x="172720" y="0"/>
                </a:moveTo>
                <a:lnTo>
                  <a:pt x="0" y="0"/>
                </a:lnTo>
                <a:lnTo>
                  <a:pt x="0" y="152400"/>
                </a:lnTo>
                <a:lnTo>
                  <a:pt x="172720" y="152400"/>
                </a:lnTo>
                <a:lnTo>
                  <a:pt x="172720" y="0"/>
                </a:lnTo>
                <a:close/>
              </a:path>
            </a:pathLst>
          </a:custGeom>
          <a:solidFill>
            <a:srgbClr val="5B7A85"/>
          </a:solidFill>
        </p:spPr>
        <p:txBody>
          <a:bodyPr wrap="square" lIns="0" tIns="0" rIns="0" bIns="0" rtlCol="0"/>
          <a:lstStyle/>
          <a:p>
            <a:endParaRPr/>
          </a:p>
        </p:txBody>
      </p:sp>
      <p:sp>
        <p:nvSpPr>
          <p:cNvPr id="61" name="object 61"/>
          <p:cNvSpPr txBox="1"/>
          <p:nvPr/>
        </p:nvSpPr>
        <p:spPr>
          <a:xfrm>
            <a:off x="10756683" y="4881391"/>
            <a:ext cx="93980"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FFFFFF"/>
                </a:solidFill>
                <a:latin typeface="Ebrima"/>
                <a:cs typeface="Ebrima"/>
              </a:rPr>
              <a:t>0</a:t>
            </a:r>
            <a:endParaRPr sz="1000">
              <a:latin typeface="Ebrima"/>
              <a:cs typeface="Ebrima"/>
            </a:endParaRPr>
          </a:p>
        </p:txBody>
      </p:sp>
      <p:sp>
        <p:nvSpPr>
          <p:cNvPr id="62" name="object 62"/>
          <p:cNvSpPr/>
          <p:nvPr/>
        </p:nvSpPr>
        <p:spPr>
          <a:xfrm>
            <a:off x="7498080" y="5036820"/>
            <a:ext cx="342900" cy="154940"/>
          </a:xfrm>
          <a:custGeom>
            <a:avLst/>
            <a:gdLst/>
            <a:ahLst/>
            <a:cxnLst/>
            <a:rect l="l" t="t" r="r" b="b"/>
            <a:pathLst>
              <a:path w="342900" h="154939">
                <a:moveTo>
                  <a:pt x="342900" y="0"/>
                </a:moveTo>
                <a:lnTo>
                  <a:pt x="0" y="0"/>
                </a:lnTo>
                <a:lnTo>
                  <a:pt x="0" y="154940"/>
                </a:lnTo>
                <a:lnTo>
                  <a:pt x="342900" y="154940"/>
                </a:lnTo>
                <a:lnTo>
                  <a:pt x="342900" y="0"/>
                </a:lnTo>
                <a:close/>
              </a:path>
            </a:pathLst>
          </a:custGeom>
          <a:solidFill>
            <a:srgbClr val="5B7A85"/>
          </a:solidFill>
        </p:spPr>
        <p:txBody>
          <a:bodyPr wrap="square" lIns="0" tIns="0" rIns="0" bIns="0" rtlCol="0"/>
          <a:lstStyle/>
          <a:p>
            <a:endParaRPr/>
          </a:p>
        </p:txBody>
      </p:sp>
      <p:sp>
        <p:nvSpPr>
          <p:cNvPr id="63" name="object 63"/>
          <p:cNvSpPr txBox="1"/>
          <p:nvPr/>
        </p:nvSpPr>
        <p:spPr>
          <a:xfrm>
            <a:off x="7521211" y="5021639"/>
            <a:ext cx="299720"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FFFFFF"/>
                </a:solidFill>
                <a:latin typeface="Ebrima"/>
                <a:cs typeface="Ebrima"/>
              </a:rPr>
              <a:t>2025</a:t>
            </a:r>
            <a:endParaRPr sz="1000">
              <a:latin typeface="Ebrima"/>
              <a:cs typeface="Ebrima"/>
            </a:endParaRPr>
          </a:p>
        </p:txBody>
      </p:sp>
      <p:sp>
        <p:nvSpPr>
          <p:cNvPr id="64" name="object 64"/>
          <p:cNvSpPr/>
          <p:nvPr/>
        </p:nvSpPr>
        <p:spPr>
          <a:xfrm>
            <a:off x="8361680" y="5036820"/>
            <a:ext cx="342900" cy="154940"/>
          </a:xfrm>
          <a:custGeom>
            <a:avLst/>
            <a:gdLst/>
            <a:ahLst/>
            <a:cxnLst/>
            <a:rect l="l" t="t" r="r" b="b"/>
            <a:pathLst>
              <a:path w="342900" h="154939">
                <a:moveTo>
                  <a:pt x="342900" y="0"/>
                </a:moveTo>
                <a:lnTo>
                  <a:pt x="0" y="0"/>
                </a:lnTo>
                <a:lnTo>
                  <a:pt x="0" y="154940"/>
                </a:lnTo>
                <a:lnTo>
                  <a:pt x="342900" y="154940"/>
                </a:lnTo>
                <a:lnTo>
                  <a:pt x="342900" y="0"/>
                </a:lnTo>
                <a:close/>
              </a:path>
            </a:pathLst>
          </a:custGeom>
          <a:solidFill>
            <a:srgbClr val="5B7A85"/>
          </a:solidFill>
        </p:spPr>
        <p:txBody>
          <a:bodyPr wrap="square" lIns="0" tIns="0" rIns="0" bIns="0" rtlCol="0"/>
          <a:lstStyle/>
          <a:p>
            <a:endParaRPr/>
          </a:p>
        </p:txBody>
      </p:sp>
      <p:sp>
        <p:nvSpPr>
          <p:cNvPr id="65" name="object 65"/>
          <p:cNvSpPr/>
          <p:nvPr/>
        </p:nvSpPr>
        <p:spPr>
          <a:xfrm>
            <a:off x="9227819" y="5036820"/>
            <a:ext cx="340360" cy="154940"/>
          </a:xfrm>
          <a:custGeom>
            <a:avLst/>
            <a:gdLst/>
            <a:ahLst/>
            <a:cxnLst/>
            <a:rect l="l" t="t" r="r" b="b"/>
            <a:pathLst>
              <a:path w="340359" h="154939">
                <a:moveTo>
                  <a:pt x="340359" y="0"/>
                </a:moveTo>
                <a:lnTo>
                  <a:pt x="0" y="0"/>
                </a:lnTo>
                <a:lnTo>
                  <a:pt x="0" y="154940"/>
                </a:lnTo>
                <a:lnTo>
                  <a:pt x="340359" y="154940"/>
                </a:lnTo>
                <a:lnTo>
                  <a:pt x="340359" y="0"/>
                </a:lnTo>
                <a:close/>
              </a:path>
            </a:pathLst>
          </a:custGeom>
          <a:solidFill>
            <a:srgbClr val="5B7A85"/>
          </a:solidFill>
        </p:spPr>
        <p:txBody>
          <a:bodyPr wrap="square" lIns="0" tIns="0" rIns="0" bIns="0" rtlCol="0"/>
          <a:lstStyle/>
          <a:p>
            <a:endParaRPr/>
          </a:p>
        </p:txBody>
      </p:sp>
      <p:sp>
        <p:nvSpPr>
          <p:cNvPr id="66" name="object 66"/>
          <p:cNvSpPr/>
          <p:nvPr/>
        </p:nvSpPr>
        <p:spPr>
          <a:xfrm>
            <a:off x="10091419" y="5036820"/>
            <a:ext cx="342900" cy="154940"/>
          </a:xfrm>
          <a:custGeom>
            <a:avLst/>
            <a:gdLst/>
            <a:ahLst/>
            <a:cxnLst/>
            <a:rect l="l" t="t" r="r" b="b"/>
            <a:pathLst>
              <a:path w="342900" h="154939">
                <a:moveTo>
                  <a:pt x="342900" y="0"/>
                </a:moveTo>
                <a:lnTo>
                  <a:pt x="0" y="0"/>
                </a:lnTo>
                <a:lnTo>
                  <a:pt x="0" y="154940"/>
                </a:lnTo>
                <a:lnTo>
                  <a:pt x="342900" y="154940"/>
                </a:lnTo>
                <a:lnTo>
                  <a:pt x="342900" y="0"/>
                </a:lnTo>
                <a:close/>
              </a:path>
            </a:pathLst>
          </a:custGeom>
          <a:solidFill>
            <a:srgbClr val="5B7A85"/>
          </a:solidFill>
        </p:spPr>
        <p:txBody>
          <a:bodyPr wrap="square" lIns="0" tIns="0" rIns="0" bIns="0" rtlCol="0"/>
          <a:lstStyle/>
          <a:p>
            <a:endParaRPr/>
          </a:p>
        </p:txBody>
      </p:sp>
      <p:graphicFrame>
        <p:nvGraphicFramePr>
          <p:cNvPr id="67" name="object 67"/>
          <p:cNvGraphicFramePr>
            <a:graphicFrameLocks noGrp="1"/>
          </p:cNvGraphicFramePr>
          <p:nvPr/>
        </p:nvGraphicFramePr>
        <p:xfrm>
          <a:off x="1615324" y="5011309"/>
          <a:ext cx="8830945" cy="264795"/>
        </p:xfrm>
        <a:graphic>
          <a:graphicData uri="http://schemas.openxmlformats.org/drawingml/2006/table">
            <a:tbl>
              <a:tblPr firstRow="1" bandRow="1">
                <a:tableStyleId>{2D5ABB26-0587-4C30-8999-92F81FD0307C}</a:tableStyleId>
              </a:tblPr>
              <a:tblGrid>
                <a:gridCol w="614045">
                  <a:extLst>
                    <a:ext uri="{9D8B030D-6E8A-4147-A177-3AD203B41FA5}">
                      <a16:colId xmlns:a16="http://schemas.microsoft.com/office/drawing/2014/main" val="20000"/>
                    </a:ext>
                  </a:extLst>
                </a:gridCol>
                <a:gridCol w="864869">
                  <a:extLst>
                    <a:ext uri="{9D8B030D-6E8A-4147-A177-3AD203B41FA5}">
                      <a16:colId xmlns:a16="http://schemas.microsoft.com/office/drawing/2014/main" val="20001"/>
                    </a:ext>
                  </a:extLst>
                </a:gridCol>
                <a:gridCol w="864869">
                  <a:extLst>
                    <a:ext uri="{9D8B030D-6E8A-4147-A177-3AD203B41FA5}">
                      <a16:colId xmlns:a16="http://schemas.microsoft.com/office/drawing/2014/main" val="20002"/>
                    </a:ext>
                  </a:extLst>
                </a:gridCol>
                <a:gridCol w="2072640">
                  <a:extLst>
                    <a:ext uri="{9D8B030D-6E8A-4147-A177-3AD203B41FA5}">
                      <a16:colId xmlns:a16="http://schemas.microsoft.com/office/drawing/2014/main" val="20003"/>
                    </a:ext>
                  </a:extLst>
                </a:gridCol>
                <a:gridCol w="2072639">
                  <a:extLst>
                    <a:ext uri="{9D8B030D-6E8A-4147-A177-3AD203B41FA5}">
                      <a16:colId xmlns:a16="http://schemas.microsoft.com/office/drawing/2014/main" val="20004"/>
                    </a:ext>
                  </a:extLst>
                </a:gridCol>
                <a:gridCol w="864869">
                  <a:extLst>
                    <a:ext uri="{9D8B030D-6E8A-4147-A177-3AD203B41FA5}">
                      <a16:colId xmlns:a16="http://schemas.microsoft.com/office/drawing/2014/main" val="20005"/>
                    </a:ext>
                  </a:extLst>
                </a:gridCol>
                <a:gridCol w="864870">
                  <a:extLst>
                    <a:ext uri="{9D8B030D-6E8A-4147-A177-3AD203B41FA5}">
                      <a16:colId xmlns:a16="http://schemas.microsoft.com/office/drawing/2014/main" val="20006"/>
                    </a:ext>
                  </a:extLst>
                </a:gridCol>
                <a:gridCol w="614045">
                  <a:extLst>
                    <a:ext uri="{9D8B030D-6E8A-4147-A177-3AD203B41FA5}">
                      <a16:colId xmlns:a16="http://schemas.microsoft.com/office/drawing/2014/main" val="20007"/>
                    </a:ext>
                  </a:extLst>
                </a:gridCol>
              </a:tblGrid>
              <a:tr h="264795">
                <a:tc>
                  <a:txBody>
                    <a:bodyPr/>
                    <a:lstStyle/>
                    <a:p>
                      <a:pPr marL="44450">
                        <a:lnSpc>
                          <a:spcPct val="100000"/>
                        </a:lnSpc>
                        <a:spcBef>
                          <a:spcPts val="180"/>
                        </a:spcBef>
                      </a:pPr>
                      <a:r>
                        <a:rPr sz="1000" dirty="0">
                          <a:solidFill>
                            <a:srgbClr val="FFFFFF"/>
                          </a:solidFill>
                          <a:latin typeface="Ebrima"/>
                          <a:cs typeface="Ebrima"/>
                        </a:rPr>
                        <a:t>2025</a:t>
                      </a:r>
                      <a:endParaRPr sz="1000">
                        <a:latin typeface="Ebrima"/>
                        <a:cs typeface="Ebrima"/>
                      </a:endParaRPr>
                    </a:p>
                  </a:txBody>
                  <a:tcPr marL="0" marR="0" marT="22860" marB="0"/>
                </a:tc>
                <a:tc>
                  <a:txBody>
                    <a:bodyPr/>
                    <a:lstStyle/>
                    <a:p>
                      <a:pPr algn="ctr">
                        <a:lnSpc>
                          <a:spcPct val="100000"/>
                        </a:lnSpc>
                        <a:spcBef>
                          <a:spcPts val="180"/>
                        </a:spcBef>
                      </a:pPr>
                      <a:r>
                        <a:rPr sz="1000" dirty="0">
                          <a:solidFill>
                            <a:srgbClr val="FFFFFF"/>
                          </a:solidFill>
                          <a:latin typeface="Ebrima"/>
                          <a:cs typeface="Ebrima"/>
                        </a:rPr>
                        <a:t>2030</a:t>
                      </a:r>
                      <a:endParaRPr sz="1000">
                        <a:latin typeface="Ebrima"/>
                        <a:cs typeface="Ebrima"/>
                      </a:endParaRPr>
                    </a:p>
                  </a:txBody>
                  <a:tcPr marL="0" marR="0" marT="22860" marB="0"/>
                </a:tc>
                <a:tc>
                  <a:txBody>
                    <a:bodyPr/>
                    <a:lstStyle/>
                    <a:p>
                      <a:pPr algn="ctr">
                        <a:lnSpc>
                          <a:spcPct val="100000"/>
                        </a:lnSpc>
                        <a:spcBef>
                          <a:spcPts val="180"/>
                        </a:spcBef>
                      </a:pPr>
                      <a:r>
                        <a:rPr sz="1000" dirty="0">
                          <a:solidFill>
                            <a:srgbClr val="FFFFFF"/>
                          </a:solidFill>
                          <a:latin typeface="Ebrima"/>
                          <a:cs typeface="Ebrima"/>
                        </a:rPr>
                        <a:t>2040</a:t>
                      </a:r>
                      <a:endParaRPr sz="1000">
                        <a:latin typeface="Ebrima"/>
                        <a:cs typeface="Ebrima"/>
                      </a:endParaRPr>
                    </a:p>
                  </a:txBody>
                  <a:tcPr marL="0" marR="0" marT="22860"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algn="ctr">
                        <a:lnSpc>
                          <a:spcPct val="100000"/>
                        </a:lnSpc>
                        <a:spcBef>
                          <a:spcPts val="180"/>
                        </a:spcBef>
                      </a:pPr>
                      <a:r>
                        <a:rPr sz="1000" dirty="0">
                          <a:solidFill>
                            <a:srgbClr val="FFFFFF"/>
                          </a:solidFill>
                          <a:latin typeface="Ebrima"/>
                          <a:cs typeface="Ebrima"/>
                        </a:rPr>
                        <a:t>2030</a:t>
                      </a:r>
                      <a:endParaRPr sz="1000">
                        <a:latin typeface="Ebrima"/>
                        <a:cs typeface="Ebrima"/>
                      </a:endParaRPr>
                    </a:p>
                  </a:txBody>
                  <a:tcPr marL="0" marR="0" marT="22860" marB="0"/>
                </a:tc>
                <a:tc>
                  <a:txBody>
                    <a:bodyPr/>
                    <a:lstStyle/>
                    <a:p>
                      <a:pPr algn="ctr">
                        <a:lnSpc>
                          <a:spcPct val="100000"/>
                        </a:lnSpc>
                        <a:spcBef>
                          <a:spcPts val="180"/>
                        </a:spcBef>
                      </a:pPr>
                      <a:r>
                        <a:rPr sz="1000" dirty="0">
                          <a:solidFill>
                            <a:srgbClr val="FFFFFF"/>
                          </a:solidFill>
                          <a:latin typeface="Ebrima"/>
                          <a:cs typeface="Ebrima"/>
                        </a:rPr>
                        <a:t>2040</a:t>
                      </a:r>
                      <a:endParaRPr sz="1000">
                        <a:latin typeface="Ebrima"/>
                        <a:cs typeface="Ebrima"/>
                      </a:endParaRPr>
                    </a:p>
                  </a:txBody>
                  <a:tcPr marL="0" marR="0" marT="22860" marB="0"/>
                </a:tc>
                <a:tc>
                  <a:txBody>
                    <a:bodyPr/>
                    <a:lstStyle/>
                    <a:p>
                      <a:pPr marL="294640">
                        <a:lnSpc>
                          <a:spcPct val="100000"/>
                        </a:lnSpc>
                        <a:spcBef>
                          <a:spcPts val="180"/>
                        </a:spcBef>
                      </a:pPr>
                      <a:r>
                        <a:rPr sz="1000" dirty="0">
                          <a:solidFill>
                            <a:srgbClr val="FFFFFF"/>
                          </a:solidFill>
                          <a:latin typeface="Ebrima"/>
                          <a:cs typeface="Ebrima"/>
                        </a:rPr>
                        <a:t>2050</a:t>
                      </a:r>
                      <a:endParaRPr sz="1000">
                        <a:latin typeface="Ebrima"/>
                        <a:cs typeface="Ebrima"/>
                      </a:endParaRPr>
                    </a:p>
                  </a:txBody>
                  <a:tcPr marL="0" marR="0" marT="22860" marB="0"/>
                </a:tc>
                <a:extLst>
                  <a:ext uri="{0D108BD9-81ED-4DB2-BD59-A6C34878D82A}">
                    <a16:rowId xmlns:a16="http://schemas.microsoft.com/office/drawing/2014/main" val="10000"/>
                  </a:ext>
                </a:extLst>
              </a:tr>
            </a:tbl>
          </a:graphicData>
        </a:graphic>
      </p:graphicFrame>
      <p:sp>
        <p:nvSpPr>
          <p:cNvPr id="68" name="object 68"/>
          <p:cNvSpPr/>
          <p:nvPr/>
        </p:nvSpPr>
        <p:spPr>
          <a:xfrm>
            <a:off x="8392159" y="5270500"/>
            <a:ext cx="1135380" cy="182880"/>
          </a:xfrm>
          <a:custGeom>
            <a:avLst/>
            <a:gdLst/>
            <a:ahLst/>
            <a:cxnLst/>
            <a:rect l="l" t="t" r="r" b="b"/>
            <a:pathLst>
              <a:path w="1135379" h="182879">
                <a:moveTo>
                  <a:pt x="1135379" y="0"/>
                </a:moveTo>
                <a:lnTo>
                  <a:pt x="0" y="0"/>
                </a:lnTo>
                <a:lnTo>
                  <a:pt x="0" y="182879"/>
                </a:lnTo>
                <a:lnTo>
                  <a:pt x="1135379" y="182879"/>
                </a:lnTo>
                <a:lnTo>
                  <a:pt x="1135379" y="0"/>
                </a:lnTo>
                <a:close/>
              </a:path>
            </a:pathLst>
          </a:custGeom>
          <a:solidFill>
            <a:srgbClr val="5B7A85"/>
          </a:solidFill>
        </p:spPr>
        <p:txBody>
          <a:bodyPr wrap="square" lIns="0" tIns="0" rIns="0" bIns="0" rtlCol="0"/>
          <a:lstStyle/>
          <a:p>
            <a:endParaRPr/>
          </a:p>
        </p:txBody>
      </p:sp>
      <p:sp>
        <p:nvSpPr>
          <p:cNvPr id="69" name="object 69"/>
          <p:cNvSpPr txBox="1"/>
          <p:nvPr/>
        </p:nvSpPr>
        <p:spPr>
          <a:xfrm>
            <a:off x="8593996" y="5251948"/>
            <a:ext cx="740410"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FFFFFF"/>
                </a:solidFill>
                <a:latin typeface="Ebrima"/>
                <a:cs typeface="Ebrima"/>
              </a:rPr>
              <a:t>H</a:t>
            </a:r>
            <a:r>
              <a:rPr sz="1200" b="1" spc="-10" dirty="0">
                <a:solidFill>
                  <a:srgbClr val="FFFFFF"/>
                </a:solidFill>
                <a:latin typeface="Ebrima"/>
                <a:cs typeface="Ebrima"/>
              </a:rPr>
              <a:t>y</a:t>
            </a:r>
            <a:r>
              <a:rPr sz="1200" b="1" spc="-5" dirty="0">
                <a:solidFill>
                  <a:srgbClr val="FFFFFF"/>
                </a:solidFill>
                <a:latin typeface="Ebrima"/>
                <a:cs typeface="Ebrima"/>
              </a:rPr>
              <a:t>d</a:t>
            </a:r>
            <a:r>
              <a:rPr sz="1200" b="1" dirty="0">
                <a:solidFill>
                  <a:srgbClr val="FFFFFF"/>
                </a:solidFill>
                <a:latin typeface="Ebrima"/>
                <a:cs typeface="Ebrima"/>
              </a:rPr>
              <a:t>r</a:t>
            </a:r>
            <a:r>
              <a:rPr sz="1200" b="1" spc="5" dirty="0">
                <a:solidFill>
                  <a:srgbClr val="FFFFFF"/>
                </a:solidFill>
                <a:latin typeface="Ebrima"/>
                <a:cs typeface="Ebrima"/>
              </a:rPr>
              <a:t>o</a:t>
            </a:r>
            <a:r>
              <a:rPr sz="1200" b="1" spc="-5" dirty="0">
                <a:solidFill>
                  <a:srgbClr val="FFFFFF"/>
                </a:solidFill>
                <a:latin typeface="Ebrima"/>
                <a:cs typeface="Ebrima"/>
              </a:rPr>
              <a:t>g</a:t>
            </a:r>
            <a:r>
              <a:rPr sz="1200" b="1" spc="-10" dirty="0">
                <a:solidFill>
                  <a:srgbClr val="FFFFFF"/>
                </a:solidFill>
                <a:latin typeface="Ebrima"/>
                <a:cs typeface="Ebrima"/>
              </a:rPr>
              <a:t>e</a:t>
            </a:r>
            <a:r>
              <a:rPr sz="1200" b="1" dirty="0">
                <a:solidFill>
                  <a:srgbClr val="FFFFFF"/>
                </a:solidFill>
                <a:latin typeface="Ebrima"/>
                <a:cs typeface="Ebrima"/>
              </a:rPr>
              <a:t>n</a:t>
            </a:r>
            <a:endParaRPr sz="1200">
              <a:latin typeface="Ebrima"/>
              <a:cs typeface="Ebrima"/>
            </a:endParaRPr>
          </a:p>
        </p:txBody>
      </p:sp>
      <p:sp>
        <p:nvSpPr>
          <p:cNvPr id="70" name="object 70"/>
          <p:cNvSpPr txBox="1"/>
          <p:nvPr/>
        </p:nvSpPr>
        <p:spPr>
          <a:xfrm>
            <a:off x="1017032" y="735136"/>
            <a:ext cx="9966325" cy="2138680"/>
          </a:xfrm>
          <a:prstGeom prst="rect">
            <a:avLst/>
          </a:prstGeom>
        </p:spPr>
        <p:txBody>
          <a:bodyPr vert="horz" wrap="square" lIns="0" tIns="29209" rIns="0" bIns="0" rtlCol="0">
            <a:spAutoFit/>
          </a:bodyPr>
          <a:lstStyle/>
          <a:p>
            <a:pPr algn="ctr">
              <a:lnSpc>
                <a:spcPct val="100000"/>
              </a:lnSpc>
              <a:spcBef>
                <a:spcPts val="229"/>
              </a:spcBef>
            </a:pPr>
            <a:r>
              <a:rPr sz="2000" b="1" spc="-5" dirty="0">
                <a:latin typeface="Ebrima"/>
                <a:cs typeface="Ebrima"/>
              </a:rPr>
              <a:t>CAPACITY</a:t>
            </a:r>
            <a:r>
              <a:rPr sz="2000" b="1" spc="-10" dirty="0">
                <a:latin typeface="Ebrima"/>
                <a:cs typeface="Ebrima"/>
              </a:rPr>
              <a:t> </a:t>
            </a:r>
            <a:r>
              <a:rPr sz="2000" b="1" spc="-5" dirty="0">
                <a:latin typeface="Ebrima"/>
                <a:cs typeface="Ebrima"/>
              </a:rPr>
              <a:t>ANALYSIS</a:t>
            </a:r>
            <a:endParaRPr sz="2000">
              <a:latin typeface="Ebrima"/>
              <a:cs typeface="Ebrima"/>
            </a:endParaRPr>
          </a:p>
          <a:p>
            <a:pPr algn="ctr">
              <a:lnSpc>
                <a:spcPct val="100000"/>
              </a:lnSpc>
              <a:spcBef>
                <a:spcPts val="120"/>
              </a:spcBef>
            </a:pPr>
            <a:r>
              <a:rPr sz="1800" spc="-5" dirty="0">
                <a:latin typeface="Ebrima"/>
                <a:cs typeface="Ebrima"/>
              </a:rPr>
              <a:t>Installed</a:t>
            </a:r>
            <a:endParaRPr sz="1800">
              <a:latin typeface="Ebrima"/>
              <a:cs typeface="Ebrima"/>
            </a:endParaRPr>
          </a:p>
          <a:p>
            <a:pPr>
              <a:lnSpc>
                <a:spcPct val="100000"/>
              </a:lnSpc>
              <a:spcBef>
                <a:spcPts val="60"/>
              </a:spcBef>
            </a:pPr>
            <a:endParaRPr sz="2150">
              <a:latin typeface="Ebrima"/>
              <a:cs typeface="Ebrima"/>
            </a:endParaRPr>
          </a:p>
          <a:p>
            <a:pPr marL="273685">
              <a:lnSpc>
                <a:spcPct val="100000"/>
              </a:lnSpc>
              <a:tabLst>
                <a:tab pos="6046470" algn="l"/>
              </a:tabLst>
            </a:pPr>
            <a:r>
              <a:rPr sz="1600" b="1" spc="-5" dirty="0">
                <a:solidFill>
                  <a:srgbClr val="FFFFFF"/>
                </a:solidFill>
                <a:latin typeface="Ebrima"/>
                <a:cs typeface="Ebrima"/>
              </a:rPr>
              <a:t>Result </a:t>
            </a:r>
            <a:r>
              <a:rPr sz="1600" b="1" dirty="0">
                <a:solidFill>
                  <a:srgbClr val="FFFFFF"/>
                </a:solidFill>
                <a:latin typeface="Ebrima"/>
                <a:cs typeface="Ebrima"/>
              </a:rPr>
              <a:t>with </a:t>
            </a:r>
            <a:r>
              <a:rPr sz="1600" b="1" spc="-5" dirty="0">
                <a:solidFill>
                  <a:srgbClr val="FFFFFF"/>
                </a:solidFill>
                <a:latin typeface="Ebrima"/>
                <a:cs typeface="Ebrima"/>
              </a:rPr>
              <a:t>BESS</a:t>
            </a:r>
            <a:r>
              <a:rPr sz="1600" b="1" spc="10" dirty="0">
                <a:solidFill>
                  <a:srgbClr val="FFFFFF"/>
                </a:solidFill>
                <a:latin typeface="Ebrima"/>
                <a:cs typeface="Ebrima"/>
              </a:rPr>
              <a:t> </a:t>
            </a:r>
            <a:r>
              <a:rPr sz="1600" b="1" spc="-5" dirty="0">
                <a:solidFill>
                  <a:srgbClr val="FFFFFF"/>
                </a:solidFill>
                <a:latin typeface="Ebrima"/>
                <a:cs typeface="Ebrima"/>
              </a:rPr>
              <a:t>Energy</a:t>
            </a:r>
            <a:r>
              <a:rPr sz="1600" b="1" spc="-15" dirty="0">
                <a:solidFill>
                  <a:srgbClr val="FFFFFF"/>
                </a:solidFill>
                <a:latin typeface="Ebrima"/>
                <a:cs typeface="Ebrima"/>
              </a:rPr>
              <a:t> </a:t>
            </a:r>
            <a:r>
              <a:rPr sz="1600" b="1" spc="-5" dirty="0">
                <a:solidFill>
                  <a:srgbClr val="FFFFFF"/>
                </a:solidFill>
                <a:latin typeface="Ebrima"/>
                <a:cs typeface="Ebrima"/>
              </a:rPr>
              <a:t>Storage</a:t>
            </a:r>
            <a:r>
              <a:rPr sz="1600" b="1" spc="-20" dirty="0">
                <a:solidFill>
                  <a:srgbClr val="FFFFFF"/>
                </a:solidFill>
                <a:latin typeface="Ebrima"/>
                <a:cs typeface="Ebrima"/>
              </a:rPr>
              <a:t> </a:t>
            </a:r>
            <a:r>
              <a:rPr sz="1600" b="1" dirty="0">
                <a:solidFill>
                  <a:srgbClr val="FFFFFF"/>
                </a:solidFill>
                <a:latin typeface="Ebrima"/>
                <a:cs typeface="Ebrima"/>
              </a:rPr>
              <a:t>Only	</a:t>
            </a:r>
            <a:r>
              <a:rPr sz="1600" b="1" spc="-5" dirty="0">
                <a:solidFill>
                  <a:srgbClr val="FFFFFF"/>
                </a:solidFill>
                <a:latin typeface="Ebrima"/>
                <a:cs typeface="Ebrima"/>
              </a:rPr>
              <a:t>Result</a:t>
            </a:r>
            <a:r>
              <a:rPr sz="1600" b="1" spc="-15" dirty="0">
                <a:solidFill>
                  <a:srgbClr val="FFFFFF"/>
                </a:solidFill>
                <a:latin typeface="Ebrima"/>
                <a:cs typeface="Ebrima"/>
              </a:rPr>
              <a:t> </a:t>
            </a:r>
            <a:r>
              <a:rPr sz="1600" b="1" dirty="0">
                <a:solidFill>
                  <a:srgbClr val="FFFFFF"/>
                </a:solidFill>
                <a:latin typeface="Ebrima"/>
                <a:cs typeface="Ebrima"/>
              </a:rPr>
              <a:t>with</a:t>
            </a:r>
            <a:r>
              <a:rPr sz="1600" b="1" spc="-15" dirty="0">
                <a:solidFill>
                  <a:srgbClr val="FFFFFF"/>
                </a:solidFill>
                <a:latin typeface="Ebrima"/>
                <a:cs typeface="Ebrima"/>
              </a:rPr>
              <a:t> </a:t>
            </a:r>
            <a:r>
              <a:rPr sz="1600" b="1" spc="-5" dirty="0">
                <a:solidFill>
                  <a:srgbClr val="FFFFFF"/>
                </a:solidFill>
                <a:latin typeface="Ebrima"/>
                <a:cs typeface="Ebrima"/>
              </a:rPr>
              <a:t>BESS and</a:t>
            </a:r>
            <a:r>
              <a:rPr sz="1600" b="1" spc="-20" dirty="0">
                <a:solidFill>
                  <a:srgbClr val="FFFFFF"/>
                </a:solidFill>
                <a:latin typeface="Ebrima"/>
                <a:cs typeface="Ebrima"/>
              </a:rPr>
              <a:t> </a:t>
            </a:r>
            <a:r>
              <a:rPr sz="1600" b="1" dirty="0">
                <a:solidFill>
                  <a:srgbClr val="FFFFFF"/>
                </a:solidFill>
                <a:latin typeface="Ebrima"/>
                <a:cs typeface="Ebrima"/>
              </a:rPr>
              <a:t>H</a:t>
            </a:r>
            <a:r>
              <a:rPr sz="1575" b="1" baseline="-21164" dirty="0">
                <a:solidFill>
                  <a:srgbClr val="FFFFFF"/>
                </a:solidFill>
                <a:latin typeface="Ebrima"/>
                <a:cs typeface="Ebrima"/>
              </a:rPr>
              <a:t>2</a:t>
            </a:r>
            <a:r>
              <a:rPr sz="1575" b="1" spc="232" baseline="-21164" dirty="0">
                <a:solidFill>
                  <a:srgbClr val="FFFFFF"/>
                </a:solidFill>
                <a:latin typeface="Ebrima"/>
                <a:cs typeface="Ebrima"/>
              </a:rPr>
              <a:t> </a:t>
            </a:r>
            <a:r>
              <a:rPr sz="1600" b="1" spc="-5" dirty="0">
                <a:solidFill>
                  <a:srgbClr val="FFFFFF"/>
                </a:solidFill>
                <a:latin typeface="Ebrima"/>
                <a:cs typeface="Ebrima"/>
              </a:rPr>
              <a:t>Energy</a:t>
            </a:r>
            <a:r>
              <a:rPr sz="1600" b="1" spc="-25" dirty="0">
                <a:solidFill>
                  <a:srgbClr val="FFFFFF"/>
                </a:solidFill>
                <a:latin typeface="Ebrima"/>
                <a:cs typeface="Ebrima"/>
              </a:rPr>
              <a:t> </a:t>
            </a:r>
            <a:r>
              <a:rPr sz="1600" b="1" spc="-5" dirty="0">
                <a:solidFill>
                  <a:srgbClr val="FFFFFF"/>
                </a:solidFill>
                <a:latin typeface="Ebrima"/>
                <a:cs typeface="Ebrima"/>
              </a:rPr>
              <a:t>Storage</a:t>
            </a:r>
            <a:endParaRPr sz="1600">
              <a:latin typeface="Ebrima"/>
              <a:cs typeface="Ebrima"/>
            </a:endParaRPr>
          </a:p>
          <a:p>
            <a:pPr marL="76200">
              <a:lnSpc>
                <a:spcPct val="100000"/>
              </a:lnSpc>
              <a:spcBef>
                <a:spcPts val="810"/>
              </a:spcBef>
              <a:tabLst>
                <a:tab pos="3859529" algn="l"/>
                <a:tab pos="5968365" algn="l"/>
                <a:tab pos="9751695" algn="l"/>
              </a:tabLst>
            </a:pPr>
            <a:r>
              <a:rPr sz="1000" dirty="0">
                <a:solidFill>
                  <a:srgbClr val="FFFFFF"/>
                </a:solidFill>
                <a:latin typeface="Ebrima"/>
                <a:cs typeface="Ebrima"/>
              </a:rPr>
              <a:t>600	90	600	90</a:t>
            </a:r>
            <a:endParaRPr sz="1000">
              <a:latin typeface="Ebrima"/>
              <a:cs typeface="Ebrima"/>
            </a:endParaRPr>
          </a:p>
          <a:p>
            <a:pPr>
              <a:lnSpc>
                <a:spcPct val="100000"/>
              </a:lnSpc>
              <a:spcBef>
                <a:spcPts val="35"/>
              </a:spcBef>
            </a:pPr>
            <a:endParaRPr sz="900">
              <a:latin typeface="Ebrima"/>
              <a:cs typeface="Ebrima"/>
            </a:endParaRPr>
          </a:p>
          <a:p>
            <a:pPr marL="3859529">
              <a:lnSpc>
                <a:spcPct val="100000"/>
              </a:lnSpc>
              <a:tabLst>
                <a:tab pos="9751695" algn="l"/>
              </a:tabLst>
            </a:pPr>
            <a:r>
              <a:rPr sz="1000" dirty="0">
                <a:solidFill>
                  <a:srgbClr val="FFFFFF"/>
                </a:solidFill>
                <a:latin typeface="Ebrima"/>
                <a:cs typeface="Ebrima"/>
              </a:rPr>
              <a:t>80	80</a:t>
            </a:r>
            <a:endParaRPr sz="1000">
              <a:latin typeface="Ebrima"/>
              <a:cs typeface="Ebrima"/>
            </a:endParaRPr>
          </a:p>
          <a:p>
            <a:pPr marL="76200">
              <a:lnSpc>
                <a:spcPct val="100000"/>
              </a:lnSpc>
              <a:spcBef>
                <a:spcPts val="25"/>
              </a:spcBef>
              <a:tabLst>
                <a:tab pos="5968365" algn="l"/>
              </a:tabLst>
            </a:pPr>
            <a:r>
              <a:rPr sz="1000" dirty="0">
                <a:solidFill>
                  <a:srgbClr val="FFFFFF"/>
                </a:solidFill>
                <a:latin typeface="Ebrima"/>
                <a:cs typeface="Ebrima"/>
              </a:rPr>
              <a:t>500	500</a:t>
            </a:r>
            <a:endParaRPr sz="1000">
              <a:latin typeface="Ebrima"/>
              <a:cs typeface="Ebrima"/>
            </a:endParaRPr>
          </a:p>
          <a:p>
            <a:pPr marL="3859529">
              <a:lnSpc>
                <a:spcPct val="100000"/>
              </a:lnSpc>
              <a:spcBef>
                <a:spcPts val="35"/>
              </a:spcBef>
              <a:tabLst>
                <a:tab pos="9751695" algn="l"/>
              </a:tabLst>
            </a:pPr>
            <a:r>
              <a:rPr sz="1000" dirty="0">
                <a:solidFill>
                  <a:srgbClr val="FFFFFF"/>
                </a:solidFill>
                <a:latin typeface="Ebrima"/>
                <a:cs typeface="Ebrima"/>
              </a:rPr>
              <a:t>70	70</a:t>
            </a:r>
            <a:endParaRPr sz="1000">
              <a:latin typeface="Ebrima"/>
              <a:cs typeface="Ebrima"/>
            </a:endParaRPr>
          </a:p>
        </p:txBody>
      </p:sp>
      <p:pic>
        <p:nvPicPr>
          <p:cNvPr id="71" name="object 71"/>
          <p:cNvPicPr/>
          <p:nvPr/>
        </p:nvPicPr>
        <p:blipFill>
          <a:blip r:embed="rId6" cstate="print"/>
          <a:stretch>
            <a:fillRect/>
          </a:stretch>
        </p:blipFill>
        <p:spPr>
          <a:xfrm>
            <a:off x="304800" y="5770880"/>
            <a:ext cx="11582400" cy="416559"/>
          </a:xfrm>
          <a:prstGeom prst="rect">
            <a:avLst/>
          </a:prstGeom>
        </p:spPr>
      </p:pic>
      <p:sp>
        <p:nvSpPr>
          <p:cNvPr id="72" name="object 72"/>
          <p:cNvSpPr txBox="1">
            <a:spLocks noGrp="1"/>
          </p:cNvSpPr>
          <p:nvPr>
            <p:ph type="sldNum" sz="quarter" idx="7"/>
          </p:nvPr>
        </p:nvSpPr>
        <p:spPr>
          <a:prstGeom prst="rect">
            <a:avLst/>
          </a:prstGeom>
        </p:spPr>
        <p:txBody>
          <a:bodyPr vert="horz" wrap="square" lIns="0" tIns="635" rIns="0" bIns="0" rtlCol="0">
            <a:spAutoFit/>
          </a:bodyPr>
          <a:lstStyle/>
          <a:p>
            <a:pPr marL="38100">
              <a:lnSpc>
                <a:spcPct val="100000"/>
              </a:lnSpc>
              <a:spcBef>
                <a:spcPts val="5"/>
              </a:spcBef>
            </a:pPr>
            <a:fld id="{81D60167-4931-47E6-BA6A-407CBD079E47}" type="slidenum">
              <a:rPr dirty="0"/>
              <a:t>15</a:t>
            </a:fld>
            <a:endParaRPr dirty="0"/>
          </a:p>
        </p:txBody>
      </p:sp>
      <p:sp>
        <p:nvSpPr>
          <p:cNvPr id="73" name="object 73"/>
          <p:cNvSpPr txBox="1">
            <a:spLocks noGrp="1"/>
          </p:cNvSpPr>
          <p:nvPr>
            <p:ph type="ftr" sz="quarter" idx="5"/>
          </p:nvPr>
        </p:nvSpPr>
        <p:spPr>
          <a:prstGeom prst="rect">
            <a:avLst/>
          </a:prstGeom>
        </p:spPr>
        <p:txBody>
          <a:bodyPr vert="horz" wrap="square" lIns="0" tIns="3810" rIns="0" bIns="0" rtlCol="0">
            <a:spAutoFit/>
          </a:bodyPr>
          <a:lstStyle/>
          <a:p>
            <a:pPr marL="12700">
              <a:lnSpc>
                <a:spcPct val="100000"/>
              </a:lnSpc>
              <a:spcBef>
                <a:spcPts val="30"/>
              </a:spcBef>
            </a:pPr>
            <a:r>
              <a:rPr dirty="0"/>
              <a:t>©</a:t>
            </a:r>
            <a:r>
              <a:rPr spc="5" dirty="0"/>
              <a:t> </a:t>
            </a:r>
            <a:r>
              <a:rPr spc="-10" dirty="0"/>
              <a:t>2020</a:t>
            </a:r>
            <a:r>
              <a:rPr spc="15" dirty="0"/>
              <a:t> </a:t>
            </a:r>
            <a:r>
              <a:rPr spc="-5" dirty="0"/>
              <a:t>Mitsubishi</a:t>
            </a:r>
            <a:r>
              <a:rPr spc="30" dirty="0"/>
              <a:t> </a:t>
            </a:r>
            <a:r>
              <a:rPr spc="-20" dirty="0"/>
              <a:t>Power</a:t>
            </a:r>
            <a:r>
              <a:rPr spc="65" dirty="0"/>
              <a:t> </a:t>
            </a:r>
            <a:r>
              <a:rPr spc="-10" dirty="0"/>
              <a:t>Americas,</a:t>
            </a:r>
            <a:r>
              <a:rPr spc="70" dirty="0"/>
              <a:t> </a:t>
            </a:r>
            <a:r>
              <a:rPr spc="-5" dirty="0"/>
              <a:t>Inc.</a:t>
            </a:r>
            <a:r>
              <a:rPr spc="5" dirty="0"/>
              <a:t> </a:t>
            </a:r>
            <a:r>
              <a:rPr spc="-10" dirty="0"/>
              <a:t>All</a:t>
            </a:r>
            <a:r>
              <a:rPr spc="30" dirty="0"/>
              <a:t> </a:t>
            </a:r>
            <a:r>
              <a:rPr spc="-10" dirty="0"/>
              <a:t>Rights</a:t>
            </a:r>
            <a:r>
              <a:rPr spc="15" dirty="0"/>
              <a:t> </a:t>
            </a:r>
            <a:r>
              <a:rPr spc="-15" dirty="0"/>
              <a:t>Reserved.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68505" y="2727007"/>
            <a:ext cx="6146165" cy="543560"/>
          </a:xfrm>
          <a:prstGeom prst="rect">
            <a:avLst/>
          </a:prstGeom>
        </p:spPr>
        <p:txBody>
          <a:bodyPr vert="horz" wrap="square" lIns="0" tIns="12700" rIns="0" bIns="0" rtlCol="0">
            <a:spAutoFit/>
          </a:bodyPr>
          <a:lstStyle/>
          <a:p>
            <a:pPr marL="12700">
              <a:lnSpc>
                <a:spcPct val="100000"/>
              </a:lnSpc>
              <a:spcBef>
                <a:spcPts val="100"/>
              </a:spcBef>
            </a:pPr>
            <a:r>
              <a:rPr sz="3400" b="1" spc="-5" dirty="0">
                <a:latin typeface="Arial"/>
                <a:cs typeface="Arial"/>
              </a:rPr>
              <a:t>Hydrogen</a:t>
            </a:r>
            <a:r>
              <a:rPr sz="3400" b="1" spc="-40" dirty="0">
                <a:latin typeface="Arial"/>
                <a:cs typeface="Arial"/>
              </a:rPr>
              <a:t> </a:t>
            </a:r>
            <a:r>
              <a:rPr sz="3400" b="1" spc="-5" dirty="0">
                <a:latin typeface="Arial"/>
                <a:cs typeface="Arial"/>
              </a:rPr>
              <a:t>Product</a:t>
            </a:r>
            <a:r>
              <a:rPr sz="3400" b="1" spc="-35" dirty="0">
                <a:latin typeface="Arial"/>
                <a:cs typeface="Arial"/>
              </a:rPr>
              <a:t> </a:t>
            </a:r>
            <a:r>
              <a:rPr sz="3400" b="1" dirty="0">
                <a:latin typeface="Arial"/>
                <a:cs typeface="Arial"/>
              </a:rPr>
              <a:t>Integration</a:t>
            </a:r>
            <a:endParaRPr sz="3400">
              <a:latin typeface="Arial"/>
              <a:cs typeface="Arial"/>
            </a:endParaRPr>
          </a:p>
        </p:txBody>
      </p:sp>
      <p:sp>
        <p:nvSpPr>
          <p:cNvPr id="4" name="object 4"/>
          <p:cNvSpPr txBox="1"/>
          <p:nvPr/>
        </p:nvSpPr>
        <p:spPr>
          <a:xfrm>
            <a:off x="271698" y="6494899"/>
            <a:ext cx="2414270" cy="125095"/>
          </a:xfrm>
          <a:prstGeom prst="rect">
            <a:avLst/>
          </a:prstGeom>
        </p:spPr>
        <p:txBody>
          <a:bodyPr vert="horz" wrap="square" lIns="0" tIns="3810" rIns="0" bIns="0" rtlCol="0">
            <a:spAutoFit/>
          </a:bodyPr>
          <a:lstStyle/>
          <a:p>
            <a:pPr marL="12700">
              <a:lnSpc>
                <a:spcPct val="100000"/>
              </a:lnSpc>
              <a:spcBef>
                <a:spcPts val="30"/>
              </a:spcBef>
            </a:pPr>
            <a:r>
              <a:rPr sz="700" dirty="0">
                <a:latin typeface="Arial"/>
                <a:cs typeface="Arial"/>
              </a:rPr>
              <a:t>©</a:t>
            </a:r>
            <a:r>
              <a:rPr sz="700" spc="5" dirty="0">
                <a:latin typeface="Arial"/>
                <a:cs typeface="Arial"/>
              </a:rPr>
              <a:t> </a:t>
            </a:r>
            <a:r>
              <a:rPr sz="700" spc="-10" dirty="0">
                <a:latin typeface="Arial"/>
                <a:cs typeface="Arial"/>
              </a:rPr>
              <a:t>2020</a:t>
            </a:r>
            <a:r>
              <a:rPr sz="700" spc="15" dirty="0">
                <a:latin typeface="Arial"/>
                <a:cs typeface="Arial"/>
              </a:rPr>
              <a:t> </a:t>
            </a:r>
            <a:r>
              <a:rPr sz="700" spc="-5" dirty="0">
                <a:latin typeface="Arial"/>
                <a:cs typeface="Arial"/>
              </a:rPr>
              <a:t>Mitsubishi</a:t>
            </a:r>
            <a:r>
              <a:rPr sz="700" spc="30" dirty="0">
                <a:latin typeface="Arial"/>
                <a:cs typeface="Arial"/>
              </a:rPr>
              <a:t> </a:t>
            </a:r>
            <a:r>
              <a:rPr sz="700" spc="-20" dirty="0">
                <a:latin typeface="Arial"/>
                <a:cs typeface="Arial"/>
              </a:rPr>
              <a:t>Power</a:t>
            </a:r>
            <a:r>
              <a:rPr sz="700" spc="65" dirty="0">
                <a:latin typeface="Arial"/>
                <a:cs typeface="Arial"/>
              </a:rPr>
              <a:t> </a:t>
            </a:r>
            <a:r>
              <a:rPr sz="700" spc="-10" dirty="0">
                <a:latin typeface="Arial"/>
                <a:cs typeface="Arial"/>
              </a:rPr>
              <a:t>Americas,</a:t>
            </a:r>
            <a:r>
              <a:rPr sz="700" spc="70" dirty="0">
                <a:latin typeface="Arial"/>
                <a:cs typeface="Arial"/>
              </a:rPr>
              <a:t> </a:t>
            </a:r>
            <a:r>
              <a:rPr sz="700" spc="-5" dirty="0">
                <a:latin typeface="Arial"/>
                <a:cs typeface="Arial"/>
              </a:rPr>
              <a:t>Inc.</a:t>
            </a:r>
            <a:r>
              <a:rPr sz="700" spc="5" dirty="0">
                <a:latin typeface="Arial"/>
                <a:cs typeface="Arial"/>
              </a:rPr>
              <a:t> </a:t>
            </a:r>
            <a:r>
              <a:rPr sz="700" spc="-10" dirty="0">
                <a:latin typeface="Arial"/>
                <a:cs typeface="Arial"/>
              </a:rPr>
              <a:t>All</a:t>
            </a:r>
            <a:r>
              <a:rPr sz="700" spc="30" dirty="0">
                <a:latin typeface="Arial"/>
                <a:cs typeface="Arial"/>
              </a:rPr>
              <a:t> </a:t>
            </a:r>
            <a:r>
              <a:rPr sz="700" spc="-10" dirty="0">
                <a:latin typeface="Arial"/>
                <a:cs typeface="Arial"/>
              </a:rPr>
              <a:t>Rights</a:t>
            </a:r>
            <a:r>
              <a:rPr sz="700" spc="15" dirty="0">
                <a:latin typeface="Arial"/>
                <a:cs typeface="Arial"/>
              </a:rPr>
              <a:t> </a:t>
            </a:r>
            <a:r>
              <a:rPr sz="700" spc="-15" dirty="0">
                <a:latin typeface="Arial"/>
                <a:cs typeface="Arial"/>
              </a:rPr>
              <a:t>Reserved.</a:t>
            </a:r>
            <a:endParaRPr sz="700">
              <a:latin typeface="Arial"/>
              <a:cs typeface="Arial"/>
            </a:endParaRPr>
          </a:p>
        </p:txBody>
      </p:sp>
      <p:sp>
        <p:nvSpPr>
          <p:cNvPr id="3" name="object 3"/>
          <p:cNvSpPr txBox="1"/>
          <p:nvPr/>
        </p:nvSpPr>
        <p:spPr>
          <a:xfrm>
            <a:off x="468505" y="3360947"/>
            <a:ext cx="8304530" cy="756920"/>
          </a:xfrm>
          <a:prstGeom prst="rect">
            <a:avLst/>
          </a:prstGeom>
        </p:spPr>
        <p:txBody>
          <a:bodyPr vert="horz" wrap="square" lIns="0" tIns="12700" rIns="0" bIns="0" rtlCol="0">
            <a:spAutoFit/>
          </a:bodyPr>
          <a:lstStyle/>
          <a:p>
            <a:pPr marL="12700" marR="5080">
              <a:lnSpc>
                <a:spcPct val="120000"/>
              </a:lnSpc>
              <a:spcBef>
                <a:spcPts val="100"/>
              </a:spcBef>
            </a:pPr>
            <a:r>
              <a:rPr sz="2000" b="1" spc="-5" dirty="0">
                <a:solidFill>
                  <a:srgbClr val="00AF50"/>
                </a:solidFill>
                <a:latin typeface="Arial"/>
                <a:cs typeface="Arial"/>
              </a:rPr>
              <a:t>Understanding </a:t>
            </a:r>
            <a:r>
              <a:rPr sz="2000" b="1" dirty="0">
                <a:solidFill>
                  <a:srgbClr val="00AF50"/>
                </a:solidFill>
                <a:latin typeface="Arial"/>
                <a:cs typeface="Arial"/>
              </a:rPr>
              <a:t>and </a:t>
            </a:r>
            <a:r>
              <a:rPr sz="2000" b="1" spc="-5" dirty="0">
                <a:solidFill>
                  <a:srgbClr val="00AF50"/>
                </a:solidFill>
                <a:latin typeface="Arial"/>
                <a:cs typeface="Arial"/>
              </a:rPr>
              <a:t>pulling together the entire H2 storage ecosystem </a:t>
            </a:r>
            <a:r>
              <a:rPr sz="2000" b="1" spc="-545" dirty="0">
                <a:solidFill>
                  <a:srgbClr val="00AF50"/>
                </a:solidFill>
                <a:latin typeface="Arial"/>
                <a:cs typeface="Arial"/>
              </a:rPr>
              <a:t> </a:t>
            </a:r>
            <a:r>
              <a:rPr sz="2000" b="1" spc="-5" dirty="0">
                <a:solidFill>
                  <a:srgbClr val="00AF50"/>
                </a:solidFill>
                <a:latin typeface="Arial"/>
                <a:cs typeface="Arial"/>
              </a:rPr>
              <a:t>(conversion </a:t>
            </a:r>
            <a:r>
              <a:rPr sz="2000" b="1" dirty="0">
                <a:solidFill>
                  <a:srgbClr val="00AF50"/>
                </a:solidFill>
                <a:latin typeface="Arial"/>
                <a:cs typeface="Arial"/>
              </a:rPr>
              <a:t>+</a:t>
            </a:r>
            <a:r>
              <a:rPr sz="2000" b="1" spc="-5" dirty="0">
                <a:solidFill>
                  <a:srgbClr val="00AF50"/>
                </a:solidFill>
                <a:latin typeface="Arial"/>
                <a:cs typeface="Arial"/>
              </a:rPr>
              <a:t> storage</a:t>
            </a:r>
            <a:r>
              <a:rPr sz="2000" b="1" spc="-10" dirty="0">
                <a:solidFill>
                  <a:srgbClr val="00AF50"/>
                </a:solidFill>
                <a:latin typeface="Arial"/>
                <a:cs typeface="Arial"/>
              </a:rPr>
              <a:t> </a:t>
            </a:r>
            <a:r>
              <a:rPr sz="2000" b="1" dirty="0">
                <a:solidFill>
                  <a:srgbClr val="00AF50"/>
                </a:solidFill>
                <a:latin typeface="Arial"/>
                <a:cs typeface="Arial"/>
              </a:rPr>
              <a:t>+</a:t>
            </a:r>
            <a:r>
              <a:rPr sz="2000" b="1" spc="-25" dirty="0">
                <a:solidFill>
                  <a:srgbClr val="00AF50"/>
                </a:solidFill>
                <a:latin typeface="Arial"/>
                <a:cs typeface="Arial"/>
              </a:rPr>
              <a:t> </a:t>
            </a:r>
            <a:r>
              <a:rPr sz="2000" b="1" spc="-5" dirty="0">
                <a:solidFill>
                  <a:srgbClr val="00AF50"/>
                </a:solidFill>
                <a:latin typeface="Arial"/>
                <a:cs typeface="Arial"/>
              </a:rPr>
              <a:t>GT)</a:t>
            </a:r>
            <a:endParaRPr sz="200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4540" y="138587"/>
            <a:ext cx="5314315" cy="330200"/>
          </a:xfrm>
          <a:prstGeom prst="rect">
            <a:avLst/>
          </a:prstGeom>
        </p:spPr>
        <p:txBody>
          <a:bodyPr vert="horz" wrap="square" lIns="0" tIns="12700" rIns="0" bIns="0" rtlCol="0">
            <a:spAutoFit/>
          </a:bodyPr>
          <a:lstStyle/>
          <a:p>
            <a:pPr marL="12700">
              <a:lnSpc>
                <a:spcPct val="100000"/>
              </a:lnSpc>
              <a:spcBef>
                <a:spcPts val="100"/>
              </a:spcBef>
            </a:pPr>
            <a:r>
              <a:rPr sz="2000" spc="-5" dirty="0">
                <a:solidFill>
                  <a:srgbClr val="000000"/>
                </a:solidFill>
              </a:rPr>
              <a:t>Mitsubishi</a:t>
            </a:r>
            <a:r>
              <a:rPr sz="2000" spc="-30" dirty="0">
                <a:solidFill>
                  <a:srgbClr val="000000"/>
                </a:solidFill>
              </a:rPr>
              <a:t> </a:t>
            </a:r>
            <a:r>
              <a:rPr sz="2000" spc="5" dirty="0">
                <a:solidFill>
                  <a:srgbClr val="000000"/>
                </a:solidFill>
              </a:rPr>
              <a:t>Power</a:t>
            </a:r>
            <a:r>
              <a:rPr sz="2000" spc="-50" dirty="0">
                <a:solidFill>
                  <a:srgbClr val="000000"/>
                </a:solidFill>
              </a:rPr>
              <a:t> </a:t>
            </a:r>
            <a:r>
              <a:rPr sz="2000" spc="-5" dirty="0">
                <a:solidFill>
                  <a:srgbClr val="000000"/>
                </a:solidFill>
              </a:rPr>
              <a:t>Diligence</a:t>
            </a:r>
            <a:r>
              <a:rPr sz="2000" spc="-25" dirty="0">
                <a:solidFill>
                  <a:srgbClr val="000000"/>
                </a:solidFill>
              </a:rPr>
              <a:t> </a:t>
            </a:r>
            <a:r>
              <a:rPr sz="2000" spc="-5" dirty="0">
                <a:solidFill>
                  <a:srgbClr val="000000"/>
                </a:solidFill>
              </a:rPr>
              <a:t>of</a:t>
            </a:r>
            <a:r>
              <a:rPr sz="2000" dirty="0">
                <a:solidFill>
                  <a:srgbClr val="000000"/>
                </a:solidFill>
              </a:rPr>
              <a:t> </a:t>
            </a:r>
            <a:r>
              <a:rPr sz="2000" spc="-5" dirty="0">
                <a:solidFill>
                  <a:srgbClr val="000000"/>
                </a:solidFill>
              </a:rPr>
              <a:t>Supply</a:t>
            </a:r>
            <a:r>
              <a:rPr sz="2000" dirty="0">
                <a:solidFill>
                  <a:srgbClr val="000000"/>
                </a:solidFill>
              </a:rPr>
              <a:t> </a:t>
            </a:r>
            <a:r>
              <a:rPr sz="2000" spc="-5" dirty="0">
                <a:solidFill>
                  <a:srgbClr val="000000"/>
                </a:solidFill>
              </a:rPr>
              <a:t>Chain</a:t>
            </a:r>
            <a:endParaRPr sz="2000"/>
          </a:p>
        </p:txBody>
      </p:sp>
      <p:sp>
        <p:nvSpPr>
          <p:cNvPr id="4" name="object 4"/>
          <p:cNvSpPr txBox="1">
            <a:spLocks noGrp="1"/>
          </p:cNvSpPr>
          <p:nvPr>
            <p:ph type="sldNum" sz="quarter" idx="7"/>
          </p:nvPr>
        </p:nvSpPr>
        <p:spPr>
          <a:prstGeom prst="rect">
            <a:avLst/>
          </a:prstGeom>
        </p:spPr>
        <p:txBody>
          <a:bodyPr vert="horz" wrap="square" lIns="0" tIns="635" rIns="0" bIns="0" rtlCol="0">
            <a:spAutoFit/>
          </a:bodyPr>
          <a:lstStyle/>
          <a:p>
            <a:pPr marL="38100">
              <a:lnSpc>
                <a:spcPct val="100000"/>
              </a:lnSpc>
              <a:spcBef>
                <a:spcPts val="5"/>
              </a:spcBef>
            </a:pPr>
            <a:fld id="{81D60167-4931-47E6-BA6A-407CBD079E47}" type="slidenum">
              <a:rPr dirty="0"/>
              <a:t>17</a:t>
            </a:fld>
            <a:endParaRPr dirty="0"/>
          </a:p>
        </p:txBody>
      </p:sp>
      <p:sp>
        <p:nvSpPr>
          <p:cNvPr id="5" name="object 5"/>
          <p:cNvSpPr txBox="1">
            <a:spLocks noGrp="1"/>
          </p:cNvSpPr>
          <p:nvPr>
            <p:ph type="ftr" sz="quarter" idx="5"/>
          </p:nvPr>
        </p:nvSpPr>
        <p:spPr>
          <a:prstGeom prst="rect">
            <a:avLst/>
          </a:prstGeom>
        </p:spPr>
        <p:txBody>
          <a:bodyPr vert="horz" wrap="square" lIns="0" tIns="3810" rIns="0" bIns="0" rtlCol="0">
            <a:spAutoFit/>
          </a:bodyPr>
          <a:lstStyle/>
          <a:p>
            <a:pPr marL="12700">
              <a:lnSpc>
                <a:spcPct val="100000"/>
              </a:lnSpc>
              <a:spcBef>
                <a:spcPts val="30"/>
              </a:spcBef>
            </a:pPr>
            <a:r>
              <a:rPr dirty="0"/>
              <a:t>©</a:t>
            </a:r>
            <a:r>
              <a:rPr spc="5" dirty="0"/>
              <a:t> </a:t>
            </a:r>
            <a:r>
              <a:rPr spc="-10" dirty="0"/>
              <a:t>2020</a:t>
            </a:r>
            <a:r>
              <a:rPr spc="15" dirty="0"/>
              <a:t> </a:t>
            </a:r>
            <a:r>
              <a:rPr spc="-5" dirty="0"/>
              <a:t>Mitsubishi</a:t>
            </a:r>
            <a:r>
              <a:rPr spc="30" dirty="0"/>
              <a:t> </a:t>
            </a:r>
            <a:r>
              <a:rPr spc="-20" dirty="0"/>
              <a:t>Power</a:t>
            </a:r>
            <a:r>
              <a:rPr spc="65" dirty="0"/>
              <a:t> </a:t>
            </a:r>
            <a:r>
              <a:rPr spc="-10" dirty="0"/>
              <a:t>Americas,</a:t>
            </a:r>
            <a:r>
              <a:rPr spc="70" dirty="0"/>
              <a:t> </a:t>
            </a:r>
            <a:r>
              <a:rPr spc="-5" dirty="0"/>
              <a:t>Inc.</a:t>
            </a:r>
            <a:r>
              <a:rPr spc="5" dirty="0"/>
              <a:t> </a:t>
            </a:r>
            <a:r>
              <a:rPr spc="-10" dirty="0"/>
              <a:t>All</a:t>
            </a:r>
            <a:r>
              <a:rPr spc="30" dirty="0"/>
              <a:t> </a:t>
            </a:r>
            <a:r>
              <a:rPr spc="-10" dirty="0"/>
              <a:t>Rights</a:t>
            </a:r>
            <a:r>
              <a:rPr spc="15" dirty="0"/>
              <a:t> </a:t>
            </a:r>
            <a:r>
              <a:rPr spc="-15" dirty="0"/>
              <a:t>Reserved.</a:t>
            </a:r>
          </a:p>
        </p:txBody>
      </p:sp>
      <p:sp>
        <p:nvSpPr>
          <p:cNvPr id="3" name="object 3"/>
          <p:cNvSpPr txBox="1"/>
          <p:nvPr/>
        </p:nvSpPr>
        <p:spPr>
          <a:xfrm>
            <a:off x="331947" y="511332"/>
            <a:ext cx="10943590" cy="5831840"/>
          </a:xfrm>
          <a:prstGeom prst="rect">
            <a:avLst/>
          </a:prstGeom>
        </p:spPr>
        <p:txBody>
          <a:bodyPr vert="horz" wrap="square" lIns="0" tIns="139700" rIns="0" bIns="0" rtlCol="0">
            <a:spAutoFit/>
          </a:bodyPr>
          <a:lstStyle/>
          <a:p>
            <a:pPr marL="406400" indent="-342900">
              <a:lnSpc>
                <a:spcPct val="100000"/>
              </a:lnSpc>
              <a:spcBef>
                <a:spcPts val="1100"/>
              </a:spcBef>
              <a:buClr>
                <a:srgbClr val="829FAA"/>
              </a:buClr>
              <a:buFont typeface="Wingdings"/>
              <a:buChar char=""/>
              <a:tabLst>
                <a:tab pos="405765" algn="l"/>
                <a:tab pos="406400" algn="l"/>
              </a:tabLst>
            </a:pPr>
            <a:r>
              <a:rPr sz="1600" b="1" spc="-15" dirty="0">
                <a:latin typeface="Arial"/>
                <a:cs typeface="Arial"/>
              </a:rPr>
              <a:t>2019</a:t>
            </a:r>
            <a:r>
              <a:rPr sz="1600" b="1" spc="20" dirty="0">
                <a:latin typeface="Arial"/>
                <a:cs typeface="Arial"/>
              </a:rPr>
              <a:t> </a:t>
            </a:r>
            <a:r>
              <a:rPr sz="1600" b="1" dirty="0">
                <a:latin typeface="Arial"/>
                <a:cs typeface="Arial"/>
              </a:rPr>
              <a:t>-</a:t>
            </a:r>
            <a:r>
              <a:rPr sz="1600" b="1" spc="-5" dirty="0">
                <a:latin typeface="Arial"/>
                <a:cs typeface="Arial"/>
              </a:rPr>
              <a:t> Preliminary</a:t>
            </a:r>
            <a:r>
              <a:rPr sz="1600" b="1" spc="40" dirty="0">
                <a:latin typeface="Arial"/>
                <a:cs typeface="Arial"/>
              </a:rPr>
              <a:t> </a:t>
            </a:r>
            <a:r>
              <a:rPr sz="1600" b="1" dirty="0">
                <a:latin typeface="Arial"/>
                <a:cs typeface="Arial"/>
              </a:rPr>
              <a:t>Due</a:t>
            </a:r>
            <a:r>
              <a:rPr sz="1600" b="1" spc="-20" dirty="0">
                <a:latin typeface="Arial"/>
                <a:cs typeface="Arial"/>
              </a:rPr>
              <a:t> </a:t>
            </a:r>
            <a:r>
              <a:rPr sz="1600" b="1" spc="-5" dirty="0">
                <a:latin typeface="Arial"/>
                <a:cs typeface="Arial"/>
              </a:rPr>
              <a:t>Diligence</a:t>
            </a:r>
            <a:r>
              <a:rPr sz="1600" b="1" spc="20" dirty="0">
                <a:latin typeface="Arial"/>
                <a:cs typeface="Arial"/>
              </a:rPr>
              <a:t> </a:t>
            </a:r>
            <a:r>
              <a:rPr sz="1600" b="1" dirty="0">
                <a:latin typeface="Arial"/>
                <a:cs typeface="Arial"/>
              </a:rPr>
              <a:t>of</a:t>
            </a:r>
            <a:r>
              <a:rPr sz="1600" b="1" spc="15" dirty="0">
                <a:latin typeface="Arial"/>
                <a:cs typeface="Arial"/>
              </a:rPr>
              <a:t> </a:t>
            </a:r>
            <a:r>
              <a:rPr sz="1600" b="1" spc="-10" dirty="0">
                <a:latin typeface="Arial"/>
                <a:cs typeface="Arial"/>
              </a:rPr>
              <a:t>Electrolyzer</a:t>
            </a:r>
            <a:r>
              <a:rPr sz="1600" b="1" spc="85" dirty="0">
                <a:latin typeface="Arial"/>
                <a:cs typeface="Arial"/>
              </a:rPr>
              <a:t> </a:t>
            </a:r>
            <a:r>
              <a:rPr sz="1600" b="1" spc="-5" dirty="0">
                <a:latin typeface="Arial"/>
                <a:cs typeface="Arial"/>
              </a:rPr>
              <a:t>OEMs</a:t>
            </a:r>
            <a:endParaRPr sz="1600">
              <a:latin typeface="Arial"/>
              <a:cs typeface="Arial"/>
            </a:endParaRPr>
          </a:p>
          <a:p>
            <a:pPr marL="652780" lvl="1" indent="-195580">
              <a:lnSpc>
                <a:spcPct val="100000"/>
              </a:lnSpc>
              <a:spcBef>
                <a:spcPts val="1000"/>
              </a:spcBef>
              <a:buClr>
                <a:srgbClr val="829FAA"/>
              </a:buClr>
              <a:buFont typeface="Wingdings"/>
              <a:buChar char=""/>
              <a:tabLst>
                <a:tab pos="652780" algn="l"/>
              </a:tabLst>
            </a:pPr>
            <a:r>
              <a:rPr sz="1600" spc="-25" dirty="0">
                <a:latin typeface="Arial"/>
                <a:cs typeface="Arial"/>
              </a:rPr>
              <a:t>Technology</a:t>
            </a:r>
            <a:r>
              <a:rPr sz="1600" spc="15" dirty="0">
                <a:latin typeface="Arial"/>
                <a:cs typeface="Arial"/>
              </a:rPr>
              <a:t> </a:t>
            </a:r>
            <a:r>
              <a:rPr sz="1600" spc="-5" dirty="0">
                <a:latin typeface="Arial"/>
                <a:cs typeface="Arial"/>
              </a:rPr>
              <a:t>assessment</a:t>
            </a:r>
            <a:r>
              <a:rPr sz="1600" spc="50" dirty="0">
                <a:latin typeface="Arial"/>
                <a:cs typeface="Arial"/>
              </a:rPr>
              <a:t> </a:t>
            </a:r>
            <a:r>
              <a:rPr sz="1600" dirty="0">
                <a:latin typeface="Arial"/>
                <a:cs typeface="Arial"/>
              </a:rPr>
              <a:t>–</a:t>
            </a:r>
            <a:r>
              <a:rPr sz="1600" spc="-15" dirty="0">
                <a:latin typeface="Arial"/>
                <a:cs typeface="Arial"/>
              </a:rPr>
              <a:t> </a:t>
            </a:r>
            <a:r>
              <a:rPr sz="1600" spc="-10" dirty="0">
                <a:latin typeface="Arial"/>
                <a:cs typeface="Arial"/>
              </a:rPr>
              <a:t>Pressurized</a:t>
            </a:r>
            <a:r>
              <a:rPr sz="1600" spc="45" dirty="0">
                <a:latin typeface="Arial"/>
                <a:cs typeface="Arial"/>
              </a:rPr>
              <a:t> </a:t>
            </a:r>
            <a:r>
              <a:rPr sz="1600" spc="-5" dirty="0">
                <a:latin typeface="Arial"/>
                <a:cs typeface="Arial"/>
              </a:rPr>
              <a:t>alkaline</a:t>
            </a:r>
            <a:r>
              <a:rPr sz="1600" spc="-15" dirty="0">
                <a:latin typeface="Arial"/>
                <a:cs typeface="Arial"/>
              </a:rPr>
              <a:t> </a:t>
            </a:r>
            <a:r>
              <a:rPr sz="1600" spc="10" dirty="0">
                <a:latin typeface="Arial"/>
                <a:cs typeface="Arial"/>
              </a:rPr>
              <a:t>vs</a:t>
            </a:r>
            <a:r>
              <a:rPr sz="1600" spc="-105" dirty="0">
                <a:latin typeface="Arial"/>
                <a:cs typeface="Arial"/>
              </a:rPr>
              <a:t> </a:t>
            </a:r>
            <a:r>
              <a:rPr sz="1600" spc="-5" dirty="0">
                <a:latin typeface="Arial"/>
                <a:cs typeface="Arial"/>
              </a:rPr>
              <a:t>Atmospheric</a:t>
            </a:r>
            <a:r>
              <a:rPr sz="1600" spc="35" dirty="0">
                <a:latin typeface="Arial"/>
                <a:cs typeface="Arial"/>
              </a:rPr>
              <a:t> </a:t>
            </a:r>
            <a:r>
              <a:rPr sz="1600" spc="-5" dirty="0">
                <a:latin typeface="Arial"/>
                <a:cs typeface="Arial"/>
              </a:rPr>
              <a:t>alkaline</a:t>
            </a:r>
            <a:r>
              <a:rPr sz="1600" spc="5" dirty="0">
                <a:latin typeface="Arial"/>
                <a:cs typeface="Arial"/>
              </a:rPr>
              <a:t> </a:t>
            </a:r>
            <a:r>
              <a:rPr sz="1600" spc="10" dirty="0">
                <a:latin typeface="Arial"/>
                <a:cs typeface="Arial"/>
              </a:rPr>
              <a:t>vs</a:t>
            </a:r>
            <a:r>
              <a:rPr sz="1600" spc="-25" dirty="0">
                <a:latin typeface="Arial"/>
                <a:cs typeface="Arial"/>
              </a:rPr>
              <a:t> </a:t>
            </a:r>
            <a:r>
              <a:rPr sz="1600" spc="-10" dirty="0">
                <a:latin typeface="Arial"/>
                <a:cs typeface="Arial"/>
              </a:rPr>
              <a:t>PEM</a:t>
            </a:r>
            <a:endParaRPr sz="1600">
              <a:latin typeface="Arial"/>
              <a:cs typeface="Arial"/>
            </a:endParaRPr>
          </a:p>
          <a:p>
            <a:pPr marL="652780" marR="68580" lvl="1" indent="-195580">
              <a:lnSpc>
                <a:spcPct val="100000"/>
              </a:lnSpc>
              <a:spcBef>
                <a:spcPts val="1000"/>
              </a:spcBef>
              <a:buClr>
                <a:srgbClr val="829FAA"/>
              </a:buClr>
              <a:buFont typeface="Wingdings"/>
              <a:buChar char=""/>
              <a:tabLst>
                <a:tab pos="652780" algn="l"/>
              </a:tabLst>
            </a:pPr>
            <a:r>
              <a:rPr sz="1600" spc="-5" dirty="0">
                <a:latin typeface="Arial"/>
                <a:cs typeface="Arial"/>
              </a:rPr>
              <a:t>Pricing</a:t>
            </a:r>
            <a:r>
              <a:rPr sz="1600" spc="-15" dirty="0">
                <a:latin typeface="Arial"/>
                <a:cs typeface="Arial"/>
              </a:rPr>
              <a:t> </a:t>
            </a:r>
            <a:r>
              <a:rPr sz="1600" spc="-5" dirty="0">
                <a:latin typeface="Arial"/>
                <a:cs typeface="Arial"/>
              </a:rPr>
              <a:t>assessment</a:t>
            </a:r>
            <a:r>
              <a:rPr sz="1600" spc="55" dirty="0">
                <a:latin typeface="Arial"/>
                <a:cs typeface="Arial"/>
              </a:rPr>
              <a:t> </a:t>
            </a:r>
            <a:r>
              <a:rPr sz="1600" dirty="0">
                <a:latin typeface="Arial"/>
                <a:cs typeface="Arial"/>
              </a:rPr>
              <a:t>–</a:t>
            </a:r>
            <a:r>
              <a:rPr sz="1600" spc="5" dirty="0">
                <a:latin typeface="Arial"/>
                <a:cs typeface="Arial"/>
              </a:rPr>
              <a:t> </a:t>
            </a:r>
            <a:r>
              <a:rPr sz="1600" spc="-10" dirty="0">
                <a:latin typeface="Arial"/>
                <a:cs typeface="Arial"/>
              </a:rPr>
              <a:t>budgetary</a:t>
            </a:r>
            <a:r>
              <a:rPr sz="1600" spc="65" dirty="0">
                <a:latin typeface="Arial"/>
                <a:cs typeface="Arial"/>
              </a:rPr>
              <a:t> </a:t>
            </a:r>
            <a:r>
              <a:rPr sz="1600" spc="-10" dirty="0">
                <a:latin typeface="Arial"/>
                <a:cs typeface="Arial"/>
              </a:rPr>
              <a:t>quotes</a:t>
            </a:r>
            <a:r>
              <a:rPr sz="1600" spc="40" dirty="0">
                <a:latin typeface="Arial"/>
                <a:cs typeface="Arial"/>
              </a:rPr>
              <a:t> </a:t>
            </a:r>
            <a:r>
              <a:rPr sz="1600" dirty="0">
                <a:latin typeface="Arial"/>
                <a:cs typeface="Arial"/>
              </a:rPr>
              <a:t>for</a:t>
            </a:r>
            <a:r>
              <a:rPr sz="1600" spc="5" dirty="0">
                <a:latin typeface="Arial"/>
                <a:cs typeface="Arial"/>
              </a:rPr>
              <a:t> </a:t>
            </a:r>
            <a:r>
              <a:rPr sz="1600" dirty="0">
                <a:latin typeface="Arial"/>
                <a:cs typeface="Arial"/>
              </a:rPr>
              <a:t>similarly</a:t>
            </a:r>
            <a:r>
              <a:rPr sz="1600" spc="-25" dirty="0">
                <a:latin typeface="Arial"/>
                <a:cs typeface="Arial"/>
              </a:rPr>
              <a:t> </a:t>
            </a:r>
            <a:r>
              <a:rPr sz="1600" spc="-10" dirty="0">
                <a:latin typeface="Arial"/>
                <a:cs typeface="Arial"/>
              </a:rPr>
              <a:t>scoped</a:t>
            </a:r>
            <a:r>
              <a:rPr sz="1600" spc="30" dirty="0">
                <a:latin typeface="Arial"/>
                <a:cs typeface="Arial"/>
              </a:rPr>
              <a:t> </a:t>
            </a:r>
            <a:r>
              <a:rPr sz="1600" spc="-10" dirty="0">
                <a:latin typeface="Arial"/>
                <a:cs typeface="Arial"/>
              </a:rPr>
              <a:t>20</a:t>
            </a:r>
            <a:r>
              <a:rPr sz="1600" spc="10" dirty="0">
                <a:latin typeface="Arial"/>
                <a:cs typeface="Arial"/>
              </a:rPr>
              <a:t> </a:t>
            </a:r>
            <a:r>
              <a:rPr sz="1600" dirty="0">
                <a:latin typeface="Arial"/>
                <a:cs typeface="Arial"/>
              </a:rPr>
              <a:t>MW</a:t>
            </a:r>
            <a:r>
              <a:rPr sz="1600" spc="10" dirty="0">
                <a:latin typeface="Arial"/>
                <a:cs typeface="Arial"/>
              </a:rPr>
              <a:t> </a:t>
            </a:r>
            <a:r>
              <a:rPr sz="1600" dirty="0">
                <a:latin typeface="Arial"/>
                <a:cs typeface="Arial"/>
              </a:rPr>
              <a:t>/</a:t>
            </a:r>
            <a:r>
              <a:rPr sz="1600" spc="15" dirty="0">
                <a:latin typeface="Arial"/>
                <a:cs typeface="Arial"/>
              </a:rPr>
              <a:t> </a:t>
            </a:r>
            <a:r>
              <a:rPr sz="1600" spc="-10" dirty="0">
                <a:latin typeface="Arial"/>
                <a:cs typeface="Arial"/>
              </a:rPr>
              <a:t>4,000</a:t>
            </a:r>
            <a:r>
              <a:rPr sz="1600" spc="50" dirty="0">
                <a:latin typeface="Arial"/>
                <a:cs typeface="Arial"/>
              </a:rPr>
              <a:t> </a:t>
            </a:r>
            <a:r>
              <a:rPr sz="1600" dirty="0">
                <a:latin typeface="Arial"/>
                <a:cs typeface="Arial"/>
              </a:rPr>
              <a:t>Nm</a:t>
            </a:r>
            <a:r>
              <a:rPr sz="1575" baseline="26455" dirty="0">
                <a:latin typeface="Arial"/>
                <a:cs typeface="Arial"/>
              </a:rPr>
              <a:t>3</a:t>
            </a:r>
            <a:r>
              <a:rPr sz="1600" dirty="0">
                <a:latin typeface="Arial"/>
                <a:cs typeface="Arial"/>
              </a:rPr>
              <a:t>/h</a:t>
            </a:r>
            <a:r>
              <a:rPr sz="1600" spc="10" dirty="0">
                <a:latin typeface="Arial"/>
                <a:cs typeface="Arial"/>
              </a:rPr>
              <a:t> </a:t>
            </a:r>
            <a:r>
              <a:rPr sz="1600" spc="-10" dirty="0">
                <a:latin typeface="Arial"/>
                <a:cs typeface="Arial"/>
              </a:rPr>
              <a:t>design</a:t>
            </a:r>
            <a:r>
              <a:rPr sz="1600" spc="10" dirty="0">
                <a:latin typeface="Arial"/>
                <a:cs typeface="Arial"/>
              </a:rPr>
              <a:t> </a:t>
            </a:r>
            <a:r>
              <a:rPr sz="1600" dirty="0">
                <a:latin typeface="Arial"/>
                <a:cs typeface="Arial"/>
              </a:rPr>
              <a:t>from</a:t>
            </a:r>
            <a:r>
              <a:rPr sz="1600" spc="25" dirty="0">
                <a:latin typeface="Arial"/>
                <a:cs typeface="Arial"/>
              </a:rPr>
              <a:t> </a:t>
            </a:r>
            <a:r>
              <a:rPr sz="1600" spc="-5" dirty="0">
                <a:latin typeface="Arial"/>
                <a:cs typeface="Arial"/>
              </a:rPr>
              <a:t>various</a:t>
            </a:r>
            <a:r>
              <a:rPr sz="1600" dirty="0">
                <a:latin typeface="Arial"/>
                <a:cs typeface="Arial"/>
              </a:rPr>
              <a:t> </a:t>
            </a:r>
            <a:r>
              <a:rPr sz="1600" spc="-10" dirty="0">
                <a:latin typeface="Arial"/>
                <a:cs typeface="Arial"/>
              </a:rPr>
              <a:t>technology </a:t>
            </a:r>
            <a:r>
              <a:rPr sz="1600" spc="-430" dirty="0">
                <a:latin typeface="Arial"/>
                <a:cs typeface="Arial"/>
              </a:rPr>
              <a:t> </a:t>
            </a:r>
            <a:r>
              <a:rPr sz="1600" spc="-5" dirty="0">
                <a:latin typeface="Arial"/>
                <a:cs typeface="Arial"/>
              </a:rPr>
              <a:t>providers</a:t>
            </a:r>
            <a:endParaRPr sz="1600">
              <a:latin typeface="Arial"/>
              <a:cs typeface="Arial"/>
            </a:endParaRPr>
          </a:p>
          <a:p>
            <a:pPr marL="652780" lvl="1" indent="-195580">
              <a:lnSpc>
                <a:spcPct val="100000"/>
              </a:lnSpc>
              <a:spcBef>
                <a:spcPts val="1000"/>
              </a:spcBef>
              <a:buClr>
                <a:srgbClr val="829FAA"/>
              </a:buClr>
              <a:buFont typeface="Wingdings"/>
              <a:buChar char=""/>
              <a:tabLst>
                <a:tab pos="652780" algn="l"/>
              </a:tabLst>
            </a:pPr>
            <a:r>
              <a:rPr sz="1600" spc="-10" dirty="0">
                <a:latin typeface="Arial"/>
                <a:cs typeface="Arial"/>
              </a:rPr>
              <a:t>Select</a:t>
            </a:r>
            <a:r>
              <a:rPr sz="1600" spc="10" dirty="0">
                <a:latin typeface="Arial"/>
                <a:cs typeface="Arial"/>
              </a:rPr>
              <a:t> </a:t>
            </a:r>
            <a:r>
              <a:rPr sz="1600" spc="-5" dirty="0">
                <a:latin typeface="Arial"/>
                <a:cs typeface="Arial"/>
              </a:rPr>
              <a:t>vendor</a:t>
            </a:r>
            <a:r>
              <a:rPr sz="1600" spc="20" dirty="0">
                <a:latin typeface="Arial"/>
                <a:cs typeface="Arial"/>
              </a:rPr>
              <a:t> </a:t>
            </a:r>
            <a:r>
              <a:rPr sz="1600" spc="-10" dirty="0">
                <a:latin typeface="Arial"/>
                <a:cs typeface="Arial"/>
              </a:rPr>
              <a:t>due</a:t>
            </a:r>
            <a:r>
              <a:rPr sz="1600" spc="30" dirty="0">
                <a:latin typeface="Arial"/>
                <a:cs typeface="Arial"/>
              </a:rPr>
              <a:t> </a:t>
            </a:r>
            <a:r>
              <a:rPr sz="1600" spc="-5" dirty="0">
                <a:latin typeface="Arial"/>
                <a:cs typeface="Arial"/>
              </a:rPr>
              <a:t>diligence</a:t>
            </a:r>
            <a:r>
              <a:rPr sz="1600" spc="5" dirty="0">
                <a:latin typeface="Arial"/>
                <a:cs typeface="Arial"/>
              </a:rPr>
              <a:t> </a:t>
            </a:r>
            <a:r>
              <a:rPr sz="1600" dirty="0">
                <a:latin typeface="Arial"/>
                <a:cs typeface="Arial"/>
              </a:rPr>
              <a:t>– </a:t>
            </a:r>
            <a:r>
              <a:rPr sz="1600" spc="-5" dirty="0">
                <a:latin typeface="Arial"/>
                <a:cs typeface="Arial"/>
              </a:rPr>
              <a:t>In-person</a:t>
            </a:r>
            <a:r>
              <a:rPr sz="1600" spc="25" dirty="0">
                <a:latin typeface="Arial"/>
                <a:cs typeface="Arial"/>
              </a:rPr>
              <a:t> </a:t>
            </a:r>
            <a:r>
              <a:rPr sz="1600" dirty="0">
                <a:latin typeface="Arial"/>
                <a:cs typeface="Arial"/>
              </a:rPr>
              <a:t>visit</a:t>
            </a:r>
            <a:r>
              <a:rPr sz="1600" spc="-25" dirty="0">
                <a:latin typeface="Arial"/>
                <a:cs typeface="Arial"/>
              </a:rPr>
              <a:t> </a:t>
            </a:r>
            <a:r>
              <a:rPr sz="1600" spc="-5" dirty="0">
                <a:latin typeface="Arial"/>
                <a:cs typeface="Arial"/>
              </a:rPr>
              <a:t>to</a:t>
            </a:r>
            <a:r>
              <a:rPr sz="1600" spc="25" dirty="0">
                <a:latin typeface="Arial"/>
                <a:cs typeface="Arial"/>
              </a:rPr>
              <a:t> </a:t>
            </a:r>
            <a:r>
              <a:rPr sz="1600" spc="-5" dirty="0">
                <a:latin typeface="Arial"/>
                <a:cs typeface="Arial"/>
              </a:rPr>
              <a:t>China</a:t>
            </a:r>
            <a:r>
              <a:rPr sz="1600" spc="-15" dirty="0">
                <a:latin typeface="Arial"/>
                <a:cs typeface="Arial"/>
              </a:rPr>
              <a:t> </a:t>
            </a:r>
            <a:r>
              <a:rPr sz="1600" spc="-5" dirty="0">
                <a:latin typeface="Arial"/>
                <a:cs typeface="Arial"/>
              </a:rPr>
              <a:t>prior</a:t>
            </a:r>
            <a:r>
              <a:rPr sz="1600" spc="25" dirty="0">
                <a:latin typeface="Arial"/>
                <a:cs typeface="Arial"/>
              </a:rPr>
              <a:t> </a:t>
            </a:r>
            <a:r>
              <a:rPr sz="1600" spc="-5" dirty="0">
                <a:latin typeface="Arial"/>
                <a:cs typeface="Arial"/>
              </a:rPr>
              <a:t>to</a:t>
            </a:r>
            <a:r>
              <a:rPr sz="1600" spc="5" dirty="0">
                <a:latin typeface="Arial"/>
                <a:cs typeface="Arial"/>
              </a:rPr>
              <a:t> </a:t>
            </a:r>
            <a:r>
              <a:rPr sz="1600" spc="-5" dirty="0">
                <a:latin typeface="Arial"/>
                <a:cs typeface="Arial"/>
              </a:rPr>
              <a:t>COVID-19</a:t>
            </a:r>
            <a:r>
              <a:rPr sz="1600" spc="5" dirty="0">
                <a:latin typeface="Arial"/>
                <a:cs typeface="Arial"/>
              </a:rPr>
              <a:t> </a:t>
            </a:r>
            <a:r>
              <a:rPr sz="1600" spc="-10" dirty="0">
                <a:latin typeface="Arial"/>
                <a:cs typeface="Arial"/>
              </a:rPr>
              <a:t>outbreak</a:t>
            </a:r>
            <a:r>
              <a:rPr sz="1600" spc="60" dirty="0">
                <a:latin typeface="Arial"/>
                <a:cs typeface="Arial"/>
              </a:rPr>
              <a:t> </a:t>
            </a:r>
            <a:r>
              <a:rPr sz="1600" spc="-5" dirty="0">
                <a:latin typeface="Arial"/>
                <a:cs typeface="Arial"/>
              </a:rPr>
              <a:t>December</a:t>
            </a:r>
            <a:r>
              <a:rPr sz="1600" spc="20" dirty="0">
                <a:latin typeface="Arial"/>
                <a:cs typeface="Arial"/>
              </a:rPr>
              <a:t> </a:t>
            </a:r>
            <a:r>
              <a:rPr sz="1600" spc="-10" dirty="0">
                <a:latin typeface="Arial"/>
                <a:cs typeface="Arial"/>
              </a:rPr>
              <a:t>2019</a:t>
            </a:r>
            <a:endParaRPr sz="1600">
              <a:latin typeface="Arial"/>
              <a:cs typeface="Arial"/>
            </a:endParaRPr>
          </a:p>
          <a:p>
            <a:pPr marL="406400" indent="-342900">
              <a:lnSpc>
                <a:spcPct val="100000"/>
              </a:lnSpc>
              <a:spcBef>
                <a:spcPts val="1500"/>
              </a:spcBef>
              <a:buClr>
                <a:srgbClr val="829FAA"/>
              </a:buClr>
              <a:buFont typeface="Wingdings"/>
              <a:buChar char=""/>
              <a:tabLst>
                <a:tab pos="405765" algn="l"/>
                <a:tab pos="406400" algn="l"/>
              </a:tabLst>
            </a:pPr>
            <a:r>
              <a:rPr sz="1600" b="1" spc="-15" dirty="0">
                <a:latin typeface="Arial"/>
                <a:cs typeface="Arial"/>
              </a:rPr>
              <a:t>2020</a:t>
            </a:r>
            <a:r>
              <a:rPr sz="1600" b="1" spc="15" dirty="0">
                <a:latin typeface="Arial"/>
                <a:cs typeface="Arial"/>
              </a:rPr>
              <a:t> </a:t>
            </a:r>
            <a:r>
              <a:rPr sz="1600" dirty="0">
                <a:latin typeface="Arial"/>
                <a:cs typeface="Arial"/>
              </a:rPr>
              <a:t>–</a:t>
            </a:r>
            <a:r>
              <a:rPr sz="1600" spc="-5" dirty="0">
                <a:latin typeface="Arial"/>
                <a:cs typeface="Arial"/>
              </a:rPr>
              <a:t> </a:t>
            </a:r>
            <a:r>
              <a:rPr sz="1600" b="1" spc="-5" dirty="0">
                <a:latin typeface="Arial"/>
                <a:cs typeface="Arial"/>
              </a:rPr>
              <a:t>Detailed</a:t>
            </a:r>
            <a:r>
              <a:rPr sz="1600" b="1" spc="30" dirty="0">
                <a:latin typeface="Arial"/>
                <a:cs typeface="Arial"/>
              </a:rPr>
              <a:t> </a:t>
            </a:r>
            <a:r>
              <a:rPr sz="1600" b="1" dirty="0">
                <a:latin typeface="Arial"/>
                <a:cs typeface="Arial"/>
              </a:rPr>
              <a:t>Due</a:t>
            </a:r>
            <a:r>
              <a:rPr sz="1600" b="1" spc="-20" dirty="0">
                <a:latin typeface="Arial"/>
                <a:cs typeface="Arial"/>
              </a:rPr>
              <a:t> </a:t>
            </a:r>
            <a:r>
              <a:rPr sz="1600" b="1" spc="-5" dirty="0">
                <a:latin typeface="Arial"/>
                <a:cs typeface="Arial"/>
              </a:rPr>
              <a:t>Diligence</a:t>
            </a:r>
            <a:r>
              <a:rPr sz="1600" b="1" spc="20" dirty="0">
                <a:latin typeface="Arial"/>
                <a:cs typeface="Arial"/>
              </a:rPr>
              <a:t> </a:t>
            </a:r>
            <a:r>
              <a:rPr sz="1600" b="1" spc="-5" dirty="0">
                <a:latin typeface="Arial"/>
                <a:cs typeface="Arial"/>
              </a:rPr>
              <a:t>and</a:t>
            </a:r>
            <a:r>
              <a:rPr sz="1600" b="1" spc="-10" dirty="0">
                <a:latin typeface="Arial"/>
                <a:cs typeface="Arial"/>
              </a:rPr>
              <a:t> </a:t>
            </a:r>
            <a:r>
              <a:rPr sz="1600" b="1" spc="-5" dirty="0">
                <a:latin typeface="Arial"/>
                <a:cs typeface="Arial"/>
              </a:rPr>
              <a:t>Updated</a:t>
            </a:r>
            <a:r>
              <a:rPr sz="1600" b="1" spc="-10" dirty="0">
                <a:latin typeface="Arial"/>
                <a:cs typeface="Arial"/>
              </a:rPr>
              <a:t> </a:t>
            </a:r>
            <a:r>
              <a:rPr sz="1600" b="1" spc="-5" dirty="0">
                <a:latin typeface="Arial"/>
                <a:cs typeface="Arial"/>
              </a:rPr>
              <a:t>Scope</a:t>
            </a:r>
            <a:endParaRPr sz="1600">
              <a:latin typeface="Arial"/>
              <a:cs typeface="Arial"/>
            </a:endParaRPr>
          </a:p>
          <a:p>
            <a:pPr marL="652780" lvl="1" indent="-195580">
              <a:lnSpc>
                <a:spcPct val="100000"/>
              </a:lnSpc>
              <a:spcBef>
                <a:spcPts val="1000"/>
              </a:spcBef>
              <a:buClr>
                <a:srgbClr val="829FAA"/>
              </a:buClr>
              <a:buFont typeface="Wingdings"/>
              <a:buChar char=""/>
              <a:tabLst>
                <a:tab pos="652780" algn="l"/>
              </a:tabLst>
            </a:pPr>
            <a:r>
              <a:rPr sz="1600" spc="-5" dirty="0">
                <a:latin typeface="Arial"/>
                <a:cs typeface="Arial"/>
              </a:rPr>
              <a:t>Refreshed</a:t>
            </a:r>
            <a:r>
              <a:rPr sz="1600" spc="5" dirty="0">
                <a:latin typeface="Arial"/>
                <a:cs typeface="Arial"/>
              </a:rPr>
              <a:t> </a:t>
            </a:r>
            <a:r>
              <a:rPr sz="1600" spc="-10" dirty="0">
                <a:latin typeface="Arial"/>
                <a:cs typeface="Arial"/>
              </a:rPr>
              <a:t>proposals</a:t>
            </a:r>
            <a:r>
              <a:rPr sz="1600" spc="40" dirty="0">
                <a:latin typeface="Arial"/>
                <a:cs typeface="Arial"/>
              </a:rPr>
              <a:t> </a:t>
            </a:r>
            <a:r>
              <a:rPr sz="1600" dirty="0">
                <a:latin typeface="Arial"/>
                <a:cs typeface="Arial"/>
              </a:rPr>
              <a:t>for</a:t>
            </a:r>
            <a:r>
              <a:rPr sz="1600" spc="5" dirty="0">
                <a:latin typeface="Arial"/>
                <a:cs typeface="Arial"/>
              </a:rPr>
              <a:t> </a:t>
            </a:r>
            <a:r>
              <a:rPr sz="1600" spc="-5" dirty="0">
                <a:latin typeface="Arial"/>
                <a:cs typeface="Arial"/>
              </a:rPr>
              <a:t>100-200MW</a:t>
            </a:r>
            <a:r>
              <a:rPr sz="1600" spc="50" dirty="0">
                <a:latin typeface="Arial"/>
                <a:cs typeface="Arial"/>
              </a:rPr>
              <a:t> </a:t>
            </a:r>
            <a:r>
              <a:rPr sz="1600" spc="-5" dirty="0">
                <a:latin typeface="Arial"/>
                <a:cs typeface="Arial"/>
              </a:rPr>
              <a:t>“blocks”</a:t>
            </a:r>
            <a:r>
              <a:rPr sz="1600" spc="25" dirty="0">
                <a:latin typeface="Arial"/>
                <a:cs typeface="Arial"/>
              </a:rPr>
              <a:t> </a:t>
            </a:r>
            <a:r>
              <a:rPr sz="1600" spc="-10" dirty="0">
                <a:latin typeface="Arial"/>
                <a:cs typeface="Arial"/>
              </a:rPr>
              <a:t>and</a:t>
            </a:r>
            <a:r>
              <a:rPr sz="1600" spc="30" dirty="0">
                <a:latin typeface="Arial"/>
                <a:cs typeface="Arial"/>
              </a:rPr>
              <a:t> </a:t>
            </a:r>
            <a:r>
              <a:rPr sz="1600" spc="-15" dirty="0">
                <a:latin typeface="Arial"/>
                <a:cs typeface="Arial"/>
              </a:rPr>
              <a:t>engaged</a:t>
            </a:r>
            <a:r>
              <a:rPr sz="1600" spc="50" dirty="0">
                <a:latin typeface="Arial"/>
                <a:cs typeface="Arial"/>
              </a:rPr>
              <a:t> </a:t>
            </a:r>
            <a:r>
              <a:rPr sz="1600" spc="-10" dirty="0">
                <a:latin typeface="Arial"/>
                <a:cs typeface="Arial"/>
              </a:rPr>
              <a:t>additional</a:t>
            </a:r>
            <a:r>
              <a:rPr sz="1600" spc="20" dirty="0">
                <a:latin typeface="Arial"/>
                <a:cs typeface="Arial"/>
              </a:rPr>
              <a:t> </a:t>
            </a:r>
            <a:r>
              <a:rPr sz="1600" spc="-10" dirty="0">
                <a:latin typeface="Arial"/>
                <a:cs typeface="Arial"/>
              </a:rPr>
              <a:t>OEM’s</a:t>
            </a:r>
            <a:endParaRPr sz="1600">
              <a:latin typeface="Arial"/>
              <a:cs typeface="Arial"/>
            </a:endParaRPr>
          </a:p>
          <a:p>
            <a:pPr marL="652780" lvl="1" indent="-195580">
              <a:lnSpc>
                <a:spcPct val="100000"/>
              </a:lnSpc>
              <a:spcBef>
                <a:spcPts val="1000"/>
              </a:spcBef>
              <a:buClr>
                <a:srgbClr val="829FAA"/>
              </a:buClr>
              <a:buFont typeface="Wingdings"/>
              <a:buChar char=""/>
              <a:tabLst>
                <a:tab pos="652780" algn="l"/>
              </a:tabLst>
            </a:pPr>
            <a:r>
              <a:rPr sz="1600" spc="-10" dirty="0">
                <a:latin typeface="Arial"/>
                <a:cs typeface="Arial"/>
              </a:rPr>
              <a:t>Hosted</a:t>
            </a:r>
            <a:r>
              <a:rPr sz="1600" spc="25" dirty="0">
                <a:latin typeface="Arial"/>
                <a:cs typeface="Arial"/>
              </a:rPr>
              <a:t> </a:t>
            </a:r>
            <a:r>
              <a:rPr sz="1600" spc="-10" dirty="0">
                <a:latin typeface="Arial"/>
                <a:cs typeface="Arial"/>
              </a:rPr>
              <a:t>electrolyzer</a:t>
            </a:r>
            <a:r>
              <a:rPr sz="1600" spc="65" dirty="0">
                <a:latin typeface="Arial"/>
                <a:cs typeface="Arial"/>
              </a:rPr>
              <a:t> </a:t>
            </a:r>
            <a:r>
              <a:rPr sz="1600" spc="-10" dirty="0">
                <a:latin typeface="Arial"/>
                <a:cs typeface="Arial"/>
              </a:rPr>
              <a:t>proposal</a:t>
            </a:r>
            <a:r>
              <a:rPr sz="1600" spc="45" dirty="0">
                <a:latin typeface="Arial"/>
                <a:cs typeface="Arial"/>
              </a:rPr>
              <a:t> </a:t>
            </a:r>
            <a:r>
              <a:rPr sz="1600" dirty="0">
                <a:latin typeface="Arial"/>
                <a:cs typeface="Arial"/>
              </a:rPr>
              <a:t>review</a:t>
            </a:r>
            <a:r>
              <a:rPr sz="1600" spc="-15" dirty="0">
                <a:latin typeface="Arial"/>
                <a:cs typeface="Arial"/>
              </a:rPr>
              <a:t> </a:t>
            </a:r>
            <a:r>
              <a:rPr sz="1600" spc="-5" dirty="0">
                <a:latin typeface="Arial"/>
                <a:cs typeface="Arial"/>
              </a:rPr>
              <a:t>meetings</a:t>
            </a:r>
            <a:r>
              <a:rPr sz="1600" spc="40" dirty="0">
                <a:latin typeface="Arial"/>
                <a:cs typeface="Arial"/>
              </a:rPr>
              <a:t> </a:t>
            </a:r>
            <a:r>
              <a:rPr sz="1600" spc="-10" dirty="0">
                <a:latin typeface="Arial"/>
                <a:cs typeface="Arial"/>
              </a:rPr>
              <a:t>with</a:t>
            </a:r>
            <a:r>
              <a:rPr sz="1600" spc="5" dirty="0">
                <a:latin typeface="Arial"/>
                <a:cs typeface="Arial"/>
              </a:rPr>
              <a:t> </a:t>
            </a:r>
            <a:r>
              <a:rPr sz="1600" spc="-10" dirty="0">
                <a:latin typeface="Arial"/>
                <a:cs typeface="Arial"/>
              </a:rPr>
              <a:t>OEM’s</a:t>
            </a:r>
            <a:r>
              <a:rPr sz="1600" dirty="0">
                <a:latin typeface="Arial"/>
                <a:cs typeface="Arial"/>
              </a:rPr>
              <a:t> </a:t>
            </a:r>
            <a:r>
              <a:rPr sz="1600" spc="-10" dirty="0">
                <a:latin typeface="Arial"/>
                <a:cs typeface="Arial"/>
              </a:rPr>
              <a:t>and</a:t>
            </a:r>
            <a:r>
              <a:rPr sz="1600" spc="30" dirty="0">
                <a:latin typeface="Arial"/>
                <a:cs typeface="Arial"/>
              </a:rPr>
              <a:t> </a:t>
            </a:r>
            <a:r>
              <a:rPr sz="1600" spc="-10" dirty="0">
                <a:latin typeface="Arial"/>
                <a:cs typeface="Arial"/>
              </a:rPr>
              <a:t>our</a:t>
            </a:r>
            <a:r>
              <a:rPr sz="1600" spc="25" dirty="0">
                <a:latin typeface="Arial"/>
                <a:cs typeface="Arial"/>
              </a:rPr>
              <a:t> </a:t>
            </a:r>
            <a:r>
              <a:rPr sz="1600" dirty="0">
                <a:latin typeface="Arial"/>
                <a:cs typeface="Arial"/>
              </a:rPr>
              <a:t>Owner’s</a:t>
            </a:r>
            <a:r>
              <a:rPr sz="1600" spc="20" dirty="0">
                <a:latin typeface="Arial"/>
                <a:cs typeface="Arial"/>
              </a:rPr>
              <a:t> </a:t>
            </a:r>
            <a:r>
              <a:rPr sz="1600" spc="-10" dirty="0">
                <a:latin typeface="Arial"/>
                <a:cs typeface="Arial"/>
              </a:rPr>
              <a:t>Engineer</a:t>
            </a:r>
            <a:endParaRPr sz="1600">
              <a:latin typeface="Arial"/>
              <a:cs typeface="Arial"/>
            </a:endParaRPr>
          </a:p>
          <a:p>
            <a:pPr marL="652780" marR="223520" lvl="1" indent="-195580">
              <a:lnSpc>
                <a:spcPct val="100000"/>
              </a:lnSpc>
              <a:spcBef>
                <a:spcPts val="1000"/>
              </a:spcBef>
              <a:buClr>
                <a:srgbClr val="829FAA"/>
              </a:buClr>
              <a:buFont typeface="Wingdings"/>
              <a:buChar char=""/>
              <a:tabLst>
                <a:tab pos="652780" algn="l"/>
              </a:tabLst>
            </a:pPr>
            <a:r>
              <a:rPr sz="1600" spc="-10" dirty="0">
                <a:latin typeface="Arial"/>
                <a:cs typeface="Arial"/>
              </a:rPr>
              <a:t>Conducted</a:t>
            </a:r>
            <a:r>
              <a:rPr sz="1600" spc="50" dirty="0">
                <a:latin typeface="Arial"/>
                <a:cs typeface="Arial"/>
              </a:rPr>
              <a:t> </a:t>
            </a:r>
            <a:r>
              <a:rPr sz="1600" spc="-5" dirty="0">
                <a:latin typeface="Arial"/>
                <a:cs typeface="Arial"/>
              </a:rPr>
              <a:t>evaluations</a:t>
            </a:r>
            <a:r>
              <a:rPr sz="1600" spc="20" dirty="0">
                <a:latin typeface="Arial"/>
                <a:cs typeface="Arial"/>
              </a:rPr>
              <a:t> </a:t>
            </a:r>
            <a:r>
              <a:rPr sz="1600" spc="-10" dirty="0">
                <a:latin typeface="Arial"/>
                <a:cs typeface="Arial"/>
              </a:rPr>
              <a:t>based</a:t>
            </a:r>
            <a:r>
              <a:rPr sz="1600" spc="30" dirty="0">
                <a:latin typeface="Arial"/>
                <a:cs typeface="Arial"/>
              </a:rPr>
              <a:t> </a:t>
            </a:r>
            <a:r>
              <a:rPr sz="1600" spc="-10" dirty="0">
                <a:latin typeface="Arial"/>
                <a:cs typeface="Arial"/>
              </a:rPr>
              <a:t>on</a:t>
            </a:r>
            <a:r>
              <a:rPr sz="1600" spc="10" dirty="0">
                <a:latin typeface="Arial"/>
                <a:cs typeface="Arial"/>
              </a:rPr>
              <a:t> </a:t>
            </a:r>
            <a:r>
              <a:rPr sz="1600" spc="-5" dirty="0">
                <a:latin typeface="Arial"/>
                <a:cs typeface="Arial"/>
              </a:rPr>
              <a:t>levelized</a:t>
            </a:r>
            <a:r>
              <a:rPr sz="1600" spc="15" dirty="0">
                <a:latin typeface="Arial"/>
                <a:cs typeface="Arial"/>
              </a:rPr>
              <a:t> </a:t>
            </a:r>
            <a:r>
              <a:rPr sz="1600" spc="-5" dirty="0">
                <a:latin typeface="Arial"/>
                <a:cs typeface="Arial"/>
              </a:rPr>
              <a:t>cost</a:t>
            </a:r>
            <a:r>
              <a:rPr sz="1600" spc="15" dirty="0">
                <a:latin typeface="Arial"/>
                <a:cs typeface="Arial"/>
              </a:rPr>
              <a:t> </a:t>
            </a:r>
            <a:r>
              <a:rPr sz="1600" spc="-5" dirty="0">
                <a:latin typeface="Arial"/>
                <a:cs typeface="Arial"/>
              </a:rPr>
              <a:t>of</a:t>
            </a:r>
            <a:r>
              <a:rPr sz="1600" spc="35" dirty="0">
                <a:latin typeface="Arial"/>
                <a:cs typeface="Arial"/>
              </a:rPr>
              <a:t> </a:t>
            </a:r>
            <a:r>
              <a:rPr sz="1600" spc="-15" dirty="0">
                <a:latin typeface="Arial"/>
                <a:cs typeface="Arial"/>
              </a:rPr>
              <a:t>hydrogen</a:t>
            </a:r>
            <a:r>
              <a:rPr sz="1600" spc="50" dirty="0">
                <a:latin typeface="Arial"/>
                <a:cs typeface="Arial"/>
              </a:rPr>
              <a:t> </a:t>
            </a:r>
            <a:r>
              <a:rPr sz="1600" spc="-10" dirty="0">
                <a:latin typeface="Arial"/>
                <a:cs typeface="Arial"/>
              </a:rPr>
              <a:t>analysis,</a:t>
            </a:r>
            <a:r>
              <a:rPr sz="1600" spc="40" dirty="0">
                <a:latin typeface="Arial"/>
                <a:cs typeface="Arial"/>
              </a:rPr>
              <a:t> </a:t>
            </a:r>
            <a:r>
              <a:rPr sz="1600" dirty="0">
                <a:latin typeface="Arial"/>
                <a:cs typeface="Arial"/>
              </a:rPr>
              <a:t>risk </a:t>
            </a:r>
            <a:r>
              <a:rPr sz="1600" spc="-5" dirty="0">
                <a:latin typeface="Arial"/>
                <a:cs typeface="Arial"/>
              </a:rPr>
              <a:t>to</a:t>
            </a:r>
            <a:r>
              <a:rPr sz="1600" spc="30" dirty="0">
                <a:latin typeface="Arial"/>
                <a:cs typeface="Arial"/>
              </a:rPr>
              <a:t> </a:t>
            </a:r>
            <a:r>
              <a:rPr sz="1600" spc="-10" dirty="0">
                <a:latin typeface="Arial"/>
                <a:cs typeface="Arial"/>
              </a:rPr>
              <a:t>Projects,</a:t>
            </a:r>
            <a:r>
              <a:rPr sz="1600" spc="35" dirty="0">
                <a:latin typeface="Arial"/>
                <a:cs typeface="Arial"/>
              </a:rPr>
              <a:t> </a:t>
            </a:r>
            <a:r>
              <a:rPr sz="1600" spc="-10" dirty="0">
                <a:latin typeface="Arial"/>
                <a:cs typeface="Arial"/>
              </a:rPr>
              <a:t>and</a:t>
            </a:r>
            <a:r>
              <a:rPr sz="1600" spc="35" dirty="0">
                <a:latin typeface="Arial"/>
                <a:cs typeface="Arial"/>
              </a:rPr>
              <a:t> </a:t>
            </a:r>
            <a:r>
              <a:rPr sz="1600" spc="-5" dirty="0">
                <a:latin typeface="Arial"/>
                <a:cs typeface="Arial"/>
              </a:rPr>
              <a:t>strategic</a:t>
            </a:r>
            <a:r>
              <a:rPr sz="1600" spc="40" dirty="0">
                <a:latin typeface="Arial"/>
                <a:cs typeface="Arial"/>
              </a:rPr>
              <a:t> </a:t>
            </a:r>
            <a:r>
              <a:rPr sz="1600" spc="-5" dirty="0">
                <a:latin typeface="Arial"/>
                <a:cs typeface="Arial"/>
              </a:rPr>
              <a:t>supply</a:t>
            </a:r>
            <a:r>
              <a:rPr sz="1600" spc="20" dirty="0">
                <a:latin typeface="Arial"/>
                <a:cs typeface="Arial"/>
              </a:rPr>
              <a:t> </a:t>
            </a:r>
            <a:r>
              <a:rPr sz="1600" spc="-5" dirty="0">
                <a:latin typeface="Arial"/>
                <a:cs typeface="Arial"/>
              </a:rPr>
              <a:t>chain </a:t>
            </a:r>
            <a:r>
              <a:rPr sz="1600" spc="-430" dirty="0">
                <a:latin typeface="Arial"/>
                <a:cs typeface="Arial"/>
              </a:rPr>
              <a:t> </a:t>
            </a:r>
            <a:r>
              <a:rPr sz="1600" spc="-10" dirty="0">
                <a:latin typeface="Arial"/>
                <a:cs typeface="Arial"/>
              </a:rPr>
              <a:t>considerations</a:t>
            </a:r>
            <a:endParaRPr sz="1600">
              <a:latin typeface="Arial"/>
              <a:cs typeface="Arial"/>
            </a:endParaRPr>
          </a:p>
          <a:p>
            <a:pPr marL="652780" lvl="1" indent="-195580">
              <a:lnSpc>
                <a:spcPct val="100000"/>
              </a:lnSpc>
              <a:spcBef>
                <a:spcPts val="1000"/>
              </a:spcBef>
              <a:buClr>
                <a:srgbClr val="829FAA"/>
              </a:buClr>
              <a:buFont typeface="Wingdings"/>
              <a:buChar char=""/>
              <a:tabLst>
                <a:tab pos="652780" algn="l"/>
              </a:tabLst>
            </a:pPr>
            <a:r>
              <a:rPr sz="1600" spc="-10" dirty="0">
                <a:latin typeface="Arial"/>
                <a:cs typeface="Arial"/>
              </a:rPr>
              <a:t>Concluded</a:t>
            </a:r>
            <a:r>
              <a:rPr sz="1600" spc="-85" dirty="0">
                <a:latin typeface="Arial"/>
                <a:cs typeface="Arial"/>
              </a:rPr>
              <a:t> </a:t>
            </a:r>
            <a:r>
              <a:rPr sz="1600" spc="-5" dirty="0">
                <a:latin typeface="Arial"/>
                <a:cs typeface="Arial"/>
              </a:rPr>
              <a:t>Alkaline Electrolysis</a:t>
            </a:r>
            <a:r>
              <a:rPr sz="1600" spc="5" dirty="0">
                <a:latin typeface="Arial"/>
                <a:cs typeface="Arial"/>
              </a:rPr>
              <a:t> </a:t>
            </a:r>
            <a:r>
              <a:rPr sz="1600" spc="-10" dirty="0">
                <a:latin typeface="Arial"/>
                <a:cs typeface="Arial"/>
              </a:rPr>
              <a:t>best</a:t>
            </a:r>
            <a:r>
              <a:rPr sz="1600" spc="25" dirty="0">
                <a:latin typeface="Arial"/>
                <a:cs typeface="Arial"/>
              </a:rPr>
              <a:t> </a:t>
            </a:r>
            <a:r>
              <a:rPr sz="1600" spc="-10" dirty="0">
                <a:latin typeface="Arial"/>
                <a:cs typeface="Arial"/>
              </a:rPr>
              <a:t>option</a:t>
            </a:r>
            <a:endParaRPr sz="1600">
              <a:latin typeface="Arial"/>
              <a:cs typeface="Arial"/>
            </a:endParaRPr>
          </a:p>
          <a:p>
            <a:pPr marL="652780" lvl="1" indent="-195580">
              <a:lnSpc>
                <a:spcPct val="100000"/>
              </a:lnSpc>
              <a:spcBef>
                <a:spcPts val="1000"/>
              </a:spcBef>
              <a:buClr>
                <a:srgbClr val="829FAA"/>
              </a:buClr>
              <a:buFont typeface="Wingdings"/>
              <a:buChar char=""/>
              <a:tabLst>
                <a:tab pos="652780" algn="l"/>
              </a:tabLst>
            </a:pPr>
            <a:r>
              <a:rPr sz="1600" spc="-5" dirty="0">
                <a:latin typeface="Arial"/>
                <a:cs typeface="Arial"/>
              </a:rPr>
              <a:t>FEED</a:t>
            </a:r>
            <a:r>
              <a:rPr sz="1600" spc="5" dirty="0">
                <a:latin typeface="Arial"/>
                <a:cs typeface="Arial"/>
              </a:rPr>
              <a:t> </a:t>
            </a:r>
            <a:r>
              <a:rPr sz="1600" spc="-10" dirty="0">
                <a:latin typeface="Arial"/>
                <a:cs typeface="Arial"/>
              </a:rPr>
              <a:t>Study</a:t>
            </a:r>
            <a:r>
              <a:rPr sz="1600" spc="40" dirty="0">
                <a:latin typeface="Arial"/>
                <a:cs typeface="Arial"/>
              </a:rPr>
              <a:t> </a:t>
            </a:r>
            <a:r>
              <a:rPr sz="1600" spc="-10" dirty="0">
                <a:latin typeface="Arial"/>
                <a:cs typeface="Arial"/>
              </a:rPr>
              <a:t>and</a:t>
            </a:r>
            <a:r>
              <a:rPr sz="1600" spc="30" dirty="0">
                <a:latin typeface="Arial"/>
                <a:cs typeface="Arial"/>
              </a:rPr>
              <a:t> </a:t>
            </a:r>
            <a:r>
              <a:rPr sz="1600" spc="-10" dirty="0">
                <a:latin typeface="Arial"/>
                <a:cs typeface="Arial"/>
              </a:rPr>
              <a:t>Plant</a:t>
            </a:r>
            <a:r>
              <a:rPr sz="1600" spc="15" dirty="0">
                <a:latin typeface="Arial"/>
                <a:cs typeface="Arial"/>
              </a:rPr>
              <a:t> </a:t>
            </a:r>
            <a:r>
              <a:rPr sz="1600" spc="-5" dirty="0">
                <a:latin typeface="Arial"/>
                <a:cs typeface="Arial"/>
              </a:rPr>
              <a:t>Design</a:t>
            </a:r>
            <a:r>
              <a:rPr sz="1600" spc="10" dirty="0">
                <a:latin typeface="Arial"/>
                <a:cs typeface="Arial"/>
              </a:rPr>
              <a:t> </a:t>
            </a:r>
            <a:r>
              <a:rPr sz="1600" spc="-10" dirty="0">
                <a:latin typeface="Arial"/>
                <a:cs typeface="Arial"/>
              </a:rPr>
              <a:t>utilized</a:t>
            </a:r>
            <a:r>
              <a:rPr sz="1600" spc="10" dirty="0">
                <a:latin typeface="Arial"/>
                <a:cs typeface="Arial"/>
              </a:rPr>
              <a:t> </a:t>
            </a:r>
            <a:r>
              <a:rPr sz="1600" spc="-10" dirty="0">
                <a:latin typeface="Arial"/>
                <a:cs typeface="Arial"/>
              </a:rPr>
              <a:t>pressurized</a:t>
            </a:r>
            <a:r>
              <a:rPr sz="1600" spc="55" dirty="0">
                <a:latin typeface="Arial"/>
                <a:cs typeface="Arial"/>
              </a:rPr>
              <a:t> </a:t>
            </a:r>
            <a:r>
              <a:rPr sz="1600" spc="-5" dirty="0">
                <a:latin typeface="Arial"/>
                <a:cs typeface="Arial"/>
              </a:rPr>
              <a:t>electrolysis</a:t>
            </a:r>
            <a:r>
              <a:rPr sz="1600" spc="20" dirty="0">
                <a:latin typeface="Arial"/>
                <a:cs typeface="Arial"/>
              </a:rPr>
              <a:t> </a:t>
            </a:r>
            <a:r>
              <a:rPr sz="1600" spc="-10" dirty="0">
                <a:latin typeface="Arial"/>
                <a:cs typeface="Arial"/>
              </a:rPr>
              <a:t>technology</a:t>
            </a:r>
            <a:r>
              <a:rPr sz="1600" spc="60" dirty="0">
                <a:latin typeface="Arial"/>
                <a:cs typeface="Arial"/>
              </a:rPr>
              <a:t> </a:t>
            </a:r>
            <a:r>
              <a:rPr sz="1600" spc="-5" dirty="0">
                <a:latin typeface="Arial"/>
                <a:cs typeface="Arial"/>
              </a:rPr>
              <a:t>as</a:t>
            </a:r>
            <a:r>
              <a:rPr sz="1600" spc="20" dirty="0">
                <a:latin typeface="Arial"/>
                <a:cs typeface="Arial"/>
              </a:rPr>
              <a:t> </a:t>
            </a:r>
            <a:r>
              <a:rPr sz="1600" spc="-10" dirty="0">
                <a:latin typeface="Arial"/>
                <a:cs typeface="Arial"/>
              </a:rPr>
              <a:t>design</a:t>
            </a:r>
            <a:r>
              <a:rPr sz="1600" spc="10" dirty="0">
                <a:latin typeface="Arial"/>
                <a:cs typeface="Arial"/>
              </a:rPr>
              <a:t> </a:t>
            </a:r>
            <a:r>
              <a:rPr sz="1600" spc="-5" dirty="0">
                <a:latin typeface="Arial"/>
                <a:cs typeface="Arial"/>
              </a:rPr>
              <a:t>basis</a:t>
            </a:r>
            <a:endParaRPr sz="1600">
              <a:latin typeface="Arial"/>
              <a:cs typeface="Arial"/>
            </a:endParaRPr>
          </a:p>
          <a:p>
            <a:pPr marL="406400" indent="-342900">
              <a:lnSpc>
                <a:spcPct val="100000"/>
              </a:lnSpc>
              <a:spcBef>
                <a:spcPts val="1500"/>
              </a:spcBef>
              <a:buClr>
                <a:srgbClr val="829FAA"/>
              </a:buClr>
              <a:buFont typeface="Wingdings"/>
              <a:buChar char=""/>
              <a:tabLst>
                <a:tab pos="405765" algn="l"/>
                <a:tab pos="406400" algn="l"/>
              </a:tabLst>
            </a:pPr>
            <a:r>
              <a:rPr sz="1600" b="1" spc="-15" dirty="0">
                <a:latin typeface="Arial"/>
                <a:cs typeface="Arial"/>
              </a:rPr>
              <a:t>2021</a:t>
            </a:r>
            <a:r>
              <a:rPr sz="1600" b="1" spc="20" dirty="0">
                <a:latin typeface="Arial"/>
                <a:cs typeface="Arial"/>
              </a:rPr>
              <a:t> </a:t>
            </a:r>
            <a:r>
              <a:rPr sz="1600" b="1" dirty="0">
                <a:latin typeface="Arial"/>
                <a:cs typeface="Arial"/>
              </a:rPr>
              <a:t>–</a:t>
            </a:r>
            <a:r>
              <a:rPr sz="1600" b="1" spc="-5" dirty="0">
                <a:latin typeface="Arial"/>
                <a:cs typeface="Arial"/>
              </a:rPr>
              <a:t> Final</a:t>
            </a:r>
            <a:r>
              <a:rPr sz="1600" b="1" spc="5" dirty="0">
                <a:latin typeface="Arial"/>
                <a:cs typeface="Arial"/>
              </a:rPr>
              <a:t> </a:t>
            </a:r>
            <a:r>
              <a:rPr sz="1600" b="1" spc="-5" dirty="0">
                <a:latin typeface="Arial"/>
                <a:cs typeface="Arial"/>
              </a:rPr>
              <a:t>Selection</a:t>
            </a:r>
            <a:r>
              <a:rPr sz="1600" b="1" spc="30" dirty="0">
                <a:latin typeface="Arial"/>
                <a:cs typeface="Arial"/>
              </a:rPr>
              <a:t> </a:t>
            </a:r>
            <a:r>
              <a:rPr sz="1600" b="1" spc="-10" dirty="0">
                <a:latin typeface="Arial"/>
                <a:cs typeface="Arial"/>
              </a:rPr>
              <a:t>based</a:t>
            </a:r>
            <a:r>
              <a:rPr sz="1600" b="1" spc="30" dirty="0">
                <a:latin typeface="Arial"/>
                <a:cs typeface="Arial"/>
              </a:rPr>
              <a:t> </a:t>
            </a:r>
            <a:r>
              <a:rPr sz="1600" b="1" dirty="0">
                <a:latin typeface="Arial"/>
                <a:cs typeface="Arial"/>
              </a:rPr>
              <a:t>on</a:t>
            </a:r>
            <a:r>
              <a:rPr sz="1600" b="1" spc="-10" dirty="0">
                <a:latin typeface="Arial"/>
                <a:cs typeface="Arial"/>
              </a:rPr>
              <a:t> </a:t>
            </a:r>
            <a:r>
              <a:rPr sz="1600" b="1" spc="-5" dirty="0">
                <a:latin typeface="Arial"/>
                <a:cs typeface="Arial"/>
              </a:rPr>
              <a:t>Final</a:t>
            </a:r>
            <a:r>
              <a:rPr sz="1600" b="1" spc="5" dirty="0">
                <a:latin typeface="Arial"/>
                <a:cs typeface="Arial"/>
              </a:rPr>
              <a:t> </a:t>
            </a:r>
            <a:r>
              <a:rPr sz="1600" b="1" spc="-5" dirty="0">
                <a:latin typeface="Arial"/>
                <a:cs typeface="Arial"/>
              </a:rPr>
              <a:t>Scope</a:t>
            </a:r>
            <a:endParaRPr sz="1600">
              <a:latin typeface="Arial"/>
              <a:cs typeface="Arial"/>
            </a:endParaRPr>
          </a:p>
          <a:p>
            <a:pPr marL="652780" lvl="1" indent="-195580">
              <a:lnSpc>
                <a:spcPct val="100000"/>
              </a:lnSpc>
              <a:spcBef>
                <a:spcPts val="1000"/>
              </a:spcBef>
              <a:buClr>
                <a:srgbClr val="829FAA"/>
              </a:buClr>
              <a:buFont typeface="Wingdings"/>
              <a:buChar char=""/>
              <a:tabLst>
                <a:tab pos="652780" algn="l"/>
              </a:tabLst>
            </a:pPr>
            <a:r>
              <a:rPr sz="1600" spc="-5" dirty="0">
                <a:latin typeface="Arial"/>
                <a:cs typeface="Arial"/>
              </a:rPr>
              <a:t>Refreshed</a:t>
            </a:r>
            <a:r>
              <a:rPr sz="1600" spc="5" dirty="0">
                <a:latin typeface="Arial"/>
                <a:cs typeface="Arial"/>
              </a:rPr>
              <a:t> </a:t>
            </a:r>
            <a:r>
              <a:rPr sz="1600" dirty="0">
                <a:latin typeface="Arial"/>
                <a:cs typeface="Arial"/>
              </a:rPr>
              <a:t>RFP</a:t>
            </a:r>
            <a:r>
              <a:rPr sz="1600" spc="-30" dirty="0">
                <a:latin typeface="Arial"/>
                <a:cs typeface="Arial"/>
              </a:rPr>
              <a:t> </a:t>
            </a:r>
            <a:r>
              <a:rPr sz="1600" dirty="0">
                <a:latin typeface="Arial"/>
                <a:cs typeface="Arial"/>
              </a:rPr>
              <a:t>for </a:t>
            </a:r>
            <a:r>
              <a:rPr sz="1600" spc="5" dirty="0">
                <a:latin typeface="Arial"/>
                <a:cs typeface="Arial"/>
              </a:rPr>
              <a:t>firm</a:t>
            </a:r>
            <a:r>
              <a:rPr sz="1600" spc="-15" dirty="0">
                <a:latin typeface="Arial"/>
                <a:cs typeface="Arial"/>
              </a:rPr>
              <a:t> </a:t>
            </a:r>
            <a:r>
              <a:rPr sz="1600" spc="-5" dirty="0">
                <a:latin typeface="Arial"/>
                <a:cs typeface="Arial"/>
              </a:rPr>
              <a:t>pricing</a:t>
            </a:r>
            <a:r>
              <a:rPr sz="1600" spc="5" dirty="0">
                <a:latin typeface="Arial"/>
                <a:cs typeface="Arial"/>
              </a:rPr>
              <a:t> </a:t>
            </a:r>
            <a:r>
              <a:rPr sz="1600" spc="-10" dirty="0">
                <a:latin typeface="Arial"/>
                <a:cs typeface="Arial"/>
              </a:rPr>
              <a:t>and</a:t>
            </a:r>
            <a:r>
              <a:rPr sz="1600" spc="10" dirty="0">
                <a:latin typeface="Arial"/>
                <a:cs typeface="Arial"/>
              </a:rPr>
              <a:t> </a:t>
            </a:r>
            <a:r>
              <a:rPr sz="1600" spc="-5" dirty="0">
                <a:latin typeface="Arial"/>
                <a:cs typeface="Arial"/>
              </a:rPr>
              <a:t>bid</a:t>
            </a:r>
            <a:r>
              <a:rPr sz="1600" spc="10" dirty="0">
                <a:latin typeface="Arial"/>
                <a:cs typeface="Arial"/>
              </a:rPr>
              <a:t> </a:t>
            </a:r>
            <a:r>
              <a:rPr sz="1600" spc="-5" dirty="0">
                <a:latin typeface="Arial"/>
                <a:cs typeface="Arial"/>
              </a:rPr>
              <a:t>spec</a:t>
            </a:r>
            <a:r>
              <a:rPr sz="1600" spc="15" dirty="0">
                <a:latin typeface="Arial"/>
                <a:cs typeface="Arial"/>
              </a:rPr>
              <a:t> </a:t>
            </a:r>
            <a:r>
              <a:rPr sz="1600" spc="-10" dirty="0">
                <a:latin typeface="Arial"/>
                <a:cs typeface="Arial"/>
              </a:rPr>
              <a:t>based</a:t>
            </a:r>
            <a:r>
              <a:rPr sz="1600" spc="30" dirty="0">
                <a:latin typeface="Arial"/>
                <a:cs typeface="Arial"/>
              </a:rPr>
              <a:t> </a:t>
            </a:r>
            <a:r>
              <a:rPr sz="1600" spc="-10" dirty="0">
                <a:latin typeface="Arial"/>
                <a:cs typeface="Arial"/>
              </a:rPr>
              <a:t>on</a:t>
            </a:r>
            <a:r>
              <a:rPr sz="1600" spc="25" dirty="0">
                <a:latin typeface="Arial"/>
                <a:cs typeface="Arial"/>
              </a:rPr>
              <a:t> </a:t>
            </a:r>
            <a:r>
              <a:rPr sz="1600" spc="-5" dirty="0">
                <a:latin typeface="Arial"/>
                <a:cs typeface="Arial"/>
              </a:rPr>
              <a:t>interface</a:t>
            </a:r>
            <a:r>
              <a:rPr sz="1600" spc="10" dirty="0">
                <a:latin typeface="Arial"/>
                <a:cs typeface="Arial"/>
              </a:rPr>
              <a:t> </a:t>
            </a:r>
            <a:r>
              <a:rPr sz="1600" spc="-10" dirty="0">
                <a:latin typeface="Arial"/>
                <a:cs typeface="Arial"/>
              </a:rPr>
              <a:t>points</a:t>
            </a:r>
            <a:r>
              <a:rPr sz="1600" spc="40" dirty="0">
                <a:latin typeface="Arial"/>
                <a:cs typeface="Arial"/>
              </a:rPr>
              <a:t> </a:t>
            </a:r>
            <a:r>
              <a:rPr sz="1600" spc="-15" dirty="0">
                <a:latin typeface="Arial"/>
                <a:cs typeface="Arial"/>
              </a:rPr>
              <a:t>between</a:t>
            </a:r>
            <a:r>
              <a:rPr sz="1600" spc="45" dirty="0">
                <a:latin typeface="Arial"/>
                <a:cs typeface="Arial"/>
              </a:rPr>
              <a:t> </a:t>
            </a:r>
            <a:r>
              <a:rPr sz="1600" spc="-5" dirty="0">
                <a:latin typeface="Arial"/>
                <a:cs typeface="Arial"/>
              </a:rPr>
              <a:t>OEM</a:t>
            </a:r>
            <a:r>
              <a:rPr sz="1600" spc="25" dirty="0">
                <a:latin typeface="Arial"/>
                <a:cs typeface="Arial"/>
              </a:rPr>
              <a:t> </a:t>
            </a:r>
            <a:r>
              <a:rPr sz="1600" spc="-10" dirty="0">
                <a:latin typeface="Arial"/>
                <a:cs typeface="Arial"/>
              </a:rPr>
              <a:t>and</a:t>
            </a:r>
            <a:r>
              <a:rPr sz="1600" spc="-75" dirty="0">
                <a:latin typeface="Arial"/>
                <a:cs typeface="Arial"/>
              </a:rPr>
              <a:t> </a:t>
            </a:r>
            <a:r>
              <a:rPr sz="1600" spc="-5" dirty="0">
                <a:latin typeface="Arial"/>
                <a:cs typeface="Arial"/>
              </a:rPr>
              <a:t>ACES</a:t>
            </a:r>
            <a:r>
              <a:rPr sz="1600" spc="10" dirty="0">
                <a:latin typeface="Arial"/>
                <a:cs typeface="Arial"/>
              </a:rPr>
              <a:t> </a:t>
            </a:r>
            <a:r>
              <a:rPr sz="1600" spc="-10" dirty="0">
                <a:latin typeface="Arial"/>
                <a:cs typeface="Arial"/>
              </a:rPr>
              <a:t>project</a:t>
            </a:r>
            <a:endParaRPr sz="1600">
              <a:latin typeface="Arial"/>
              <a:cs typeface="Arial"/>
            </a:endParaRPr>
          </a:p>
          <a:p>
            <a:pPr marL="652780" lvl="1" indent="-195580">
              <a:lnSpc>
                <a:spcPct val="100000"/>
              </a:lnSpc>
              <a:spcBef>
                <a:spcPts val="1000"/>
              </a:spcBef>
              <a:buClr>
                <a:srgbClr val="829FAA"/>
              </a:buClr>
              <a:buFont typeface="Wingdings"/>
              <a:buChar char=""/>
              <a:tabLst>
                <a:tab pos="652780" algn="l"/>
              </a:tabLst>
            </a:pPr>
            <a:r>
              <a:rPr sz="1600" spc="-10" dirty="0">
                <a:latin typeface="Arial"/>
                <a:cs typeface="Arial"/>
              </a:rPr>
              <a:t>Finalized</a:t>
            </a:r>
            <a:r>
              <a:rPr sz="1600" spc="5" dirty="0">
                <a:latin typeface="Arial"/>
                <a:cs typeface="Arial"/>
              </a:rPr>
              <a:t> </a:t>
            </a:r>
            <a:r>
              <a:rPr sz="1600" dirty="0">
                <a:latin typeface="Arial"/>
                <a:cs typeface="Arial"/>
              </a:rPr>
              <a:t>risk</a:t>
            </a:r>
            <a:r>
              <a:rPr sz="1600" spc="-5" dirty="0">
                <a:latin typeface="Arial"/>
                <a:cs typeface="Arial"/>
              </a:rPr>
              <a:t> </a:t>
            </a:r>
            <a:r>
              <a:rPr sz="1600" dirty="0">
                <a:latin typeface="Arial"/>
                <a:cs typeface="Arial"/>
              </a:rPr>
              <a:t>review</a:t>
            </a:r>
            <a:r>
              <a:rPr sz="1600" spc="-20" dirty="0">
                <a:latin typeface="Arial"/>
                <a:cs typeface="Arial"/>
              </a:rPr>
              <a:t> </a:t>
            </a:r>
            <a:r>
              <a:rPr sz="1600" spc="-10" dirty="0">
                <a:latin typeface="Arial"/>
                <a:cs typeface="Arial"/>
              </a:rPr>
              <a:t>and</a:t>
            </a:r>
            <a:r>
              <a:rPr sz="1600" spc="25" dirty="0">
                <a:latin typeface="Arial"/>
                <a:cs typeface="Arial"/>
              </a:rPr>
              <a:t> </a:t>
            </a:r>
            <a:r>
              <a:rPr sz="1600" spc="-10" dirty="0">
                <a:latin typeface="Arial"/>
                <a:cs typeface="Arial"/>
              </a:rPr>
              <a:t>contingency</a:t>
            </a:r>
            <a:r>
              <a:rPr sz="1600" spc="55" dirty="0">
                <a:latin typeface="Arial"/>
                <a:cs typeface="Arial"/>
              </a:rPr>
              <a:t> </a:t>
            </a:r>
            <a:r>
              <a:rPr sz="1600" spc="-10" dirty="0">
                <a:latin typeface="Arial"/>
                <a:cs typeface="Arial"/>
              </a:rPr>
              <a:t>planning</a:t>
            </a:r>
            <a:r>
              <a:rPr sz="1600" spc="10" dirty="0">
                <a:latin typeface="Arial"/>
                <a:cs typeface="Arial"/>
              </a:rPr>
              <a:t> </a:t>
            </a:r>
            <a:r>
              <a:rPr sz="1600" dirty="0">
                <a:latin typeface="Arial"/>
                <a:cs typeface="Arial"/>
              </a:rPr>
              <a:t>for</a:t>
            </a:r>
            <a:r>
              <a:rPr sz="1600" spc="20" dirty="0">
                <a:latin typeface="Arial"/>
                <a:cs typeface="Arial"/>
              </a:rPr>
              <a:t> </a:t>
            </a:r>
            <a:r>
              <a:rPr sz="1600" spc="-5" dirty="0">
                <a:latin typeface="Arial"/>
                <a:cs typeface="Arial"/>
              </a:rPr>
              <a:t>selection</a:t>
            </a:r>
            <a:r>
              <a:rPr sz="1600" spc="5" dirty="0">
                <a:latin typeface="Arial"/>
                <a:cs typeface="Arial"/>
              </a:rPr>
              <a:t> </a:t>
            </a:r>
            <a:r>
              <a:rPr sz="1600" spc="-5" dirty="0">
                <a:latin typeface="Arial"/>
                <a:cs typeface="Arial"/>
              </a:rPr>
              <a:t>of</a:t>
            </a:r>
            <a:r>
              <a:rPr sz="1600" spc="30" dirty="0">
                <a:latin typeface="Arial"/>
                <a:cs typeface="Arial"/>
              </a:rPr>
              <a:t> </a:t>
            </a:r>
            <a:r>
              <a:rPr sz="1600" spc="-5" dirty="0">
                <a:latin typeface="Arial"/>
                <a:cs typeface="Arial"/>
              </a:rPr>
              <a:t>OEM</a:t>
            </a:r>
            <a:endParaRPr sz="1600">
              <a:latin typeface="Arial"/>
              <a:cs typeface="Arial"/>
            </a:endParaRPr>
          </a:p>
          <a:p>
            <a:pPr marL="652780" lvl="1" indent="-195580">
              <a:lnSpc>
                <a:spcPct val="100000"/>
              </a:lnSpc>
              <a:spcBef>
                <a:spcPts val="1000"/>
              </a:spcBef>
              <a:buClr>
                <a:srgbClr val="829FAA"/>
              </a:buClr>
              <a:buFont typeface="Wingdings"/>
              <a:buChar char=""/>
              <a:tabLst>
                <a:tab pos="652780" algn="l"/>
              </a:tabLst>
            </a:pPr>
            <a:r>
              <a:rPr sz="1600" spc="-10" dirty="0">
                <a:latin typeface="Arial"/>
                <a:cs typeface="Arial"/>
              </a:rPr>
              <a:t>Finalized</a:t>
            </a:r>
            <a:r>
              <a:rPr sz="1600" spc="5" dirty="0">
                <a:latin typeface="Arial"/>
                <a:cs typeface="Arial"/>
              </a:rPr>
              <a:t> </a:t>
            </a:r>
            <a:r>
              <a:rPr sz="1600" spc="-10" dirty="0">
                <a:latin typeface="Arial"/>
                <a:cs typeface="Arial"/>
              </a:rPr>
              <a:t>negotiations</a:t>
            </a:r>
            <a:r>
              <a:rPr sz="1600" spc="55" dirty="0">
                <a:latin typeface="Arial"/>
                <a:cs typeface="Arial"/>
              </a:rPr>
              <a:t> </a:t>
            </a:r>
            <a:r>
              <a:rPr sz="1600" spc="-10" dirty="0">
                <a:latin typeface="Arial"/>
                <a:cs typeface="Arial"/>
              </a:rPr>
              <a:t>with</a:t>
            </a:r>
            <a:r>
              <a:rPr sz="1600" spc="30" dirty="0">
                <a:latin typeface="Arial"/>
                <a:cs typeface="Arial"/>
              </a:rPr>
              <a:t> </a:t>
            </a:r>
            <a:r>
              <a:rPr sz="1600" spc="-10" dirty="0">
                <a:latin typeface="Arial"/>
                <a:cs typeface="Arial"/>
              </a:rPr>
              <a:t>winning</a:t>
            </a:r>
            <a:r>
              <a:rPr sz="1600" spc="5" dirty="0">
                <a:latin typeface="Arial"/>
                <a:cs typeface="Arial"/>
              </a:rPr>
              <a:t> </a:t>
            </a:r>
            <a:r>
              <a:rPr sz="1600" spc="-10" dirty="0">
                <a:latin typeface="Arial"/>
                <a:cs typeface="Arial"/>
              </a:rPr>
              <a:t>bidder</a:t>
            </a:r>
            <a:endParaRPr sz="1600">
              <a:latin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89459" cy="6410959"/>
          </a:xfrm>
          <a:prstGeom prst="rect">
            <a:avLst/>
          </a:prstGeom>
        </p:spPr>
      </p:pic>
      <p:sp>
        <p:nvSpPr>
          <p:cNvPr id="3" name="object 3"/>
          <p:cNvSpPr txBox="1">
            <a:spLocks noGrp="1"/>
          </p:cNvSpPr>
          <p:nvPr>
            <p:ph type="sldNum" sz="quarter" idx="7"/>
          </p:nvPr>
        </p:nvSpPr>
        <p:spPr>
          <a:prstGeom prst="rect">
            <a:avLst/>
          </a:prstGeom>
        </p:spPr>
        <p:txBody>
          <a:bodyPr vert="horz" wrap="square" lIns="0" tIns="635" rIns="0" bIns="0" rtlCol="0">
            <a:spAutoFit/>
          </a:bodyPr>
          <a:lstStyle/>
          <a:p>
            <a:pPr marL="38100">
              <a:lnSpc>
                <a:spcPct val="100000"/>
              </a:lnSpc>
              <a:spcBef>
                <a:spcPts val="5"/>
              </a:spcBef>
            </a:pPr>
            <a:fld id="{81D60167-4931-47E6-BA6A-407CBD079E47}" type="slidenum">
              <a:rPr dirty="0"/>
              <a:t>18</a:t>
            </a:fld>
            <a:endParaRPr dirty="0"/>
          </a:p>
        </p:txBody>
      </p:sp>
      <p:sp>
        <p:nvSpPr>
          <p:cNvPr id="4" name="object 4"/>
          <p:cNvSpPr txBox="1">
            <a:spLocks noGrp="1"/>
          </p:cNvSpPr>
          <p:nvPr>
            <p:ph type="ftr" sz="quarter" idx="5"/>
          </p:nvPr>
        </p:nvSpPr>
        <p:spPr>
          <a:prstGeom prst="rect">
            <a:avLst/>
          </a:prstGeom>
        </p:spPr>
        <p:txBody>
          <a:bodyPr vert="horz" wrap="square" lIns="0" tIns="3810" rIns="0" bIns="0" rtlCol="0">
            <a:spAutoFit/>
          </a:bodyPr>
          <a:lstStyle/>
          <a:p>
            <a:pPr marL="12700">
              <a:lnSpc>
                <a:spcPct val="100000"/>
              </a:lnSpc>
              <a:spcBef>
                <a:spcPts val="30"/>
              </a:spcBef>
            </a:pPr>
            <a:r>
              <a:rPr dirty="0"/>
              <a:t>©</a:t>
            </a:r>
            <a:r>
              <a:rPr spc="5" dirty="0"/>
              <a:t> </a:t>
            </a:r>
            <a:r>
              <a:rPr spc="-10" dirty="0"/>
              <a:t>2020</a:t>
            </a:r>
            <a:r>
              <a:rPr spc="15" dirty="0"/>
              <a:t> </a:t>
            </a:r>
            <a:r>
              <a:rPr spc="-5" dirty="0"/>
              <a:t>Mitsubishi</a:t>
            </a:r>
            <a:r>
              <a:rPr spc="30" dirty="0"/>
              <a:t> </a:t>
            </a:r>
            <a:r>
              <a:rPr spc="-20" dirty="0"/>
              <a:t>Power</a:t>
            </a:r>
            <a:r>
              <a:rPr spc="65" dirty="0"/>
              <a:t> </a:t>
            </a:r>
            <a:r>
              <a:rPr spc="-10" dirty="0"/>
              <a:t>Americas,</a:t>
            </a:r>
            <a:r>
              <a:rPr spc="70" dirty="0"/>
              <a:t> </a:t>
            </a:r>
            <a:r>
              <a:rPr spc="-5" dirty="0"/>
              <a:t>Inc.</a:t>
            </a:r>
            <a:r>
              <a:rPr spc="5" dirty="0"/>
              <a:t> </a:t>
            </a:r>
            <a:r>
              <a:rPr spc="-10" dirty="0"/>
              <a:t>All</a:t>
            </a:r>
            <a:r>
              <a:rPr spc="30" dirty="0"/>
              <a:t> </a:t>
            </a:r>
            <a:r>
              <a:rPr spc="-10" dirty="0"/>
              <a:t>Rights</a:t>
            </a:r>
            <a:r>
              <a:rPr spc="15" dirty="0"/>
              <a:t> </a:t>
            </a:r>
            <a:r>
              <a:rPr spc="-15" dirty="0"/>
              <a:t>Reserved.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66700" y="3505200"/>
            <a:ext cx="11653520" cy="3164840"/>
            <a:chOff x="266700" y="3505200"/>
            <a:chExt cx="11653520" cy="3164840"/>
          </a:xfrm>
        </p:grpSpPr>
        <p:pic>
          <p:nvPicPr>
            <p:cNvPr id="3" name="object 3"/>
            <p:cNvPicPr/>
            <p:nvPr/>
          </p:nvPicPr>
          <p:blipFill>
            <a:blip r:embed="rId2" cstate="print"/>
            <a:stretch>
              <a:fillRect/>
            </a:stretch>
          </p:blipFill>
          <p:spPr>
            <a:xfrm>
              <a:off x="266700" y="6408420"/>
              <a:ext cx="11653520" cy="261619"/>
            </a:xfrm>
            <a:prstGeom prst="rect">
              <a:avLst/>
            </a:prstGeom>
          </p:spPr>
        </p:pic>
        <p:pic>
          <p:nvPicPr>
            <p:cNvPr id="4" name="object 4"/>
            <p:cNvPicPr/>
            <p:nvPr/>
          </p:nvPicPr>
          <p:blipFill>
            <a:blip r:embed="rId3" cstate="print"/>
            <a:stretch>
              <a:fillRect/>
            </a:stretch>
          </p:blipFill>
          <p:spPr>
            <a:xfrm>
              <a:off x="685800" y="3505200"/>
              <a:ext cx="6477000" cy="2860039"/>
            </a:xfrm>
            <a:prstGeom prst="rect">
              <a:avLst/>
            </a:prstGeom>
          </p:spPr>
        </p:pic>
        <p:sp>
          <p:nvSpPr>
            <p:cNvPr id="5" name="object 5"/>
            <p:cNvSpPr/>
            <p:nvPr/>
          </p:nvSpPr>
          <p:spPr>
            <a:xfrm>
              <a:off x="609600" y="3886200"/>
              <a:ext cx="685800" cy="228600"/>
            </a:xfrm>
            <a:custGeom>
              <a:avLst/>
              <a:gdLst/>
              <a:ahLst/>
              <a:cxnLst/>
              <a:rect l="l" t="t" r="r" b="b"/>
              <a:pathLst>
                <a:path w="685800" h="228600">
                  <a:moveTo>
                    <a:pt x="685800" y="0"/>
                  </a:moveTo>
                  <a:lnTo>
                    <a:pt x="0" y="0"/>
                  </a:lnTo>
                  <a:lnTo>
                    <a:pt x="0" y="228600"/>
                  </a:lnTo>
                  <a:lnTo>
                    <a:pt x="685800" y="228600"/>
                  </a:lnTo>
                  <a:lnTo>
                    <a:pt x="685800" y="0"/>
                  </a:lnTo>
                  <a:close/>
                </a:path>
              </a:pathLst>
            </a:custGeom>
            <a:solidFill>
              <a:srgbClr val="FFFFFF"/>
            </a:solidFill>
          </p:spPr>
          <p:txBody>
            <a:bodyPr wrap="square" lIns="0" tIns="0" rIns="0" bIns="0" rtlCol="0"/>
            <a:lstStyle/>
            <a:p>
              <a:endParaRPr/>
            </a:p>
          </p:txBody>
        </p:sp>
      </p:grpSp>
      <p:sp>
        <p:nvSpPr>
          <p:cNvPr id="6" name="object 6"/>
          <p:cNvSpPr/>
          <p:nvPr/>
        </p:nvSpPr>
        <p:spPr>
          <a:xfrm>
            <a:off x="262890" y="565150"/>
            <a:ext cx="11658600" cy="0"/>
          </a:xfrm>
          <a:custGeom>
            <a:avLst/>
            <a:gdLst/>
            <a:ahLst/>
            <a:cxnLst/>
            <a:rect l="l" t="t" r="r" b="b"/>
            <a:pathLst>
              <a:path w="11658600">
                <a:moveTo>
                  <a:pt x="0" y="0"/>
                </a:moveTo>
                <a:lnTo>
                  <a:pt x="11658104" y="0"/>
                </a:lnTo>
              </a:path>
            </a:pathLst>
          </a:custGeom>
          <a:ln w="7620">
            <a:solidFill>
              <a:srgbClr val="000000"/>
            </a:solidFill>
          </a:ln>
        </p:spPr>
        <p:txBody>
          <a:bodyPr wrap="square" lIns="0" tIns="0" rIns="0" bIns="0" rtlCol="0"/>
          <a:lstStyle/>
          <a:p>
            <a:endParaRPr/>
          </a:p>
        </p:txBody>
      </p:sp>
      <p:pic>
        <p:nvPicPr>
          <p:cNvPr id="7" name="object 7"/>
          <p:cNvPicPr/>
          <p:nvPr/>
        </p:nvPicPr>
        <p:blipFill>
          <a:blip r:embed="rId4" cstate="print"/>
          <a:stretch>
            <a:fillRect/>
          </a:stretch>
        </p:blipFill>
        <p:spPr>
          <a:xfrm>
            <a:off x="10430646" y="111932"/>
            <a:ext cx="1401451" cy="342916"/>
          </a:xfrm>
          <a:prstGeom prst="rect">
            <a:avLst/>
          </a:prstGeom>
        </p:spPr>
      </p:pic>
      <p:sp>
        <p:nvSpPr>
          <p:cNvPr id="8" name="object 8"/>
          <p:cNvSpPr txBox="1">
            <a:spLocks noGrp="1"/>
          </p:cNvSpPr>
          <p:nvPr>
            <p:ph type="title"/>
          </p:nvPr>
        </p:nvSpPr>
        <p:spPr>
          <a:xfrm>
            <a:off x="447799" y="116203"/>
            <a:ext cx="5069840" cy="330200"/>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000000"/>
                </a:solidFill>
              </a:rPr>
              <a:t>Pressurized</a:t>
            </a:r>
            <a:r>
              <a:rPr sz="2000" spc="-130" dirty="0">
                <a:solidFill>
                  <a:srgbClr val="000000"/>
                </a:solidFill>
              </a:rPr>
              <a:t> </a:t>
            </a:r>
            <a:r>
              <a:rPr sz="2000" spc="-10" dirty="0">
                <a:solidFill>
                  <a:srgbClr val="000000"/>
                </a:solidFill>
              </a:rPr>
              <a:t>Alkaline</a:t>
            </a:r>
            <a:r>
              <a:rPr sz="2000" dirty="0">
                <a:solidFill>
                  <a:srgbClr val="000000"/>
                </a:solidFill>
              </a:rPr>
              <a:t> </a:t>
            </a:r>
            <a:r>
              <a:rPr sz="2000" spc="-5" dirty="0">
                <a:solidFill>
                  <a:srgbClr val="000000"/>
                </a:solidFill>
              </a:rPr>
              <a:t>Electrolyzer </a:t>
            </a:r>
            <a:r>
              <a:rPr sz="2000" dirty="0">
                <a:solidFill>
                  <a:srgbClr val="000000"/>
                </a:solidFill>
              </a:rPr>
              <a:t>Process</a:t>
            </a:r>
            <a:endParaRPr sz="2000"/>
          </a:p>
        </p:txBody>
      </p:sp>
      <p:pic>
        <p:nvPicPr>
          <p:cNvPr id="9" name="object 9"/>
          <p:cNvPicPr/>
          <p:nvPr/>
        </p:nvPicPr>
        <p:blipFill>
          <a:blip r:embed="rId5" cstate="print"/>
          <a:stretch>
            <a:fillRect/>
          </a:stretch>
        </p:blipFill>
        <p:spPr>
          <a:xfrm>
            <a:off x="3657600" y="661301"/>
            <a:ext cx="4023359" cy="2767698"/>
          </a:xfrm>
          <a:prstGeom prst="rect">
            <a:avLst/>
          </a:prstGeom>
        </p:spPr>
      </p:pic>
      <p:pic>
        <p:nvPicPr>
          <p:cNvPr id="10" name="object 10"/>
          <p:cNvPicPr/>
          <p:nvPr/>
        </p:nvPicPr>
        <p:blipFill>
          <a:blip r:embed="rId6" cstate="print"/>
          <a:stretch>
            <a:fillRect/>
          </a:stretch>
        </p:blipFill>
        <p:spPr>
          <a:xfrm>
            <a:off x="395267" y="693640"/>
            <a:ext cx="2735651" cy="2613108"/>
          </a:xfrm>
          <a:prstGeom prst="rect">
            <a:avLst/>
          </a:prstGeom>
        </p:spPr>
      </p:pic>
      <p:sp>
        <p:nvSpPr>
          <p:cNvPr id="11" name="object 11"/>
          <p:cNvSpPr txBox="1"/>
          <p:nvPr/>
        </p:nvSpPr>
        <p:spPr>
          <a:xfrm>
            <a:off x="7901146" y="651906"/>
            <a:ext cx="3935095" cy="5603240"/>
          </a:xfrm>
          <a:prstGeom prst="rect">
            <a:avLst/>
          </a:prstGeom>
        </p:spPr>
        <p:txBody>
          <a:bodyPr vert="horz" wrap="square" lIns="0" tIns="12700" rIns="0" bIns="0" rtlCol="0">
            <a:spAutoFit/>
          </a:bodyPr>
          <a:lstStyle/>
          <a:p>
            <a:pPr marL="38100">
              <a:lnSpc>
                <a:spcPct val="100000"/>
              </a:lnSpc>
              <a:spcBef>
                <a:spcPts val="100"/>
              </a:spcBef>
            </a:pPr>
            <a:r>
              <a:rPr sz="1600" b="1" spc="-5" dirty="0">
                <a:latin typeface="Arial"/>
                <a:cs typeface="Arial"/>
              </a:rPr>
              <a:t>Steps:</a:t>
            </a:r>
            <a:endParaRPr sz="1600">
              <a:latin typeface="Arial"/>
              <a:cs typeface="Arial"/>
            </a:endParaRPr>
          </a:p>
          <a:p>
            <a:pPr marL="38100" marR="420370">
              <a:lnSpc>
                <a:spcPct val="100000"/>
              </a:lnSpc>
              <a:buAutoNum type="arabicParenBoth"/>
              <a:tabLst>
                <a:tab pos="346075" algn="l"/>
              </a:tabLst>
            </a:pPr>
            <a:r>
              <a:rPr sz="1600" dirty="0">
                <a:latin typeface="Arial"/>
                <a:cs typeface="Arial"/>
              </a:rPr>
              <a:t>The </a:t>
            </a:r>
            <a:r>
              <a:rPr sz="1600" spc="-5" dirty="0">
                <a:latin typeface="Arial"/>
                <a:cs typeface="Arial"/>
              </a:rPr>
              <a:t>cell stack </a:t>
            </a:r>
            <a:r>
              <a:rPr sz="1600" dirty="0">
                <a:latin typeface="Arial"/>
                <a:cs typeface="Arial"/>
              </a:rPr>
              <a:t>is full </a:t>
            </a:r>
            <a:r>
              <a:rPr sz="1600" spc="-5" dirty="0">
                <a:latin typeface="Arial"/>
                <a:cs typeface="Arial"/>
              </a:rPr>
              <a:t>of </a:t>
            </a:r>
            <a:r>
              <a:rPr sz="1600" spc="-10" dirty="0">
                <a:latin typeface="Arial"/>
                <a:cs typeface="Arial"/>
              </a:rPr>
              <a:t>lye solution </a:t>
            </a:r>
            <a:r>
              <a:rPr sz="1600" spc="-5" dirty="0">
                <a:latin typeface="Arial"/>
                <a:cs typeface="Arial"/>
              </a:rPr>
              <a:t> (demineralized</a:t>
            </a:r>
            <a:r>
              <a:rPr sz="1600" spc="15" dirty="0">
                <a:latin typeface="Arial"/>
                <a:cs typeface="Arial"/>
              </a:rPr>
              <a:t> </a:t>
            </a:r>
            <a:r>
              <a:rPr sz="1600" spc="-10" dirty="0">
                <a:latin typeface="Arial"/>
                <a:cs typeface="Arial"/>
              </a:rPr>
              <a:t>water</a:t>
            </a:r>
            <a:r>
              <a:rPr sz="1600" spc="30" dirty="0">
                <a:latin typeface="Arial"/>
                <a:cs typeface="Arial"/>
              </a:rPr>
              <a:t> </a:t>
            </a:r>
            <a:r>
              <a:rPr sz="1600" dirty="0">
                <a:latin typeface="Arial"/>
                <a:cs typeface="Arial"/>
              </a:rPr>
              <a:t>mixed</a:t>
            </a:r>
            <a:r>
              <a:rPr sz="1600" spc="-20" dirty="0">
                <a:latin typeface="Arial"/>
                <a:cs typeface="Arial"/>
              </a:rPr>
              <a:t> </a:t>
            </a:r>
            <a:r>
              <a:rPr sz="1600" spc="-10" dirty="0">
                <a:latin typeface="Arial"/>
                <a:cs typeface="Arial"/>
              </a:rPr>
              <a:t>with</a:t>
            </a:r>
            <a:r>
              <a:rPr sz="1600" spc="-5" dirty="0">
                <a:latin typeface="Arial"/>
                <a:cs typeface="Arial"/>
              </a:rPr>
              <a:t> </a:t>
            </a:r>
            <a:r>
              <a:rPr sz="1600" spc="-15" dirty="0">
                <a:latin typeface="Arial"/>
                <a:cs typeface="Arial"/>
              </a:rPr>
              <a:t>an </a:t>
            </a:r>
            <a:r>
              <a:rPr sz="1600" spc="-10" dirty="0">
                <a:latin typeface="Arial"/>
                <a:cs typeface="Arial"/>
              </a:rPr>
              <a:t> electrolyte</a:t>
            </a:r>
            <a:r>
              <a:rPr sz="1600" spc="40" dirty="0">
                <a:latin typeface="Arial"/>
                <a:cs typeface="Arial"/>
              </a:rPr>
              <a:t> </a:t>
            </a:r>
            <a:r>
              <a:rPr sz="1600" spc="-5" dirty="0">
                <a:latin typeface="Arial"/>
                <a:cs typeface="Arial"/>
              </a:rPr>
              <a:t>to</a:t>
            </a:r>
            <a:r>
              <a:rPr sz="1600" dirty="0">
                <a:latin typeface="Arial"/>
                <a:cs typeface="Arial"/>
              </a:rPr>
              <a:t> improve</a:t>
            </a:r>
            <a:r>
              <a:rPr sz="1600" spc="-20" dirty="0">
                <a:latin typeface="Arial"/>
                <a:cs typeface="Arial"/>
              </a:rPr>
              <a:t> </a:t>
            </a:r>
            <a:r>
              <a:rPr sz="1600" spc="-5" dirty="0">
                <a:latin typeface="Arial"/>
                <a:cs typeface="Arial"/>
              </a:rPr>
              <a:t>performance)</a:t>
            </a:r>
            <a:r>
              <a:rPr sz="1600" spc="40" dirty="0">
                <a:latin typeface="Arial"/>
                <a:cs typeface="Arial"/>
              </a:rPr>
              <a:t> </a:t>
            </a:r>
            <a:r>
              <a:rPr sz="1600" spc="-10" dirty="0">
                <a:latin typeface="Arial"/>
                <a:cs typeface="Arial"/>
              </a:rPr>
              <a:t>as </a:t>
            </a:r>
            <a:r>
              <a:rPr sz="1600" spc="-430" dirty="0">
                <a:latin typeface="Arial"/>
                <a:cs typeface="Arial"/>
              </a:rPr>
              <a:t> </a:t>
            </a:r>
            <a:r>
              <a:rPr sz="1600" spc="-5" dirty="0">
                <a:latin typeface="Arial"/>
                <a:cs typeface="Arial"/>
              </a:rPr>
              <a:t>current</a:t>
            </a:r>
            <a:r>
              <a:rPr sz="1600" spc="25" dirty="0">
                <a:latin typeface="Arial"/>
                <a:cs typeface="Arial"/>
              </a:rPr>
              <a:t> </a:t>
            </a:r>
            <a:r>
              <a:rPr sz="1600" dirty="0">
                <a:latin typeface="Arial"/>
                <a:cs typeface="Arial"/>
              </a:rPr>
              <a:t>is</a:t>
            </a:r>
            <a:r>
              <a:rPr sz="1600" spc="-5" dirty="0">
                <a:latin typeface="Arial"/>
                <a:cs typeface="Arial"/>
              </a:rPr>
              <a:t> </a:t>
            </a:r>
            <a:r>
              <a:rPr sz="1600" spc="-10" dirty="0">
                <a:latin typeface="Arial"/>
                <a:cs typeface="Arial"/>
              </a:rPr>
              <a:t>applied</a:t>
            </a:r>
            <a:endParaRPr sz="1600">
              <a:latin typeface="Arial"/>
              <a:cs typeface="Arial"/>
            </a:endParaRPr>
          </a:p>
          <a:p>
            <a:pPr marL="38100" marR="203835" indent="-635">
              <a:lnSpc>
                <a:spcPct val="100000"/>
              </a:lnSpc>
              <a:spcBef>
                <a:spcPts val="600"/>
              </a:spcBef>
              <a:buAutoNum type="arabicParenBoth"/>
              <a:tabLst>
                <a:tab pos="346075" algn="l"/>
              </a:tabLst>
            </a:pPr>
            <a:r>
              <a:rPr sz="1600" spc="-10" dirty="0">
                <a:latin typeface="Arial"/>
                <a:cs typeface="Arial"/>
              </a:rPr>
              <a:t>Hydrogen</a:t>
            </a:r>
            <a:r>
              <a:rPr sz="1600" spc="20" dirty="0">
                <a:latin typeface="Arial"/>
                <a:cs typeface="Arial"/>
              </a:rPr>
              <a:t> </a:t>
            </a:r>
            <a:r>
              <a:rPr sz="1600" spc="-10" dirty="0">
                <a:latin typeface="Arial"/>
                <a:cs typeface="Arial"/>
              </a:rPr>
              <a:t>gas</a:t>
            </a:r>
            <a:r>
              <a:rPr sz="1600" spc="30" dirty="0">
                <a:latin typeface="Arial"/>
                <a:cs typeface="Arial"/>
              </a:rPr>
              <a:t> </a:t>
            </a:r>
            <a:r>
              <a:rPr sz="1600" dirty="0">
                <a:latin typeface="Arial"/>
                <a:cs typeface="Arial"/>
              </a:rPr>
              <a:t>is</a:t>
            </a:r>
            <a:r>
              <a:rPr sz="1600" spc="-10" dirty="0">
                <a:latin typeface="Arial"/>
                <a:cs typeface="Arial"/>
              </a:rPr>
              <a:t> generated</a:t>
            </a:r>
            <a:r>
              <a:rPr sz="1600" spc="40" dirty="0">
                <a:latin typeface="Arial"/>
                <a:cs typeface="Arial"/>
              </a:rPr>
              <a:t> </a:t>
            </a:r>
            <a:r>
              <a:rPr sz="1600" spc="-5" dirty="0">
                <a:latin typeface="Arial"/>
                <a:cs typeface="Arial"/>
              </a:rPr>
              <a:t>at</a:t>
            </a:r>
            <a:r>
              <a:rPr sz="1600" spc="30" dirty="0">
                <a:latin typeface="Arial"/>
                <a:cs typeface="Arial"/>
              </a:rPr>
              <a:t> </a:t>
            </a:r>
            <a:r>
              <a:rPr sz="1600" spc="-15" dirty="0">
                <a:latin typeface="Arial"/>
                <a:cs typeface="Arial"/>
              </a:rPr>
              <a:t>the </a:t>
            </a:r>
            <a:r>
              <a:rPr sz="1600" spc="-10" dirty="0">
                <a:latin typeface="Arial"/>
                <a:cs typeface="Arial"/>
              </a:rPr>
              <a:t> cathode</a:t>
            </a:r>
            <a:r>
              <a:rPr sz="1600" spc="35" dirty="0">
                <a:latin typeface="Arial"/>
                <a:cs typeface="Arial"/>
              </a:rPr>
              <a:t> </a:t>
            </a:r>
            <a:r>
              <a:rPr sz="1600" spc="-5" dirty="0">
                <a:latin typeface="Arial"/>
                <a:cs typeface="Arial"/>
              </a:rPr>
              <a:t>side</a:t>
            </a:r>
            <a:r>
              <a:rPr sz="1600" dirty="0">
                <a:latin typeface="Arial"/>
                <a:cs typeface="Arial"/>
              </a:rPr>
              <a:t> </a:t>
            </a:r>
            <a:r>
              <a:rPr sz="1600" spc="-5" dirty="0">
                <a:latin typeface="Arial"/>
                <a:cs typeface="Arial"/>
              </a:rPr>
              <a:t>of</a:t>
            </a:r>
            <a:r>
              <a:rPr sz="1600" spc="5" dirty="0">
                <a:latin typeface="Arial"/>
                <a:cs typeface="Arial"/>
              </a:rPr>
              <a:t> </a:t>
            </a:r>
            <a:r>
              <a:rPr sz="1600" spc="-10" dirty="0">
                <a:latin typeface="Arial"/>
                <a:cs typeface="Arial"/>
              </a:rPr>
              <a:t>the</a:t>
            </a:r>
            <a:r>
              <a:rPr sz="1600" spc="15" dirty="0">
                <a:latin typeface="Arial"/>
                <a:cs typeface="Arial"/>
              </a:rPr>
              <a:t> </a:t>
            </a:r>
            <a:r>
              <a:rPr sz="1600" spc="-10" dirty="0">
                <a:latin typeface="Arial"/>
                <a:cs typeface="Arial"/>
              </a:rPr>
              <a:t>electrolyzer</a:t>
            </a:r>
            <a:r>
              <a:rPr sz="1600" spc="55" dirty="0">
                <a:latin typeface="Arial"/>
                <a:cs typeface="Arial"/>
              </a:rPr>
              <a:t> </a:t>
            </a:r>
            <a:r>
              <a:rPr sz="1600" spc="-10" dirty="0">
                <a:latin typeface="Arial"/>
                <a:cs typeface="Arial"/>
              </a:rPr>
              <a:t>and</a:t>
            </a:r>
            <a:r>
              <a:rPr sz="1600" spc="20" dirty="0">
                <a:latin typeface="Arial"/>
                <a:cs typeface="Arial"/>
              </a:rPr>
              <a:t> </a:t>
            </a:r>
            <a:r>
              <a:rPr sz="1600" dirty="0">
                <a:latin typeface="Arial"/>
                <a:cs typeface="Arial"/>
              </a:rPr>
              <a:t>exits </a:t>
            </a:r>
            <a:r>
              <a:rPr sz="1600" spc="-430" dirty="0">
                <a:latin typeface="Arial"/>
                <a:cs typeface="Arial"/>
              </a:rPr>
              <a:t> </a:t>
            </a:r>
            <a:r>
              <a:rPr sz="1600" spc="5" dirty="0">
                <a:latin typeface="Arial"/>
                <a:cs typeface="Arial"/>
              </a:rPr>
              <a:t>via</a:t>
            </a:r>
            <a:r>
              <a:rPr sz="1600" spc="-40" dirty="0">
                <a:latin typeface="Arial"/>
                <a:cs typeface="Arial"/>
              </a:rPr>
              <a:t> </a:t>
            </a:r>
            <a:r>
              <a:rPr sz="1600" spc="-10" dirty="0">
                <a:latin typeface="Arial"/>
                <a:cs typeface="Arial"/>
              </a:rPr>
              <a:t>the</a:t>
            </a:r>
            <a:r>
              <a:rPr sz="1600" spc="25" dirty="0">
                <a:latin typeface="Arial"/>
                <a:cs typeface="Arial"/>
              </a:rPr>
              <a:t> </a:t>
            </a:r>
            <a:r>
              <a:rPr sz="1600" spc="-15" dirty="0">
                <a:latin typeface="Arial"/>
                <a:cs typeface="Arial"/>
              </a:rPr>
              <a:t>hydrogen</a:t>
            </a:r>
            <a:r>
              <a:rPr sz="1600" spc="65" dirty="0">
                <a:latin typeface="Arial"/>
                <a:cs typeface="Arial"/>
              </a:rPr>
              <a:t> </a:t>
            </a:r>
            <a:r>
              <a:rPr sz="1600" spc="-10" dirty="0">
                <a:latin typeface="Arial"/>
                <a:cs typeface="Arial"/>
              </a:rPr>
              <a:t>gas</a:t>
            </a:r>
            <a:r>
              <a:rPr sz="1600" spc="15" dirty="0">
                <a:latin typeface="Arial"/>
                <a:cs typeface="Arial"/>
              </a:rPr>
              <a:t> </a:t>
            </a:r>
            <a:r>
              <a:rPr sz="1600" spc="-10" dirty="0">
                <a:latin typeface="Arial"/>
                <a:cs typeface="Arial"/>
              </a:rPr>
              <a:t>channel</a:t>
            </a:r>
            <a:r>
              <a:rPr sz="1600" spc="40" dirty="0">
                <a:latin typeface="Arial"/>
                <a:cs typeface="Arial"/>
              </a:rPr>
              <a:t> </a:t>
            </a:r>
            <a:r>
              <a:rPr sz="1600" spc="-10" dirty="0">
                <a:latin typeface="Arial"/>
                <a:cs typeface="Arial"/>
              </a:rPr>
              <a:t>on</a:t>
            </a:r>
            <a:r>
              <a:rPr sz="1600" spc="5" dirty="0">
                <a:latin typeface="Arial"/>
                <a:cs typeface="Arial"/>
              </a:rPr>
              <a:t> </a:t>
            </a:r>
            <a:r>
              <a:rPr sz="1600" spc="-15" dirty="0">
                <a:latin typeface="Arial"/>
                <a:cs typeface="Arial"/>
              </a:rPr>
              <a:t>the </a:t>
            </a:r>
            <a:r>
              <a:rPr sz="1600" spc="-10" dirty="0">
                <a:latin typeface="Arial"/>
                <a:cs typeface="Arial"/>
              </a:rPr>
              <a:t> cathode</a:t>
            </a:r>
            <a:r>
              <a:rPr sz="1600" spc="40" dirty="0">
                <a:latin typeface="Arial"/>
                <a:cs typeface="Arial"/>
              </a:rPr>
              <a:t> </a:t>
            </a:r>
            <a:r>
              <a:rPr sz="1600" spc="-5" dirty="0">
                <a:latin typeface="Arial"/>
                <a:cs typeface="Arial"/>
              </a:rPr>
              <a:t>cell</a:t>
            </a:r>
            <a:r>
              <a:rPr sz="1600" dirty="0">
                <a:latin typeface="Arial"/>
                <a:cs typeface="Arial"/>
              </a:rPr>
              <a:t> </a:t>
            </a:r>
            <a:r>
              <a:rPr sz="1600" spc="-10" dirty="0">
                <a:latin typeface="Arial"/>
                <a:cs typeface="Arial"/>
              </a:rPr>
              <a:t>plate:</a:t>
            </a:r>
            <a:endParaRPr sz="1600">
              <a:latin typeface="Arial"/>
              <a:cs typeface="Arial"/>
            </a:endParaRPr>
          </a:p>
          <a:p>
            <a:pPr marL="38100">
              <a:lnSpc>
                <a:spcPct val="100000"/>
              </a:lnSpc>
              <a:spcBef>
                <a:spcPts val="600"/>
              </a:spcBef>
            </a:pPr>
            <a:r>
              <a:rPr sz="1600" spc="-5" dirty="0">
                <a:latin typeface="Arial"/>
                <a:cs typeface="Arial"/>
              </a:rPr>
              <a:t>4H</a:t>
            </a:r>
            <a:r>
              <a:rPr sz="1575" spc="-7" baseline="-21164" dirty="0">
                <a:latin typeface="Arial"/>
                <a:cs typeface="Arial"/>
              </a:rPr>
              <a:t>2</a:t>
            </a:r>
            <a:r>
              <a:rPr sz="1600" spc="-5" dirty="0">
                <a:latin typeface="Arial"/>
                <a:cs typeface="Arial"/>
              </a:rPr>
              <a:t>O+4e</a:t>
            </a:r>
            <a:r>
              <a:rPr sz="1600" dirty="0">
                <a:latin typeface="Arial"/>
                <a:cs typeface="Arial"/>
              </a:rPr>
              <a:t> ==</a:t>
            </a:r>
            <a:r>
              <a:rPr sz="1600" spc="-20" dirty="0">
                <a:latin typeface="Arial"/>
                <a:cs typeface="Arial"/>
              </a:rPr>
              <a:t> </a:t>
            </a:r>
            <a:r>
              <a:rPr sz="1600" spc="-5" dirty="0">
                <a:latin typeface="Arial"/>
                <a:cs typeface="Arial"/>
              </a:rPr>
              <a:t>2H</a:t>
            </a:r>
            <a:r>
              <a:rPr sz="1575" spc="-7" baseline="-21164" dirty="0">
                <a:latin typeface="Arial"/>
                <a:cs typeface="Arial"/>
              </a:rPr>
              <a:t>2</a:t>
            </a:r>
            <a:r>
              <a:rPr sz="1600" spc="-5" dirty="0">
                <a:latin typeface="Arial"/>
                <a:cs typeface="Arial"/>
              </a:rPr>
              <a:t>+4OH-</a:t>
            </a:r>
            <a:endParaRPr sz="1600">
              <a:latin typeface="Arial"/>
              <a:cs typeface="Arial"/>
            </a:endParaRPr>
          </a:p>
          <a:p>
            <a:pPr marL="38100" marR="30480">
              <a:lnSpc>
                <a:spcPct val="100000"/>
              </a:lnSpc>
              <a:spcBef>
                <a:spcPts val="600"/>
              </a:spcBef>
              <a:buAutoNum type="arabicParenBoth" startAt="3"/>
              <a:tabLst>
                <a:tab pos="346075" algn="l"/>
              </a:tabLst>
            </a:pPr>
            <a:r>
              <a:rPr sz="1600" spc="-5" dirty="0">
                <a:latin typeface="Arial"/>
                <a:cs typeface="Arial"/>
              </a:rPr>
              <a:t>Hydroxide</a:t>
            </a:r>
            <a:r>
              <a:rPr sz="1600" spc="45" dirty="0">
                <a:latin typeface="Arial"/>
                <a:cs typeface="Arial"/>
              </a:rPr>
              <a:t> </a:t>
            </a:r>
            <a:r>
              <a:rPr sz="1600" spc="-5" dirty="0">
                <a:latin typeface="Arial"/>
                <a:cs typeface="Arial"/>
              </a:rPr>
              <a:t>diffuses</a:t>
            </a:r>
            <a:r>
              <a:rPr sz="1600" spc="40" dirty="0">
                <a:latin typeface="Arial"/>
                <a:cs typeface="Arial"/>
              </a:rPr>
              <a:t> </a:t>
            </a:r>
            <a:r>
              <a:rPr sz="1600" spc="-10" dirty="0">
                <a:latin typeface="Arial"/>
                <a:cs typeface="Arial"/>
              </a:rPr>
              <a:t>through</a:t>
            </a:r>
            <a:r>
              <a:rPr sz="1600" spc="70" dirty="0">
                <a:latin typeface="Arial"/>
                <a:cs typeface="Arial"/>
              </a:rPr>
              <a:t> </a:t>
            </a:r>
            <a:r>
              <a:rPr sz="1600" dirty="0">
                <a:latin typeface="Arial"/>
                <a:cs typeface="Arial"/>
              </a:rPr>
              <a:t>a </a:t>
            </a:r>
            <a:r>
              <a:rPr sz="1600" spc="5" dirty="0">
                <a:latin typeface="Arial"/>
                <a:cs typeface="Arial"/>
              </a:rPr>
              <a:t> </a:t>
            </a:r>
            <a:r>
              <a:rPr sz="1600" spc="-5" dirty="0">
                <a:latin typeface="Arial"/>
                <a:cs typeface="Arial"/>
              </a:rPr>
              <a:t>membrane</a:t>
            </a:r>
            <a:r>
              <a:rPr sz="1600" spc="20" dirty="0">
                <a:latin typeface="Arial"/>
                <a:cs typeface="Arial"/>
              </a:rPr>
              <a:t> </a:t>
            </a:r>
            <a:r>
              <a:rPr sz="1600" spc="-5" dirty="0">
                <a:latin typeface="Arial"/>
                <a:cs typeface="Arial"/>
              </a:rPr>
              <a:t>to</a:t>
            </a:r>
            <a:r>
              <a:rPr sz="1600" spc="5" dirty="0">
                <a:latin typeface="Arial"/>
                <a:cs typeface="Arial"/>
              </a:rPr>
              <a:t> </a:t>
            </a:r>
            <a:r>
              <a:rPr sz="1600" spc="-10" dirty="0">
                <a:latin typeface="Arial"/>
                <a:cs typeface="Arial"/>
              </a:rPr>
              <a:t>the</a:t>
            </a:r>
            <a:r>
              <a:rPr sz="1600" spc="20" dirty="0">
                <a:latin typeface="Arial"/>
                <a:cs typeface="Arial"/>
              </a:rPr>
              <a:t> </a:t>
            </a:r>
            <a:r>
              <a:rPr sz="1600" spc="-15" dirty="0">
                <a:latin typeface="Arial"/>
                <a:cs typeface="Arial"/>
              </a:rPr>
              <a:t>anode</a:t>
            </a:r>
            <a:r>
              <a:rPr sz="1600" spc="45" dirty="0">
                <a:latin typeface="Arial"/>
                <a:cs typeface="Arial"/>
              </a:rPr>
              <a:t> </a:t>
            </a:r>
            <a:r>
              <a:rPr sz="1600" spc="-5" dirty="0">
                <a:latin typeface="Arial"/>
                <a:cs typeface="Arial"/>
              </a:rPr>
              <a:t>side</a:t>
            </a:r>
            <a:r>
              <a:rPr sz="1600" spc="-20" dirty="0">
                <a:latin typeface="Arial"/>
                <a:cs typeface="Arial"/>
              </a:rPr>
              <a:t> </a:t>
            </a:r>
            <a:r>
              <a:rPr sz="1600" spc="-10" dirty="0">
                <a:latin typeface="Arial"/>
                <a:cs typeface="Arial"/>
              </a:rPr>
              <a:t>creating </a:t>
            </a:r>
            <a:r>
              <a:rPr sz="1600" spc="-5" dirty="0">
                <a:latin typeface="Arial"/>
                <a:cs typeface="Arial"/>
              </a:rPr>
              <a:t> </a:t>
            </a:r>
            <a:r>
              <a:rPr sz="1600" spc="-10" dirty="0">
                <a:latin typeface="Arial"/>
                <a:cs typeface="Arial"/>
              </a:rPr>
              <a:t>oxygen</a:t>
            </a:r>
            <a:r>
              <a:rPr sz="1600" spc="20" dirty="0">
                <a:latin typeface="Arial"/>
                <a:cs typeface="Arial"/>
              </a:rPr>
              <a:t> </a:t>
            </a:r>
            <a:r>
              <a:rPr sz="1600" spc="-10" dirty="0">
                <a:latin typeface="Arial"/>
                <a:cs typeface="Arial"/>
              </a:rPr>
              <a:t>which</a:t>
            </a:r>
            <a:r>
              <a:rPr sz="1600" dirty="0">
                <a:latin typeface="Arial"/>
                <a:cs typeface="Arial"/>
              </a:rPr>
              <a:t> exits</a:t>
            </a:r>
            <a:r>
              <a:rPr sz="1600" spc="-5" dirty="0">
                <a:latin typeface="Arial"/>
                <a:cs typeface="Arial"/>
              </a:rPr>
              <a:t> </a:t>
            </a:r>
            <a:r>
              <a:rPr sz="1600" spc="5" dirty="0">
                <a:latin typeface="Arial"/>
                <a:cs typeface="Arial"/>
              </a:rPr>
              <a:t>via</a:t>
            </a:r>
            <a:r>
              <a:rPr sz="1600" spc="-20" dirty="0">
                <a:latin typeface="Arial"/>
                <a:cs typeface="Arial"/>
              </a:rPr>
              <a:t> </a:t>
            </a:r>
            <a:r>
              <a:rPr sz="1600" spc="-10" dirty="0">
                <a:latin typeface="Arial"/>
                <a:cs typeface="Arial"/>
              </a:rPr>
              <a:t>the</a:t>
            </a:r>
            <a:r>
              <a:rPr sz="1600" spc="5" dirty="0">
                <a:latin typeface="Arial"/>
                <a:cs typeface="Arial"/>
              </a:rPr>
              <a:t> </a:t>
            </a:r>
            <a:r>
              <a:rPr sz="1600" spc="-10" dirty="0">
                <a:latin typeface="Arial"/>
                <a:cs typeface="Arial"/>
              </a:rPr>
              <a:t>oxygen</a:t>
            </a:r>
            <a:r>
              <a:rPr sz="1600" spc="20" dirty="0">
                <a:latin typeface="Arial"/>
                <a:cs typeface="Arial"/>
              </a:rPr>
              <a:t> </a:t>
            </a:r>
            <a:r>
              <a:rPr sz="1600" spc="-10" dirty="0">
                <a:latin typeface="Arial"/>
                <a:cs typeface="Arial"/>
              </a:rPr>
              <a:t>gas </a:t>
            </a:r>
            <a:r>
              <a:rPr sz="1600" spc="-5" dirty="0">
                <a:latin typeface="Arial"/>
                <a:cs typeface="Arial"/>
              </a:rPr>
              <a:t> </a:t>
            </a:r>
            <a:r>
              <a:rPr sz="1600" spc="-10" dirty="0">
                <a:latin typeface="Arial"/>
                <a:cs typeface="Arial"/>
              </a:rPr>
              <a:t>channel</a:t>
            </a:r>
            <a:r>
              <a:rPr sz="1600" spc="35" dirty="0">
                <a:latin typeface="Arial"/>
                <a:cs typeface="Arial"/>
              </a:rPr>
              <a:t> </a:t>
            </a:r>
            <a:r>
              <a:rPr sz="1600" spc="-10" dirty="0">
                <a:latin typeface="Arial"/>
                <a:cs typeface="Arial"/>
              </a:rPr>
              <a:t>on</a:t>
            </a:r>
            <a:r>
              <a:rPr sz="1600" spc="5" dirty="0">
                <a:latin typeface="Arial"/>
                <a:cs typeface="Arial"/>
              </a:rPr>
              <a:t> </a:t>
            </a:r>
            <a:r>
              <a:rPr sz="1600" spc="-5" dirty="0">
                <a:latin typeface="Arial"/>
                <a:cs typeface="Arial"/>
              </a:rPr>
              <a:t>the</a:t>
            </a:r>
            <a:r>
              <a:rPr sz="1600" spc="25" dirty="0">
                <a:latin typeface="Arial"/>
                <a:cs typeface="Arial"/>
              </a:rPr>
              <a:t> </a:t>
            </a:r>
            <a:r>
              <a:rPr sz="1600" spc="-15" dirty="0">
                <a:latin typeface="Arial"/>
                <a:cs typeface="Arial"/>
              </a:rPr>
              <a:t>anode</a:t>
            </a:r>
            <a:r>
              <a:rPr sz="1600" spc="25" dirty="0">
                <a:latin typeface="Arial"/>
                <a:cs typeface="Arial"/>
              </a:rPr>
              <a:t> </a:t>
            </a:r>
            <a:r>
              <a:rPr sz="1600" spc="-5" dirty="0">
                <a:latin typeface="Arial"/>
                <a:cs typeface="Arial"/>
              </a:rPr>
              <a:t>side</a:t>
            </a:r>
            <a:r>
              <a:rPr sz="1600" dirty="0">
                <a:latin typeface="Arial"/>
                <a:cs typeface="Arial"/>
              </a:rPr>
              <a:t> </a:t>
            </a:r>
            <a:r>
              <a:rPr sz="1600" spc="-5" dirty="0">
                <a:latin typeface="Arial"/>
                <a:cs typeface="Arial"/>
              </a:rPr>
              <a:t>of</a:t>
            </a:r>
            <a:r>
              <a:rPr sz="1600" spc="10" dirty="0">
                <a:latin typeface="Arial"/>
                <a:cs typeface="Arial"/>
              </a:rPr>
              <a:t> </a:t>
            </a:r>
            <a:r>
              <a:rPr sz="1600" spc="-10" dirty="0">
                <a:latin typeface="Arial"/>
                <a:cs typeface="Arial"/>
              </a:rPr>
              <a:t>the</a:t>
            </a:r>
            <a:r>
              <a:rPr sz="1600" spc="25" dirty="0">
                <a:latin typeface="Arial"/>
                <a:cs typeface="Arial"/>
              </a:rPr>
              <a:t> </a:t>
            </a:r>
            <a:r>
              <a:rPr sz="1600" spc="-5" dirty="0">
                <a:latin typeface="Arial"/>
                <a:cs typeface="Arial"/>
              </a:rPr>
              <a:t>cell</a:t>
            </a:r>
            <a:r>
              <a:rPr sz="1600" dirty="0">
                <a:latin typeface="Arial"/>
                <a:cs typeface="Arial"/>
              </a:rPr>
              <a:t> </a:t>
            </a:r>
            <a:r>
              <a:rPr sz="1600" spc="-10" dirty="0">
                <a:latin typeface="Arial"/>
                <a:cs typeface="Arial"/>
              </a:rPr>
              <a:t>plate:</a:t>
            </a:r>
            <a:endParaRPr sz="1600">
              <a:latin typeface="Arial"/>
              <a:cs typeface="Arial"/>
            </a:endParaRPr>
          </a:p>
          <a:p>
            <a:pPr marL="38100">
              <a:lnSpc>
                <a:spcPct val="100000"/>
              </a:lnSpc>
              <a:spcBef>
                <a:spcPts val="600"/>
              </a:spcBef>
            </a:pPr>
            <a:r>
              <a:rPr sz="1600" spc="-5" dirty="0">
                <a:latin typeface="Arial"/>
                <a:cs typeface="Arial"/>
              </a:rPr>
              <a:t>4OH </a:t>
            </a:r>
            <a:r>
              <a:rPr sz="1600" dirty="0">
                <a:latin typeface="Arial"/>
                <a:cs typeface="Arial"/>
              </a:rPr>
              <a:t>-</a:t>
            </a:r>
            <a:r>
              <a:rPr sz="1600" spc="-15" dirty="0">
                <a:latin typeface="Arial"/>
                <a:cs typeface="Arial"/>
              </a:rPr>
              <a:t> </a:t>
            </a:r>
            <a:r>
              <a:rPr sz="1600" dirty="0">
                <a:latin typeface="Arial"/>
                <a:cs typeface="Arial"/>
              </a:rPr>
              <a:t>==</a:t>
            </a:r>
            <a:r>
              <a:rPr sz="1600" spc="-5" dirty="0">
                <a:latin typeface="Arial"/>
                <a:cs typeface="Arial"/>
              </a:rPr>
              <a:t> O</a:t>
            </a:r>
            <a:r>
              <a:rPr sz="1575" spc="-7" baseline="-21164" dirty="0">
                <a:latin typeface="Arial"/>
                <a:cs typeface="Arial"/>
              </a:rPr>
              <a:t>2</a:t>
            </a:r>
            <a:r>
              <a:rPr sz="1600" spc="-5" dirty="0">
                <a:latin typeface="Arial"/>
                <a:cs typeface="Arial"/>
              </a:rPr>
              <a:t>+2H</a:t>
            </a:r>
            <a:r>
              <a:rPr sz="1575" spc="-7" baseline="-21164" dirty="0">
                <a:latin typeface="Arial"/>
                <a:cs typeface="Arial"/>
              </a:rPr>
              <a:t>2</a:t>
            </a:r>
            <a:r>
              <a:rPr sz="1600" spc="-5" dirty="0">
                <a:latin typeface="Arial"/>
                <a:cs typeface="Arial"/>
              </a:rPr>
              <a:t>O+4e</a:t>
            </a:r>
            <a:endParaRPr sz="1600">
              <a:latin typeface="Arial"/>
              <a:cs typeface="Arial"/>
            </a:endParaRPr>
          </a:p>
          <a:p>
            <a:pPr marL="38100" marR="243204">
              <a:lnSpc>
                <a:spcPct val="100000"/>
              </a:lnSpc>
              <a:spcBef>
                <a:spcPts val="600"/>
              </a:spcBef>
              <a:buAutoNum type="arabicParenBoth" startAt="4"/>
              <a:tabLst>
                <a:tab pos="346075" algn="l"/>
              </a:tabLst>
            </a:pPr>
            <a:r>
              <a:rPr sz="1600" spc="-15" dirty="0">
                <a:latin typeface="Arial"/>
                <a:cs typeface="Arial"/>
              </a:rPr>
              <a:t>Lye</a:t>
            </a:r>
            <a:r>
              <a:rPr sz="1600" spc="10" dirty="0">
                <a:latin typeface="Arial"/>
                <a:cs typeface="Arial"/>
              </a:rPr>
              <a:t> </a:t>
            </a:r>
            <a:r>
              <a:rPr sz="1600" spc="-5" dirty="0">
                <a:latin typeface="Arial"/>
                <a:cs typeface="Arial"/>
              </a:rPr>
              <a:t>saturated</a:t>
            </a:r>
            <a:r>
              <a:rPr sz="1600" spc="30" dirty="0">
                <a:latin typeface="Arial"/>
                <a:cs typeface="Arial"/>
              </a:rPr>
              <a:t> </a:t>
            </a:r>
            <a:r>
              <a:rPr sz="1600" spc="-10" dirty="0">
                <a:latin typeface="Arial"/>
                <a:cs typeface="Arial"/>
              </a:rPr>
              <a:t>hydrogen</a:t>
            </a:r>
            <a:r>
              <a:rPr sz="1600" spc="55" dirty="0">
                <a:latin typeface="Arial"/>
                <a:cs typeface="Arial"/>
              </a:rPr>
              <a:t> </a:t>
            </a:r>
            <a:r>
              <a:rPr sz="1600" spc="-10" dirty="0">
                <a:latin typeface="Arial"/>
                <a:cs typeface="Arial"/>
              </a:rPr>
              <a:t>and oxygen </a:t>
            </a:r>
            <a:r>
              <a:rPr sz="1600" spc="-5" dirty="0">
                <a:latin typeface="Arial"/>
                <a:cs typeface="Arial"/>
              </a:rPr>
              <a:t> </a:t>
            </a:r>
            <a:r>
              <a:rPr sz="1600" spc="-10" dirty="0">
                <a:latin typeface="Arial"/>
                <a:cs typeface="Arial"/>
              </a:rPr>
              <a:t>gases</a:t>
            </a:r>
            <a:r>
              <a:rPr sz="1600" spc="25" dirty="0">
                <a:latin typeface="Arial"/>
                <a:cs typeface="Arial"/>
              </a:rPr>
              <a:t> </a:t>
            </a:r>
            <a:r>
              <a:rPr sz="1600" spc="-5" dirty="0">
                <a:latin typeface="Arial"/>
                <a:cs typeface="Arial"/>
              </a:rPr>
              <a:t>are</a:t>
            </a:r>
            <a:r>
              <a:rPr sz="1600" dirty="0">
                <a:latin typeface="Arial"/>
                <a:cs typeface="Arial"/>
              </a:rPr>
              <a:t> </a:t>
            </a:r>
            <a:r>
              <a:rPr sz="1600" spc="-5" dirty="0">
                <a:latin typeface="Arial"/>
                <a:cs typeface="Arial"/>
              </a:rPr>
              <a:t>collected </a:t>
            </a:r>
            <a:r>
              <a:rPr sz="1600" spc="-10" dirty="0">
                <a:latin typeface="Arial"/>
                <a:cs typeface="Arial"/>
              </a:rPr>
              <a:t>and</a:t>
            </a:r>
            <a:r>
              <a:rPr sz="1600" spc="20" dirty="0">
                <a:latin typeface="Arial"/>
                <a:cs typeface="Arial"/>
              </a:rPr>
              <a:t> </a:t>
            </a:r>
            <a:r>
              <a:rPr sz="1600" spc="-10" dirty="0">
                <a:latin typeface="Arial"/>
                <a:cs typeface="Arial"/>
              </a:rPr>
              <a:t>piped</a:t>
            </a:r>
            <a:r>
              <a:rPr sz="1600" dirty="0">
                <a:latin typeface="Arial"/>
                <a:cs typeface="Arial"/>
              </a:rPr>
              <a:t> </a:t>
            </a:r>
            <a:r>
              <a:rPr sz="1600" spc="-5" dirty="0">
                <a:latin typeface="Arial"/>
                <a:cs typeface="Arial"/>
              </a:rPr>
              <a:t>to</a:t>
            </a:r>
            <a:r>
              <a:rPr sz="1600" spc="15" dirty="0">
                <a:latin typeface="Arial"/>
                <a:cs typeface="Arial"/>
              </a:rPr>
              <a:t> </a:t>
            </a:r>
            <a:r>
              <a:rPr sz="1600" spc="-10" dirty="0">
                <a:latin typeface="Arial"/>
                <a:cs typeface="Arial"/>
              </a:rPr>
              <a:t>the</a:t>
            </a:r>
            <a:r>
              <a:rPr sz="1600" spc="20" dirty="0">
                <a:latin typeface="Arial"/>
                <a:cs typeface="Arial"/>
              </a:rPr>
              <a:t> </a:t>
            </a:r>
            <a:r>
              <a:rPr sz="1600" spc="-10" dirty="0">
                <a:latin typeface="Arial"/>
                <a:cs typeface="Arial"/>
              </a:rPr>
              <a:t>gas </a:t>
            </a:r>
            <a:r>
              <a:rPr sz="1600" spc="-430" dirty="0">
                <a:latin typeface="Arial"/>
                <a:cs typeface="Arial"/>
              </a:rPr>
              <a:t> </a:t>
            </a:r>
            <a:r>
              <a:rPr sz="1600" spc="-10" dirty="0">
                <a:latin typeface="Arial"/>
                <a:cs typeface="Arial"/>
              </a:rPr>
              <a:t>conditioning</a:t>
            </a:r>
            <a:r>
              <a:rPr sz="1600" spc="20" dirty="0">
                <a:latin typeface="Arial"/>
                <a:cs typeface="Arial"/>
              </a:rPr>
              <a:t> </a:t>
            </a:r>
            <a:r>
              <a:rPr sz="1600" dirty="0">
                <a:latin typeface="Arial"/>
                <a:cs typeface="Arial"/>
              </a:rPr>
              <a:t>skid</a:t>
            </a:r>
            <a:r>
              <a:rPr sz="1600" spc="5" dirty="0">
                <a:latin typeface="Arial"/>
                <a:cs typeface="Arial"/>
              </a:rPr>
              <a:t> </a:t>
            </a:r>
            <a:r>
              <a:rPr sz="1600" spc="-10" dirty="0">
                <a:latin typeface="Arial"/>
                <a:cs typeface="Arial"/>
              </a:rPr>
              <a:t>where</a:t>
            </a:r>
            <a:r>
              <a:rPr sz="1600" spc="25" dirty="0">
                <a:latin typeface="Arial"/>
                <a:cs typeface="Arial"/>
              </a:rPr>
              <a:t> </a:t>
            </a:r>
            <a:r>
              <a:rPr sz="1600" spc="-10" dirty="0">
                <a:latin typeface="Arial"/>
                <a:cs typeface="Arial"/>
              </a:rPr>
              <a:t>they</a:t>
            </a:r>
            <a:r>
              <a:rPr sz="1600" spc="15" dirty="0">
                <a:latin typeface="Arial"/>
                <a:cs typeface="Arial"/>
              </a:rPr>
              <a:t> </a:t>
            </a:r>
            <a:r>
              <a:rPr sz="1600" spc="-5" dirty="0">
                <a:latin typeface="Arial"/>
                <a:cs typeface="Arial"/>
              </a:rPr>
              <a:t>are </a:t>
            </a:r>
            <a:r>
              <a:rPr sz="1600" dirty="0">
                <a:latin typeface="Arial"/>
                <a:cs typeface="Arial"/>
              </a:rPr>
              <a:t> </a:t>
            </a:r>
            <a:r>
              <a:rPr sz="1600" spc="-10" dirty="0">
                <a:latin typeface="Arial"/>
                <a:cs typeface="Arial"/>
              </a:rPr>
              <a:t>processed</a:t>
            </a:r>
            <a:r>
              <a:rPr sz="1600" spc="25" dirty="0">
                <a:latin typeface="Arial"/>
                <a:cs typeface="Arial"/>
              </a:rPr>
              <a:t> </a:t>
            </a:r>
            <a:r>
              <a:rPr sz="1600" spc="-5" dirty="0">
                <a:latin typeface="Arial"/>
                <a:cs typeface="Arial"/>
              </a:rPr>
              <a:t>to</a:t>
            </a:r>
            <a:r>
              <a:rPr sz="1600" spc="25" dirty="0">
                <a:latin typeface="Arial"/>
                <a:cs typeface="Arial"/>
              </a:rPr>
              <a:t> </a:t>
            </a:r>
            <a:r>
              <a:rPr sz="1600" spc="-5" dirty="0">
                <a:latin typeface="Arial"/>
                <a:cs typeface="Arial"/>
              </a:rPr>
              <a:t>reach</a:t>
            </a:r>
            <a:r>
              <a:rPr sz="1600" spc="5" dirty="0">
                <a:latin typeface="Arial"/>
                <a:cs typeface="Arial"/>
              </a:rPr>
              <a:t> </a:t>
            </a:r>
            <a:r>
              <a:rPr sz="1600" spc="-10" dirty="0">
                <a:latin typeface="Arial"/>
                <a:cs typeface="Arial"/>
              </a:rPr>
              <a:t>base</a:t>
            </a:r>
            <a:r>
              <a:rPr sz="1600" spc="25" dirty="0">
                <a:latin typeface="Arial"/>
                <a:cs typeface="Arial"/>
              </a:rPr>
              <a:t> </a:t>
            </a:r>
            <a:r>
              <a:rPr sz="1600" spc="-5" dirty="0">
                <a:latin typeface="Arial"/>
                <a:cs typeface="Arial"/>
              </a:rPr>
              <a:t>purity</a:t>
            </a:r>
            <a:r>
              <a:rPr sz="1600" spc="15" dirty="0">
                <a:latin typeface="Arial"/>
                <a:cs typeface="Arial"/>
              </a:rPr>
              <a:t> </a:t>
            </a:r>
            <a:r>
              <a:rPr sz="1600" spc="-5" dirty="0">
                <a:latin typeface="Arial"/>
                <a:cs typeface="Arial"/>
              </a:rPr>
              <a:t>levels.</a:t>
            </a:r>
            <a:endParaRPr sz="1600">
              <a:latin typeface="Arial"/>
              <a:cs typeface="Arial"/>
            </a:endParaRPr>
          </a:p>
          <a:p>
            <a:pPr marL="38100" marR="132715">
              <a:lnSpc>
                <a:spcPct val="100000"/>
              </a:lnSpc>
              <a:spcBef>
                <a:spcPts val="600"/>
              </a:spcBef>
              <a:buAutoNum type="arabicParenBoth" startAt="4"/>
              <a:tabLst>
                <a:tab pos="345440" algn="l"/>
              </a:tabLst>
            </a:pPr>
            <a:r>
              <a:rPr sz="1600" spc="-15" dirty="0">
                <a:latin typeface="Arial"/>
                <a:cs typeface="Arial"/>
              </a:rPr>
              <a:t>Lye</a:t>
            </a:r>
            <a:r>
              <a:rPr sz="1600" spc="20" dirty="0">
                <a:latin typeface="Arial"/>
                <a:cs typeface="Arial"/>
              </a:rPr>
              <a:t> </a:t>
            </a:r>
            <a:r>
              <a:rPr sz="1600" spc="-5" dirty="0">
                <a:latin typeface="Arial"/>
                <a:cs typeface="Arial"/>
              </a:rPr>
              <a:t>solution</a:t>
            </a:r>
            <a:r>
              <a:rPr sz="1600" dirty="0">
                <a:latin typeface="Arial"/>
                <a:cs typeface="Arial"/>
              </a:rPr>
              <a:t> is</a:t>
            </a:r>
            <a:r>
              <a:rPr sz="1600" spc="-10" dirty="0">
                <a:latin typeface="Arial"/>
                <a:cs typeface="Arial"/>
              </a:rPr>
              <a:t> replenished</a:t>
            </a:r>
            <a:r>
              <a:rPr sz="1600" spc="20" dirty="0">
                <a:latin typeface="Arial"/>
                <a:cs typeface="Arial"/>
              </a:rPr>
              <a:t> </a:t>
            </a:r>
            <a:r>
              <a:rPr sz="1600" spc="-5" dirty="0">
                <a:latin typeface="Arial"/>
                <a:cs typeface="Arial"/>
              </a:rPr>
              <a:t>to</a:t>
            </a:r>
            <a:r>
              <a:rPr sz="1600" spc="20" dirty="0">
                <a:latin typeface="Arial"/>
                <a:cs typeface="Arial"/>
              </a:rPr>
              <a:t> </a:t>
            </a:r>
            <a:r>
              <a:rPr sz="1600" spc="-10" dirty="0">
                <a:latin typeface="Arial"/>
                <a:cs typeface="Arial"/>
              </a:rPr>
              <a:t>keep</a:t>
            </a:r>
            <a:r>
              <a:rPr sz="1600" spc="5" dirty="0">
                <a:latin typeface="Arial"/>
                <a:cs typeface="Arial"/>
              </a:rPr>
              <a:t> </a:t>
            </a:r>
            <a:r>
              <a:rPr sz="1600" spc="-15" dirty="0">
                <a:latin typeface="Arial"/>
                <a:cs typeface="Arial"/>
              </a:rPr>
              <a:t>the </a:t>
            </a:r>
            <a:r>
              <a:rPr sz="1600" spc="-430" dirty="0">
                <a:latin typeface="Arial"/>
                <a:cs typeface="Arial"/>
              </a:rPr>
              <a:t> </a:t>
            </a:r>
            <a:r>
              <a:rPr sz="1600" spc="-5" dirty="0">
                <a:latin typeface="Arial"/>
                <a:cs typeface="Arial"/>
              </a:rPr>
              <a:t>stack</a:t>
            </a:r>
            <a:r>
              <a:rPr sz="1600" spc="10" dirty="0">
                <a:latin typeface="Arial"/>
                <a:cs typeface="Arial"/>
              </a:rPr>
              <a:t> </a:t>
            </a:r>
            <a:r>
              <a:rPr sz="1600" dirty="0">
                <a:latin typeface="Arial"/>
                <a:cs typeface="Arial"/>
              </a:rPr>
              <a:t>full.</a:t>
            </a:r>
            <a:endParaRPr sz="1600">
              <a:latin typeface="Arial"/>
              <a:cs typeface="Arial"/>
            </a:endParaRPr>
          </a:p>
        </p:txBody>
      </p:sp>
      <p:sp>
        <p:nvSpPr>
          <p:cNvPr id="12" name="object 12"/>
          <p:cNvSpPr txBox="1"/>
          <p:nvPr/>
        </p:nvSpPr>
        <p:spPr>
          <a:xfrm>
            <a:off x="662142" y="3917460"/>
            <a:ext cx="648335" cy="147320"/>
          </a:xfrm>
          <a:prstGeom prst="rect">
            <a:avLst/>
          </a:prstGeom>
        </p:spPr>
        <p:txBody>
          <a:bodyPr vert="horz" wrap="square" lIns="0" tIns="12700" rIns="0" bIns="0" rtlCol="0">
            <a:spAutoFit/>
          </a:bodyPr>
          <a:lstStyle/>
          <a:p>
            <a:pPr marL="38100">
              <a:lnSpc>
                <a:spcPct val="100000"/>
              </a:lnSpc>
              <a:spcBef>
                <a:spcPts val="100"/>
              </a:spcBef>
            </a:pPr>
            <a:r>
              <a:rPr sz="800" spc="-10" dirty="0">
                <a:latin typeface="Arial"/>
                <a:cs typeface="Arial"/>
              </a:rPr>
              <a:t>O</a:t>
            </a:r>
            <a:r>
              <a:rPr sz="825" spc="-15" baseline="-20202" dirty="0">
                <a:latin typeface="Arial"/>
                <a:cs typeface="Arial"/>
              </a:rPr>
              <a:t>2</a:t>
            </a:r>
            <a:r>
              <a:rPr sz="825" spc="82" baseline="-20202" dirty="0">
                <a:latin typeface="Arial"/>
                <a:cs typeface="Arial"/>
              </a:rPr>
              <a:t> </a:t>
            </a:r>
            <a:r>
              <a:rPr sz="800" spc="-5" dirty="0">
                <a:latin typeface="Arial"/>
                <a:cs typeface="Arial"/>
              </a:rPr>
              <a:t>to</a:t>
            </a:r>
            <a:r>
              <a:rPr sz="800" spc="-15" dirty="0">
                <a:latin typeface="Arial"/>
                <a:cs typeface="Arial"/>
              </a:rPr>
              <a:t> </a:t>
            </a:r>
            <a:r>
              <a:rPr sz="800" spc="-10" dirty="0">
                <a:latin typeface="Arial"/>
                <a:cs typeface="Arial"/>
              </a:rPr>
              <a:t>header</a:t>
            </a:r>
            <a:endParaRPr sz="800">
              <a:latin typeface="Arial"/>
              <a:cs typeface="Arial"/>
            </a:endParaRPr>
          </a:p>
        </p:txBody>
      </p:sp>
      <p:sp>
        <p:nvSpPr>
          <p:cNvPr id="13" name="object 13"/>
          <p:cNvSpPr/>
          <p:nvPr/>
        </p:nvSpPr>
        <p:spPr>
          <a:xfrm>
            <a:off x="6642100" y="3906520"/>
            <a:ext cx="685800" cy="228600"/>
          </a:xfrm>
          <a:custGeom>
            <a:avLst/>
            <a:gdLst/>
            <a:ahLst/>
            <a:cxnLst/>
            <a:rect l="l" t="t" r="r" b="b"/>
            <a:pathLst>
              <a:path w="685800" h="228600">
                <a:moveTo>
                  <a:pt x="685800" y="0"/>
                </a:moveTo>
                <a:lnTo>
                  <a:pt x="0" y="0"/>
                </a:lnTo>
                <a:lnTo>
                  <a:pt x="0" y="228600"/>
                </a:lnTo>
                <a:lnTo>
                  <a:pt x="685800" y="228600"/>
                </a:lnTo>
                <a:lnTo>
                  <a:pt x="685800" y="0"/>
                </a:lnTo>
                <a:close/>
              </a:path>
            </a:pathLst>
          </a:custGeom>
          <a:solidFill>
            <a:srgbClr val="FFFFFF"/>
          </a:solidFill>
        </p:spPr>
        <p:txBody>
          <a:bodyPr wrap="square" lIns="0" tIns="0" rIns="0" bIns="0" rtlCol="0"/>
          <a:lstStyle/>
          <a:p>
            <a:endParaRPr/>
          </a:p>
        </p:txBody>
      </p:sp>
      <p:sp>
        <p:nvSpPr>
          <p:cNvPr id="14" name="object 14"/>
          <p:cNvSpPr txBox="1"/>
          <p:nvPr/>
        </p:nvSpPr>
        <p:spPr>
          <a:xfrm>
            <a:off x="6794519" y="3993767"/>
            <a:ext cx="64135" cy="107950"/>
          </a:xfrm>
          <a:prstGeom prst="rect">
            <a:avLst/>
          </a:prstGeom>
        </p:spPr>
        <p:txBody>
          <a:bodyPr vert="horz" wrap="square" lIns="0" tIns="11430" rIns="0" bIns="0" rtlCol="0">
            <a:spAutoFit/>
          </a:bodyPr>
          <a:lstStyle/>
          <a:p>
            <a:pPr marL="12700">
              <a:lnSpc>
                <a:spcPct val="100000"/>
              </a:lnSpc>
              <a:spcBef>
                <a:spcPts val="90"/>
              </a:spcBef>
            </a:pPr>
            <a:r>
              <a:rPr sz="550" spc="-10" dirty="0">
                <a:latin typeface="Arial"/>
                <a:cs typeface="Arial"/>
              </a:rPr>
              <a:t>2</a:t>
            </a:r>
            <a:endParaRPr sz="550">
              <a:latin typeface="Arial"/>
              <a:cs typeface="Arial"/>
            </a:endParaRPr>
          </a:p>
        </p:txBody>
      </p:sp>
      <p:sp>
        <p:nvSpPr>
          <p:cNvPr id="16" name="object 16"/>
          <p:cNvSpPr txBox="1">
            <a:spLocks noGrp="1"/>
          </p:cNvSpPr>
          <p:nvPr>
            <p:ph type="sldNum" sz="quarter" idx="7"/>
          </p:nvPr>
        </p:nvSpPr>
        <p:spPr>
          <a:prstGeom prst="rect">
            <a:avLst/>
          </a:prstGeom>
        </p:spPr>
        <p:txBody>
          <a:bodyPr vert="horz" wrap="square" lIns="0" tIns="635" rIns="0" bIns="0" rtlCol="0">
            <a:spAutoFit/>
          </a:bodyPr>
          <a:lstStyle/>
          <a:p>
            <a:pPr marL="38100">
              <a:lnSpc>
                <a:spcPct val="100000"/>
              </a:lnSpc>
              <a:spcBef>
                <a:spcPts val="5"/>
              </a:spcBef>
            </a:pPr>
            <a:fld id="{81D60167-4931-47E6-BA6A-407CBD079E47}" type="slidenum">
              <a:rPr dirty="0"/>
              <a:t>19</a:t>
            </a:fld>
            <a:endParaRPr dirty="0"/>
          </a:p>
        </p:txBody>
      </p:sp>
      <p:sp>
        <p:nvSpPr>
          <p:cNvPr id="17" name="object 17"/>
          <p:cNvSpPr txBox="1">
            <a:spLocks noGrp="1"/>
          </p:cNvSpPr>
          <p:nvPr>
            <p:ph type="ftr" sz="quarter" idx="5"/>
          </p:nvPr>
        </p:nvSpPr>
        <p:spPr>
          <a:prstGeom prst="rect">
            <a:avLst/>
          </a:prstGeom>
        </p:spPr>
        <p:txBody>
          <a:bodyPr vert="horz" wrap="square" lIns="0" tIns="3810" rIns="0" bIns="0" rtlCol="0">
            <a:spAutoFit/>
          </a:bodyPr>
          <a:lstStyle/>
          <a:p>
            <a:pPr marL="12700">
              <a:lnSpc>
                <a:spcPct val="100000"/>
              </a:lnSpc>
              <a:spcBef>
                <a:spcPts val="30"/>
              </a:spcBef>
            </a:pPr>
            <a:r>
              <a:rPr dirty="0"/>
              <a:t>©</a:t>
            </a:r>
            <a:r>
              <a:rPr spc="5" dirty="0"/>
              <a:t> </a:t>
            </a:r>
            <a:r>
              <a:rPr spc="-10" dirty="0"/>
              <a:t>2020</a:t>
            </a:r>
            <a:r>
              <a:rPr spc="15" dirty="0"/>
              <a:t> </a:t>
            </a:r>
            <a:r>
              <a:rPr spc="-5" dirty="0"/>
              <a:t>Mitsubishi</a:t>
            </a:r>
            <a:r>
              <a:rPr spc="30" dirty="0"/>
              <a:t> </a:t>
            </a:r>
            <a:r>
              <a:rPr spc="-20" dirty="0"/>
              <a:t>Power</a:t>
            </a:r>
            <a:r>
              <a:rPr spc="65" dirty="0"/>
              <a:t> </a:t>
            </a:r>
            <a:r>
              <a:rPr spc="-10" dirty="0"/>
              <a:t>Americas,</a:t>
            </a:r>
            <a:r>
              <a:rPr spc="70" dirty="0"/>
              <a:t> </a:t>
            </a:r>
            <a:r>
              <a:rPr spc="-5" dirty="0"/>
              <a:t>Inc.</a:t>
            </a:r>
            <a:r>
              <a:rPr spc="5" dirty="0"/>
              <a:t> </a:t>
            </a:r>
            <a:r>
              <a:rPr spc="-10" dirty="0"/>
              <a:t>All</a:t>
            </a:r>
            <a:r>
              <a:rPr spc="30" dirty="0"/>
              <a:t> </a:t>
            </a:r>
            <a:r>
              <a:rPr spc="-10" dirty="0"/>
              <a:t>Rights</a:t>
            </a:r>
            <a:r>
              <a:rPr spc="15" dirty="0"/>
              <a:t> </a:t>
            </a:r>
            <a:r>
              <a:rPr spc="-15" dirty="0"/>
              <a:t>Reserved.</a:t>
            </a:r>
          </a:p>
        </p:txBody>
      </p:sp>
      <p:sp>
        <p:nvSpPr>
          <p:cNvPr id="15" name="object 15"/>
          <p:cNvSpPr txBox="1"/>
          <p:nvPr/>
        </p:nvSpPr>
        <p:spPr>
          <a:xfrm>
            <a:off x="6720858" y="3937887"/>
            <a:ext cx="58991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H</a:t>
            </a:r>
            <a:r>
              <a:rPr sz="800" spc="245" dirty="0">
                <a:latin typeface="Arial"/>
                <a:cs typeface="Arial"/>
              </a:rPr>
              <a:t> </a:t>
            </a:r>
            <a:r>
              <a:rPr sz="800" spc="-5" dirty="0">
                <a:latin typeface="Arial"/>
                <a:cs typeface="Arial"/>
              </a:rPr>
              <a:t>to</a:t>
            </a:r>
            <a:r>
              <a:rPr sz="800" spc="-15" dirty="0">
                <a:latin typeface="Arial"/>
                <a:cs typeface="Arial"/>
              </a:rPr>
              <a:t> </a:t>
            </a:r>
            <a:r>
              <a:rPr sz="800" spc="-10" dirty="0">
                <a:latin typeface="Arial"/>
                <a:cs typeface="Arial"/>
              </a:rPr>
              <a:t>header</a:t>
            </a:r>
            <a:endParaRPr sz="80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1038337" y="215903"/>
            <a:ext cx="879475" cy="518159"/>
            <a:chOff x="11038337" y="215903"/>
            <a:chExt cx="879475" cy="518159"/>
          </a:xfrm>
        </p:grpSpPr>
        <p:sp>
          <p:nvSpPr>
            <p:cNvPr id="3" name="object 3"/>
            <p:cNvSpPr/>
            <p:nvPr/>
          </p:nvSpPr>
          <p:spPr>
            <a:xfrm>
              <a:off x="11864632" y="217779"/>
              <a:ext cx="24765" cy="107314"/>
            </a:xfrm>
            <a:custGeom>
              <a:avLst/>
              <a:gdLst/>
              <a:ahLst/>
              <a:cxnLst/>
              <a:rect l="l" t="t" r="r" b="b"/>
              <a:pathLst>
                <a:path w="24765" h="107314">
                  <a:moveTo>
                    <a:pt x="24625" y="1270"/>
                  </a:moveTo>
                  <a:lnTo>
                    <a:pt x="24384" y="1270"/>
                  </a:lnTo>
                  <a:lnTo>
                    <a:pt x="24384" y="0"/>
                  </a:lnTo>
                  <a:lnTo>
                    <a:pt x="241" y="0"/>
                  </a:lnTo>
                  <a:lnTo>
                    <a:pt x="241" y="1270"/>
                  </a:lnTo>
                  <a:lnTo>
                    <a:pt x="0" y="1270"/>
                  </a:lnTo>
                  <a:lnTo>
                    <a:pt x="0" y="105613"/>
                  </a:lnTo>
                  <a:lnTo>
                    <a:pt x="254" y="105613"/>
                  </a:lnTo>
                  <a:lnTo>
                    <a:pt x="254" y="106883"/>
                  </a:lnTo>
                  <a:lnTo>
                    <a:pt x="24371" y="106883"/>
                  </a:lnTo>
                  <a:lnTo>
                    <a:pt x="24371" y="105613"/>
                  </a:lnTo>
                  <a:lnTo>
                    <a:pt x="24625" y="105613"/>
                  </a:lnTo>
                  <a:lnTo>
                    <a:pt x="24625" y="1270"/>
                  </a:lnTo>
                  <a:close/>
                </a:path>
              </a:pathLst>
            </a:custGeom>
            <a:solidFill>
              <a:srgbClr val="000000"/>
            </a:solidFill>
          </p:spPr>
          <p:txBody>
            <a:bodyPr wrap="square" lIns="0" tIns="0" rIns="0" bIns="0" rtlCol="0"/>
            <a:lstStyle/>
            <a:p>
              <a:endParaRPr/>
            </a:p>
          </p:txBody>
        </p:sp>
        <p:pic>
          <p:nvPicPr>
            <p:cNvPr id="4" name="object 4"/>
            <p:cNvPicPr/>
            <p:nvPr/>
          </p:nvPicPr>
          <p:blipFill>
            <a:blip r:embed="rId2" cstate="print"/>
            <a:stretch>
              <a:fillRect/>
            </a:stretch>
          </p:blipFill>
          <p:spPr>
            <a:xfrm>
              <a:off x="11038337" y="215903"/>
              <a:ext cx="878959" cy="517992"/>
            </a:xfrm>
            <a:prstGeom prst="rect">
              <a:avLst/>
            </a:prstGeom>
          </p:spPr>
        </p:pic>
      </p:grpSp>
      <p:grpSp>
        <p:nvGrpSpPr>
          <p:cNvPr id="5" name="object 5"/>
          <p:cNvGrpSpPr/>
          <p:nvPr/>
        </p:nvGrpSpPr>
        <p:grpSpPr>
          <a:xfrm>
            <a:off x="8953494" y="215903"/>
            <a:ext cx="1983105" cy="110489"/>
            <a:chOff x="8953494" y="215903"/>
            <a:chExt cx="1983105" cy="110489"/>
          </a:xfrm>
        </p:grpSpPr>
        <p:pic>
          <p:nvPicPr>
            <p:cNvPr id="6" name="object 6"/>
            <p:cNvPicPr/>
            <p:nvPr/>
          </p:nvPicPr>
          <p:blipFill>
            <a:blip r:embed="rId3" cstate="print"/>
            <a:stretch>
              <a:fillRect/>
            </a:stretch>
          </p:blipFill>
          <p:spPr>
            <a:xfrm>
              <a:off x="8953494" y="215903"/>
              <a:ext cx="379022" cy="110475"/>
            </a:xfrm>
            <a:prstGeom prst="rect">
              <a:avLst/>
            </a:prstGeom>
          </p:spPr>
        </p:pic>
        <p:pic>
          <p:nvPicPr>
            <p:cNvPr id="7" name="object 7"/>
            <p:cNvPicPr/>
            <p:nvPr/>
          </p:nvPicPr>
          <p:blipFill>
            <a:blip r:embed="rId4" cstate="print"/>
            <a:stretch>
              <a:fillRect/>
            </a:stretch>
          </p:blipFill>
          <p:spPr>
            <a:xfrm>
              <a:off x="9372598" y="215903"/>
              <a:ext cx="1563781" cy="110475"/>
            </a:xfrm>
            <a:prstGeom prst="rect">
              <a:avLst/>
            </a:prstGeom>
          </p:spPr>
        </p:pic>
      </p:grpSp>
      <p:pic>
        <p:nvPicPr>
          <p:cNvPr id="8" name="object 8"/>
          <p:cNvPicPr/>
          <p:nvPr/>
        </p:nvPicPr>
        <p:blipFill>
          <a:blip r:embed="rId5" cstate="print"/>
          <a:stretch>
            <a:fillRect/>
          </a:stretch>
        </p:blipFill>
        <p:spPr>
          <a:xfrm>
            <a:off x="261620" y="957580"/>
            <a:ext cx="11656059" cy="5189220"/>
          </a:xfrm>
          <a:prstGeom prst="rect">
            <a:avLst/>
          </a:prstGeom>
        </p:spPr>
      </p:pic>
      <p:pic>
        <p:nvPicPr>
          <p:cNvPr id="9" name="object 9"/>
          <p:cNvPicPr/>
          <p:nvPr/>
        </p:nvPicPr>
        <p:blipFill>
          <a:blip r:embed="rId6" cstate="print"/>
          <a:stretch>
            <a:fillRect/>
          </a:stretch>
        </p:blipFill>
        <p:spPr>
          <a:xfrm>
            <a:off x="10634523" y="6267941"/>
            <a:ext cx="1296022" cy="316657"/>
          </a:xfrm>
          <a:prstGeom prst="rect">
            <a:avLst/>
          </a:prstGeom>
        </p:spPr>
      </p:pic>
      <p:sp>
        <p:nvSpPr>
          <p:cNvPr id="10" name="object 10"/>
          <p:cNvSpPr txBox="1">
            <a:spLocks noGrp="1"/>
          </p:cNvSpPr>
          <p:nvPr>
            <p:ph type="title"/>
          </p:nvPr>
        </p:nvSpPr>
        <p:spPr>
          <a:xfrm>
            <a:off x="503671" y="1915393"/>
            <a:ext cx="4159885" cy="1061720"/>
          </a:xfrm>
          <a:prstGeom prst="rect">
            <a:avLst/>
          </a:prstGeom>
        </p:spPr>
        <p:txBody>
          <a:bodyPr vert="horz" wrap="square" lIns="0" tIns="12700" rIns="0" bIns="0" rtlCol="0">
            <a:spAutoFit/>
          </a:bodyPr>
          <a:lstStyle/>
          <a:p>
            <a:pPr marL="12700" marR="5080">
              <a:lnSpc>
                <a:spcPct val="100000"/>
              </a:lnSpc>
              <a:spcBef>
                <a:spcPts val="100"/>
              </a:spcBef>
            </a:pPr>
            <a:r>
              <a:rPr sz="3400" spc="-5" dirty="0">
                <a:solidFill>
                  <a:srgbClr val="FFFFFF"/>
                </a:solidFill>
              </a:rPr>
              <a:t>Hydrogen</a:t>
            </a:r>
            <a:r>
              <a:rPr sz="3400" spc="-55" dirty="0">
                <a:solidFill>
                  <a:srgbClr val="FFFFFF"/>
                </a:solidFill>
              </a:rPr>
              <a:t> </a:t>
            </a:r>
            <a:r>
              <a:rPr sz="3400" dirty="0">
                <a:solidFill>
                  <a:srgbClr val="FFFFFF"/>
                </a:solidFill>
              </a:rPr>
              <a:t>for</a:t>
            </a:r>
            <a:r>
              <a:rPr sz="3400" spc="-40" dirty="0">
                <a:solidFill>
                  <a:srgbClr val="FFFFFF"/>
                </a:solidFill>
              </a:rPr>
              <a:t> </a:t>
            </a:r>
            <a:r>
              <a:rPr sz="3400" spc="10" dirty="0">
                <a:solidFill>
                  <a:srgbClr val="FFFFFF"/>
                </a:solidFill>
              </a:rPr>
              <a:t>Power </a:t>
            </a:r>
            <a:r>
              <a:rPr sz="3400" spc="-930" dirty="0">
                <a:solidFill>
                  <a:srgbClr val="FFFFFF"/>
                </a:solidFill>
              </a:rPr>
              <a:t> </a:t>
            </a:r>
            <a:r>
              <a:rPr sz="3400" dirty="0">
                <a:solidFill>
                  <a:srgbClr val="FFFFFF"/>
                </a:solidFill>
              </a:rPr>
              <a:t>Generation:</a:t>
            </a:r>
            <a:endParaRPr sz="3400"/>
          </a:p>
        </p:txBody>
      </p:sp>
      <p:sp>
        <p:nvSpPr>
          <p:cNvPr id="12" name="object 12"/>
          <p:cNvSpPr txBox="1"/>
          <p:nvPr/>
        </p:nvSpPr>
        <p:spPr>
          <a:xfrm>
            <a:off x="271698" y="6494899"/>
            <a:ext cx="2414270" cy="125095"/>
          </a:xfrm>
          <a:prstGeom prst="rect">
            <a:avLst/>
          </a:prstGeom>
        </p:spPr>
        <p:txBody>
          <a:bodyPr vert="horz" wrap="square" lIns="0" tIns="3810" rIns="0" bIns="0" rtlCol="0">
            <a:spAutoFit/>
          </a:bodyPr>
          <a:lstStyle/>
          <a:p>
            <a:pPr marL="12700">
              <a:lnSpc>
                <a:spcPct val="100000"/>
              </a:lnSpc>
              <a:spcBef>
                <a:spcPts val="30"/>
              </a:spcBef>
            </a:pPr>
            <a:r>
              <a:rPr sz="700" dirty="0">
                <a:latin typeface="Arial"/>
                <a:cs typeface="Arial"/>
              </a:rPr>
              <a:t>©</a:t>
            </a:r>
            <a:r>
              <a:rPr sz="700" spc="5" dirty="0">
                <a:latin typeface="Arial"/>
                <a:cs typeface="Arial"/>
              </a:rPr>
              <a:t> </a:t>
            </a:r>
            <a:r>
              <a:rPr sz="700" spc="-10" dirty="0">
                <a:latin typeface="Arial"/>
                <a:cs typeface="Arial"/>
              </a:rPr>
              <a:t>2020</a:t>
            </a:r>
            <a:r>
              <a:rPr sz="700" spc="15" dirty="0">
                <a:latin typeface="Arial"/>
                <a:cs typeface="Arial"/>
              </a:rPr>
              <a:t> </a:t>
            </a:r>
            <a:r>
              <a:rPr sz="700" spc="-5" dirty="0">
                <a:latin typeface="Arial"/>
                <a:cs typeface="Arial"/>
              </a:rPr>
              <a:t>Mitsubishi</a:t>
            </a:r>
            <a:r>
              <a:rPr sz="700" spc="30" dirty="0">
                <a:latin typeface="Arial"/>
                <a:cs typeface="Arial"/>
              </a:rPr>
              <a:t> </a:t>
            </a:r>
            <a:r>
              <a:rPr sz="700" spc="-20" dirty="0">
                <a:latin typeface="Arial"/>
                <a:cs typeface="Arial"/>
              </a:rPr>
              <a:t>Power</a:t>
            </a:r>
            <a:r>
              <a:rPr sz="700" spc="65" dirty="0">
                <a:latin typeface="Arial"/>
                <a:cs typeface="Arial"/>
              </a:rPr>
              <a:t> </a:t>
            </a:r>
            <a:r>
              <a:rPr sz="700" spc="-10" dirty="0">
                <a:latin typeface="Arial"/>
                <a:cs typeface="Arial"/>
              </a:rPr>
              <a:t>Americas,</a:t>
            </a:r>
            <a:r>
              <a:rPr sz="700" spc="70" dirty="0">
                <a:latin typeface="Arial"/>
                <a:cs typeface="Arial"/>
              </a:rPr>
              <a:t> </a:t>
            </a:r>
            <a:r>
              <a:rPr sz="700" spc="-5" dirty="0">
                <a:latin typeface="Arial"/>
                <a:cs typeface="Arial"/>
              </a:rPr>
              <a:t>Inc.</a:t>
            </a:r>
            <a:r>
              <a:rPr sz="700" spc="5" dirty="0">
                <a:latin typeface="Arial"/>
                <a:cs typeface="Arial"/>
              </a:rPr>
              <a:t> </a:t>
            </a:r>
            <a:r>
              <a:rPr sz="700" spc="-10" dirty="0">
                <a:latin typeface="Arial"/>
                <a:cs typeface="Arial"/>
              </a:rPr>
              <a:t>All</a:t>
            </a:r>
            <a:r>
              <a:rPr sz="700" spc="30" dirty="0">
                <a:latin typeface="Arial"/>
                <a:cs typeface="Arial"/>
              </a:rPr>
              <a:t> </a:t>
            </a:r>
            <a:r>
              <a:rPr sz="700" spc="-10" dirty="0">
                <a:latin typeface="Arial"/>
                <a:cs typeface="Arial"/>
              </a:rPr>
              <a:t>Rights</a:t>
            </a:r>
            <a:r>
              <a:rPr sz="700" spc="15" dirty="0">
                <a:latin typeface="Arial"/>
                <a:cs typeface="Arial"/>
              </a:rPr>
              <a:t> </a:t>
            </a:r>
            <a:r>
              <a:rPr sz="700" spc="-15" dirty="0">
                <a:latin typeface="Arial"/>
                <a:cs typeface="Arial"/>
              </a:rPr>
              <a:t>Reserved.</a:t>
            </a:r>
            <a:endParaRPr sz="700">
              <a:latin typeface="Arial"/>
              <a:cs typeface="Arial"/>
            </a:endParaRPr>
          </a:p>
        </p:txBody>
      </p:sp>
      <p:sp>
        <p:nvSpPr>
          <p:cNvPr id="11" name="object 11"/>
          <p:cNvSpPr txBox="1"/>
          <p:nvPr/>
        </p:nvSpPr>
        <p:spPr>
          <a:xfrm>
            <a:off x="503669" y="2956793"/>
            <a:ext cx="3897629" cy="1649730"/>
          </a:xfrm>
          <a:prstGeom prst="rect">
            <a:avLst/>
          </a:prstGeom>
        </p:spPr>
        <p:txBody>
          <a:bodyPr vert="horz" wrap="square" lIns="0" tIns="12700" rIns="0" bIns="0" rtlCol="0">
            <a:spAutoFit/>
          </a:bodyPr>
          <a:lstStyle/>
          <a:p>
            <a:pPr marL="12700" marR="1036955">
              <a:lnSpc>
                <a:spcPct val="100000"/>
              </a:lnSpc>
              <a:spcBef>
                <a:spcPts val="100"/>
              </a:spcBef>
            </a:pPr>
            <a:r>
              <a:rPr sz="2000" b="1" dirty="0">
                <a:solidFill>
                  <a:srgbClr val="FFFFFF"/>
                </a:solidFill>
                <a:latin typeface="Arial"/>
                <a:cs typeface="Arial"/>
              </a:rPr>
              <a:t>Excel</a:t>
            </a:r>
            <a:r>
              <a:rPr sz="2000" b="1" spc="-50" dirty="0">
                <a:solidFill>
                  <a:srgbClr val="FFFFFF"/>
                </a:solidFill>
                <a:latin typeface="Arial"/>
                <a:cs typeface="Arial"/>
              </a:rPr>
              <a:t> </a:t>
            </a:r>
            <a:r>
              <a:rPr sz="2000" b="1" spc="-5" dirty="0">
                <a:solidFill>
                  <a:srgbClr val="FFFFFF"/>
                </a:solidFill>
                <a:latin typeface="Arial"/>
                <a:cs typeface="Arial"/>
              </a:rPr>
              <a:t>Engineering</a:t>
            </a:r>
            <a:r>
              <a:rPr sz="2000" b="1" spc="-55" dirty="0">
                <a:solidFill>
                  <a:srgbClr val="FFFFFF"/>
                </a:solidFill>
                <a:latin typeface="Arial"/>
                <a:cs typeface="Arial"/>
              </a:rPr>
              <a:t> </a:t>
            </a:r>
            <a:r>
              <a:rPr sz="2000" b="1" spc="5" dirty="0">
                <a:solidFill>
                  <a:srgbClr val="FFFFFF"/>
                </a:solidFill>
                <a:latin typeface="Arial"/>
                <a:cs typeface="Arial"/>
              </a:rPr>
              <a:t>2022 </a:t>
            </a:r>
            <a:r>
              <a:rPr sz="2000" b="1" spc="-540" dirty="0">
                <a:solidFill>
                  <a:srgbClr val="FFFFFF"/>
                </a:solidFill>
                <a:latin typeface="Arial"/>
                <a:cs typeface="Arial"/>
              </a:rPr>
              <a:t> </a:t>
            </a:r>
            <a:r>
              <a:rPr sz="2000" b="1" spc="-15" dirty="0">
                <a:solidFill>
                  <a:srgbClr val="FFFFFF"/>
                </a:solidFill>
                <a:latin typeface="Arial"/>
                <a:cs typeface="Arial"/>
              </a:rPr>
              <a:t>Technical</a:t>
            </a:r>
            <a:r>
              <a:rPr sz="2000" b="1" spc="-70" dirty="0">
                <a:solidFill>
                  <a:srgbClr val="FFFFFF"/>
                </a:solidFill>
                <a:latin typeface="Arial"/>
                <a:cs typeface="Arial"/>
              </a:rPr>
              <a:t> </a:t>
            </a:r>
            <a:r>
              <a:rPr sz="2000" b="1" spc="-5" dirty="0">
                <a:solidFill>
                  <a:srgbClr val="FFFFFF"/>
                </a:solidFill>
                <a:latin typeface="Arial"/>
                <a:cs typeface="Arial"/>
              </a:rPr>
              <a:t>Conference</a:t>
            </a:r>
            <a:endParaRPr sz="2000">
              <a:latin typeface="Arial"/>
              <a:cs typeface="Arial"/>
            </a:endParaRPr>
          </a:p>
          <a:p>
            <a:pPr marL="12700">
              <a:lnSpc>
                <a:spcPct val="100000"/>
              </a:lnSpc>
              <a:spcBef>
                <a:spcPts val="1145"/>
              </a:spcBef>
            </a:pPr>
            <a:r>
              <a:rPr sz="1900" dirty="0">
                <a:solidFill>
                  <a:srgbClr val="FFFFFF"/>
                </a:solidFill>
                <a:latin typeface="Arial"/>
                <a:cs typeface="Arial"/>
              </a:rPr>
              <a:t>William</a:t>
            </a:r>
            <a:r>
              <a:rPr sz="1900" spc="-70" dirty="0">
                <a:solidFill>
                  <a:srgbClr val="FFFFFF"/>
                </a:solidFill>
                <a:latin typeface="Arial"/>
                <a:cs typeface="Arial"/>
              </a:rPr>
              <a:t> </a:t>
            </a:r>
            <a:r>
              <a:rPr sz="1900" spc="-10" dirty="0">
                <a:solidFill>
                  <a:srgbClr val="FFFFFF"/>
                </a:solidFill>
                <a:latin typeface="Arial"/>
                <a:cs typeface="Arial"/>
              </a:rPr>
              <a:t>Myers</a:t>
            </a:r>
            <a:endParaRPr sz="1900">
              <a:latin typeface="Arial"/>
              <a:cs typeface="Arial"/>
            </a:endParaRPr>
          </a:p>
          <a:p>
            <a:pPr marL="12700" marR="5080">
              <a:lnSpc>
                <a:spcPct val="100000"/>
              </a:lnSpc>
            </a:pPr>
            <a:r>
              <a:rPr sz="1900" spc="-5" dirty="0">
                <a:solidFill>
                  <a:srgbClr val="FFFFFF"/>
                </a:solidFill>
                <a:latin typeface="Arial"/>
                <a:cs typeface="Arial"/>
              </a:rPr>
              <a:t>Senior</a:t>
            </a:r>
            <a:r>
              <a:rPr sz="1900" dirty="0">
                <a:solidFill>
                  <a:srgbClr val="FFFFFF"/>
                </a:solidFill>
                <a:latin typeface="Arial"/>
                <a:cs typeface="Arial"/>
              </a:rPr>
              <a:t> Director</a:t>
            </a:r>
            <a:r>
              <a:rPr sz="1900" spc="-20" dirty="0">
                <a:solidFill>
                  <a:srgbClr val="FFFFFF"/>
                </a:solidFill>
                <a:latin typeface="Arial"/>
                <a:cs typeface="Arial"/>
              </a:rPr>
              <a:t> </a:t>
            </a:r>
            <a:r>
              <a:rPr sz="1900" dirty="0">
                <a:solidFill>
                  <a:srgbClr val="FFFFFF"/>
                </a:solidFill>
                <a:latin typeface="Arial"/>
                <a:cs typeface="Arial"/>
              </a:rPr>
              <a:t>–</a:t>
            </a:r>
            <a:r>
              <a:rPr sz="1900" spc="-20" dirty="0">
                <a:solidFill>
                  <a:srgbClr val="FFFFFF"/>
                </a:solidFill>
                <a:latin typeface="Arial"/>
                <a:cs typeface="Arial"/>
              </a:rPr>
              <a:t> </a:t>
            </a:r>
            <a:r>
              <a:rPr sz="1900" spc="-5" dirty="0">
                <a:solidFill>
                  <a:srgbClr val="FFFFFF"/>
                </a:solidFill>
                <a:latin typeface="Arial"/>
                <a:cs typeface="Arial"/>
              </a:rPr>
              <a:t>Hydrogen</a:t>
            </a:r>
            <a:r>
              <a:rPr sz="1900" spc="35" dirty="0">
                <a:solidFill>
                  <a:srgbClr val="FFFFFF"/>
                </a:solidFill>
                <a:latin typeface="Arial"/>
                <a:cs typeface="Arial"/>
              </a:rPr>
              <a:t> </a:t>
            </a:r>
            <a:r>
              <a:rPr sz="1900" spc="-5" dirty="0">
                <a:solidFill>
                  <a:srgbClr val="FFFFFF"/>
                </a:solidFill>
                <a:latin typeface="Arial"/>
                <a:cs typeface="Arial"/>
              </a:rPr>
              <a:t>Projects </a:t>
            </a:r>
            <a:r>
              <a:rPr sz="1900" spc="-515" dirty="0">
                <a:solidFill>
                  <a:srgbClr val="FFFFFF"/>
                </a:solidFill>
                <a:latin typeface="Arial"/>
                <a:cs typeface="Arial"/>
              </a:rPr>
              <a:t> </a:t>
            </a:r>
            <a:r>
              <a:rPr sz="1900" spc="-5" dirty="0">
                <a:solidFill>
                  <a:srgbClr val="FFFFFF"/>
                </a:solidFill>
                <a:latin typeface="Arial"/>
                <a:cs typeface="Arial"/>
              </a:rPr>
              <a:t>Mitsubishi</a:t>
            </a:r>
            <a:r>
              <a:rPr sz="1900" dirty="0">
                <a:solidFill>
                  <a:srgbClr val="FFFFFF"/>
                </a:solidFill>
                <a:latin typeface="Arial"/>
                <a:cs typeface="Arial"/>
              </a:rPr>
              <a:t> </a:t>
            </a:r>
            <a:r>
              <a:rPr sz="1900" spc="-10" dirty="0">
                <a:solidFill>
                  <a:srgbClr val="FFFFFF"/>
                </a:solidFill>
                <a:latin typeface="Arial"/>
                <a:cs typeface="Arial"/>
              </a:rPr>
              <a:t>Power</a:t>
            </a:r>
            <a:endParaRPr sz="190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66700" y="1031202"/>
            <a:ext cx="11658600" cy="5639435"/>
            <a:chOff x="266700" y="1031202"/>
            <a:chExt cx="11658600" cy="5639435"/>
          </a:xfrm>
        </p:grpSpPr>
        <p:pic>
          <p:nvPicPr>
            <p:cNvPr id="3" name="object 3"/>
            <p:cNvPicPr/>
            <p:nvPr/>
          </p:nvPicPr>
          <p:blipFill>
            <a:blip r:embed="rId2" cstate="print"/>
            <a:stretch>
              <a:fillRect/>
            </a:stretch>
          </p:blipFill>
          <p:spPr>
            <a:xfrm>
              <a:off x="266700" y="6408419"/>
              <a:ext cx="11658600" cy="261619"/>
            </a:xfrm>
            <a:prstGeom prst="rect">
              <a:avLst/>
            </a:prstGeom>
          </p:spPr>
        </p:pic>
        <p:pic>
          <p:nvPicPr>
            <p:cNvPr id="4" name="object 4"/>
            <p:cNvPicPr/>
            <p:nvPr/>
          </p:nvPicPr>
          <p:blipFill>
            <a:blip r:embed="rId3" cstate="print"/>
            <a:stretch>
              <a:fillRect/>
            </a:stretch>
          </p:blipFill>
          <p:spPr>
            <a:xfrm>
              <a:off x="1591310" y="1031202"/>
              <a:ext cx="8820149" cy="5285054"/>
            </a:xfrm>
            <a:prstGeom prst="rect">
              <a:avLst/>
            </a:prstGeom>
          </p:spPr>
        </p:pic>
        <p:sp>
          <p:nvSpPr>
            <p:cNvPr id="5" name="object 5"/>
            <p:cNvSpPr/>
            <p:nvPr/>
          </p:nvSpPr>
          <p:spPr>
            <a:xfrm>
              <a:off x="3186429" y="4920704"/>
              <a:ext cx="2279015" cy="1237615"/>
            </a:xfrm>
            <a:custGeom>
              <a:avLst/>
              <a:gdLst/>
              <a:ahLst/>
              <a:cxnLst/>
              <a:rect l="l" t="t" r="r" b="b"/>
              <a:pathLst>
                <a:path w="2279015" h="1237614">
                  <a:moveTo>
                    <a:pt x="2278761" y="0"/>
                  </a:moveTo>
                  <a:lnTo>
                    <a:pt x="785279" y="920026"/>
                  </a:lnTo>
                  <a:lnTo>
                    <a:pt x="0" y="920026"/>
                  </a:lnTo>
                  <a:lnTo>
                    <a:pt x="0" y="1237526"/>
                  </a:lnTo>
                  <a:lnTo>
                    <a:pt x="1346200" y="1237526"/>
                  </a:lnTo>
                  <a:lnTo>
                    <a:pt x="1346200" y="920026"/>
                  </a:lnTo>
                  <a:lnTo>
                    <a:pt x="1121829" y="920026"/>
                  </a:lnTo>
                  <a:lnTo>
                    <a:pt x="2278761" y="0"/>
                  </a:lnTo>
                  <a:close/>
                </a:path>
              </a:pathLst>
            </a:custGeom>
            <a:solidFill>
              <a:srgbClr val="FFFFFF"/>
            </a:solidFill>
          </p:spPr>
          <p:txBody>
            <a:bodyPr wrap="square" lIns="0" tIns="0" rIns="0" bIns="0" rtlCol="0"/>
            <a:lstStyle/>
            <a:p>
              <a:endParaRPr/>
            </a:p>
          </p:txBody>
        </p:sp>
        <p:sp>
          <p:nvSpPr>
            <p:cNvPr id="6" name="object 6"/>
            <p:cNvSpPr/>
            <p:nvPr/>
          </p:nvSpPr>
          <p:spPr>
            <a:xfrm>
              <a:off x="3186429" y="4920704"/>
              <a:ext cx="2279015" cy="1237615"/>
            </a:xfrm>
            <a:custGeom>
              <a:avLst/>
              <a:gdLst/>
              <a:ahLst/>
              <a:cxnLst/>
              <a:rect l="l" t="t" r="r" b="b"/>
              <a:pathLst>
                <a:path w="2279015" h="1237614">
                  <a:moveTo>
                    <a:pt x="0" y="920026"/>
                  </a:moveTo>
                  <a:lnTo>
                    <a:pt x="785279" y="920026"/>
                  </a:lnTo>
                  <a:lnTo>
                    <a:pt x="2278761" y="0"/>
                  </a:lnTo>
                  <a:lnTo>
                    <a:pt x="1121829" y="920026"/>
                  </a:lnTo>
                  <a:lnTo>
                    <a:pt x="1346200" y="920026"/>
                  </a:lnTo>
                  <a:lnTo>
                    <a:pt x="1346200" y="972947"/>
                  </a:lnTo>
                  <a:lnTo>
                    <a:pt x="1346200" y="1052322"/>
                  </a:lnTo>
                  <a:lnTo>
                    <a:pt x="1346200" y="1237526"/>
                  </a:lnTo>
                  <a:lnTo>
                    <a:pt x="1121829" y="1237526"/>
                  </a:lnTo>
                  <a:lnTo>
                    <a:pt x="785279" y="1237526"/>
                  </a:lnTo>
                  <a:lnTo>
                    <a:pt x="0" y="1237526"/>
                  </a:lnTo>
                  <a:lnTo>
                    <a:pt x="0" y="1052322"/>
                  </a:lnTo>
                  <a:lnTo>
                    <a:pt x="0" y="972947"/>
                  </a:lnTo>
                  <a:lnTo>
                    <a:pt x="0" y="920026"/>
                  </a:lnTo>
                  <a:close/>
                </a:path>
              </a:pathLst>
            </a:custGeom>
            <a:ln w="22859">
              <a:solidFill>
                <a:srgbClr val="39913E"/>
              </a:solidFill>
            </a:ln>
          </p:spPr>
          <p:txBody>
            <a:bodyPr wrap="square" lIns="0" tIns="0" rIns="0" bIns="0" rtlCol="0"/>
            <a:lstStyle/>
            <a:p>
              <a:endParaRPr/>
            </a:p>
          </p:txBody>
        </p:sp>
      </p:grpSp>
      <p:sp>
        <p:nvSpPr>
          <p:cNvPr id="7" name="object 7"/>
          <p:cNvSpPr/>
          <p:nvPr/>
        </p:nvSpPr>
        <p:spPr>
          <a:xfrm>
            <a:off x="262890" y="565150"/>
            <a:ext cx="11658600" cy="0"/>
          </a:xfrm>
          <a:custGeom>
            <a:avLst/>
            <a:gdLst/>
            <a:ahLst/>
            <a:cxnLst/>
            <a:rect l="l" t="t" r="r" b="b"/>
            <a:pathLst>
              <a:path w="11658600">
                <a:moveTo>
                  <a:pt x="0" y="0"/>
                </a:moveTo>
                <a:lnTo>
                  <a:pt x="11658104" y="0"/>
                </a:lnTo>
              </a:path>
            </a:pathLst>
          </a:custGeom>
          <a:ln w="7620">
            <a:solidFill>
              <a:srgbClr val="000000"/>
            </a:solidFill>
          </a:ln>
        </p:spPr>
        <p:txBody>
          <a:bodyPr wrap="square" lIns="0" tIns="0" rIns="0" bIns="0" rtlCol="0"/>
          <a:lstStyle/>
          <a:p>
            <a:endParaRPr/>
          </a:p>
        </p:txBody>
      </p:sp>
      <p:pic>
        <p:nvPicPr>
          <p:cNvPr id="8" name="object 8"/>
          <p:cNvPicPr/>
          <p:nvPr/>
        </p:nvPicPr>
        <p:blipFill>
          <a:blip r:embed="rId4" cstate="print"/>
          <a:stretch>
            <a:fillRect/>
          </a:stretch>
        </p:blipFill>
        <p:spPr>
          <a:xfrm>
            <a:off x="10430646" y="111932"/>
            <a:ext cx="1401451" cy="342916"/>
          </a:xfrm>
          <a:prstGeom prst="rect">
            <a:avLst/>
          </a:prstGeom>
        </p:spPr>
      </p:pic>
      <p:sp>
        <p:nvSpPr>
          <p:cNvPr id="9" name="object 9"/>
          <p:cNvSpPr txBox="1">
            <a:spLocks noGrp="1"/>
          </p:cNvSpPr>
          <p:nvPr>
            <p:ph type="title"/>
          </p:nvPr>
        </p:nvSpPr>
        <p:spPr>
          <a:xfrm>
            <a:off x="644540" y="138587"/>
            <a:ext cx="6623050" cy="330200"/>
          </a:xfrm>
          <a:prstGeom prst="rect">
            <a:avLst/>
          </a:prstGeom>
        </p:spPr>
        <p:txBody>
          <a:bodyPr vert="horz" wrap="square" lIns="0" tIns="12700" rIns="0" bIns="0" rtlCol="0">
            <a:spAutoFit/>
          </a:bodyPr>
          <a:lstStyle/>
          <a:p>
            <a:pPr marL="12700">
              <a:lnSpc>
                <a:spcPct val="100000"/>
              </a:lnSpc>
              <a:spcBef>
                <a:spcPts val="100"/>
              </a:spcBef>
            </a:pPr>
            <a:r>
              <a:rPr sz="2000" spc="-10" dirty="0">
                <a:solidFill>
                  <a:srgbClr val="000000"/>
                </a:solidFill>
              </a:rPr>
              <a:t>Hydrogen</a:t>
            </a:r>
            <a:r>
              <a:rPr sz="2000" spc="55" dirty="0">
                <a:solidFill>
                  <a:srgbClr val="000000"/>
                </a:solidFill>
              </a:rPr>
              <a:t> </a:t>
            </a:r>
            <a:r>
              <a:rPr sz="2000" spc="-10" dirty="0">
                <a:solidFill>
                  <a:srgbClr val="000000"/>
                </a:solidFill>
              </a:rPr>
              <a:t>Facility:</a:t>
            </a:r>
            <a:r>
              <a:rPr sz="2000" spc="-5" dirty="0">
                <a:solidFill>
                  <a:srgbClr val="000000"/>
                </a:solidFill>
              </a:rPr>
              <a:t> Building</a:t>
            </a:r>
            <a:r>
              <a:rPr sz="2000" dirty="0">
                <a:solidFill>
                  <a:srgbClr val="000000"/>
                </a:solidFill>
              </a:rPr>
              <a:t> </a:t>
            </a:r>
            <a:r>
              <a:rPr sz="2000" spc="-10" dirty="0">
                <a:solidFill>
                  <a:srgbClr val="000000"/>
                </a:solidFill>
              </a:rPr>
              <a:t>Overview</a:t>
            </a:r>
            <a:r>
              <a:rPr sz="2000" dirty="0">
                <a:solidFill>
                  <a:srgbClr val="000000"/>
                </a:solidFill>
              </a:rPr>
              <a:t> </a:t>
            </a:r>
            <a:r>
              <a:rPr sz="2000" spc="-5" dirty="0">
                <a:solidFill>
                  <a:srgbClr val="000000"/>
                </a:solidFill>
              </a:rPr>
              <a:t>(2</a:t>
            </a:r>
            <a:r>
              <a:rPr sz="2000" spc="-10" dirty="0">
                <a:solidFill>
                  <a:srgbClr val="000000"/>
                </a:solidFill>
              </a:rPr>
              <a:t> </a:t>
            </a:r>
            <a:r>
              <a:rPr sz="2000" dirty="0">
                <a:solidFill>
                  <a:srgbClr val="000000"/>
                </a:solidFill>
              </a:rPr>
              <a:t>TPH</a:t>
            </a:r>
            <a:r>
              <a:rPr sz="2000" spc="20" dirty="0">
                <a:solidFill>
                  <a:srgbClr val="000000"/>
                </a:solidFill>
              </a:rPr>
              <a:t> </a:t>
            </a:r>
            <a:r>
              <a:rPr sz="2000" dirty="0">
                <a:solidFill>
                  <a:srgbClr val="000000"/>
                </a:solidFill>
              </a:rPr>
              <a:t>/</a:t>
            </a:r>
            <a:r>
              <a:rPr sz="2000" spc="-15" dirty="0">
                <a:solidFill>
                  <a:srgbClr val="000000"/>
                </a:solidFill>
              </a:rPr>
              <a:t> </a:t>
            </a:r>
            <a:r>
              <a:rPr sz="2000" spc="-40" dirty="0">
                <a:solidFill>
                  <a:srgbClr val="000000"/>
                </a:solidFill>
              </a:rPr>
              <a:t>110</a:t>
            </a:r>
            <a:r>
              <a:rPr sz="2000" spc="-30" dirty="0">
                <a:solidFill>
                  <a:srgbClr val="000000"/>
                </a:solidFill>
              </a:rPr>
              <a:t> </a:t>
            </a:r>
            <a:r>
              <a:rPr sz="2000" dirty="0">
                <a:solidFill>
                  <a:srgbClr val="000000"/>
                </a:solidFill>
              </a:rPr>
              <a:t>MW)</a:t>
            </a:r>
            <a:endParaRPr sz="2000"/>
          </a:p>
        </p:txBody>
      </p:sp>
      <p:sp>
        <p:nvSpPr>
          <p:cNvPr id="10" name="object 10"/>
          <p:cNvSpPr txBox="1"/>
          <p:nvPr/>
        </p:nvSpPr>
        <p:spPr>
          <a:xfrm>
            <a:off x="3316261" y="5874490"/>
            <a:ext cx="1084580" cy="238760"/>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62666A"/>
                </a:solidFill>
                <a:latin typeface="Arial"/>
                <a:cs typeface="Arial"/>
              </a:rPr>
              <a:t>Transformers</a:t>
            </a:r>
            <a:endParaRPr sz="1400">
              <a:latin typeface="Arial"/>
              <a:cs typeface="Arial"/>
            </a:endParaRPr>
          </a:p>
        </p:txBody>
      </p:sp>
      <p:grpSp>
        <p:nvGrpSpPr>
          <p:cNvPr id="11" name="object 11"/>
          <p:cNvGrpSpPr/>
          <p:nvPr/>
        </p:nvGrpSpPr>
        <p:grpSpPr>
          <a:xfrm>
            <a:off x="8654948" y="2717292"/>
            <a:ext cx="1830705" cy="1247775"/>
            <a:chOff x="8654948" y="2717292"/>
            <a:chExt cx="1830705" cy="1247775"/>
          </a:xfrm>
        </p:grpSpPr>
        <p:sp>
          <p:nvSpPr>
            <p:cNvPr id="12" name="object 12"/>
            <p:cNvSpPr/>
            <p:nvPr/>
          </p:nvSpPr>
          <p:spPr>
            <a:xfrm>
              <a:off x="8666378" y="2728722"/>
              <a:ext cx="1807845" cy="1224915"/>
            </a:xfrm>
            <a:custGeom>
              <a:avLst/>
              <a:gdLst/>
              <a:ahLst/>
              <a:cxnLst/>
              <a:rect l="l" t="t" r="r" b="b"/>
              <a:pathLst>
                <a:path w="1807845" h="1224914">
                  <a:moveTo>
                    <a:pt x="0" y="0"/>
                  </a:moveTo>
                  <a:lnTo>
                    <a:pt x="829411" y="970788"/>
                  </a:lnTo>
                  <a:lnTo>
                    <a:pt x="633831" y="970788"/>
                  </a:lnTo>
                  <a:lnTo>
                    <a:pt x="633831" y="1224788"/>
                  </a:lnTo>
                  <a:lnTo>
                    <a:pt x="1807311" y="1224788"/>
                  </a:lnTo>
                  <a:lnTo>
                    <a:pt x="1807311" y="970788"/>
                  </a:lnTo>
                  <a:lnTo>
                    <a:pt x="1122781" y="970788"/>
                  </a:lnTo>
                  <a:lnTo>
                    <a:pt x="0" y="0"/>
                  </a:lnTo>
                  <a:close/>
                </a:path>
              </a:pathLst>
            </a:custGeom>
            <a:solidFill>
              <a:srgbClr val="FFFFFF"/>
            </a:solidFill>
          </p:spPr>
          <p:txBody>
            <a:bodyPr wrap="square" lIns="0" tIns="0" rIns="0" bIns="0" rtlCol="0"/>
            <a:lstStyle/>
            <a:p>
              <a:endParaRPr/>
            </a:p>
          </p:txBody>
        </p:sp>
        <p:sp>
          <p:nvSpPr>
            <p:cNvPr id="13" name="object 13"/>
            <p:cNvSpPr/>
            <p:nvPr/>
          </p:nvSpPr>
          <p:spPr>
            <a:xfrm>
              <a:off x="8666378" y="2728722"/>
              <a:ext cx="1807845" cy="1224915"/>
            </a:xfrm>
            <a:custGeom>
              <a:avLst/>
              <a:gdLst/>
              <a:ahLst/>
              <a:cxnLst/>
              <a:rect l="l" t="t" r="r" b="b"/>
              <a:pathLst>
                <a:path w="1807845" h="1224914">
                  <a:moveTo>
                    <a:pt x="633831" y="970788"/>
                  </a:moveTo>
                  <a:lnTo>
                    <a:pt x="829411" y="970788"/>
                  </a:lnTo>
                  <a:lnTo>
                    <a:pt x="0" y="0"/>
                  </a:lnTo>
                  <a:lnTo>
                    <a:pt x="1122781" y="970788"/>
                  </a:lnTo>
                  <a:lnTo>
                    <a:pt x="1807311" y="970788"/>
                  </a:lnTo>
                  <a:lnTo>
                    <a:pt x="1807311" y="1013117"/>
                  </a:lnTo>
                  <a:lnTo>
                    <a:pt x="1807311" y="1076617"/>
                  </a:lnTo>
                  <a:lnTo>
                    <a:pt x="1807311" y="1224788"/>
                  </a:lnTo>
                  <a:lnTo>
                    <a:pt x="1122781" y="1224788"/>
                  </a:lnTo>
                  <a:lnTo>
                    <a:pt x="829411" y="1224788"/>
                  </a:lnTo>
                  <a:lnTo>
                    <a:pt x="633831" y="1224788"/>
                  </a:lnTo>
                  <a:lnTo>
                    <a:pt x="633831" y="1076617"/>
                  </a:lnTo>
                  <a:lnTo>
                    <a:pt x="633831" y="1013117"/>
                  </a:lnTo>
                  <a:lnTo>
                    <a:pt x="633831" y="970788"/>
                  </a:lnTo>
                  <a:close/>
                </a:path>
              </a:pathLst>
            </a:custGeom>
            <a:ln w="22860">
              <a:solidFill>
                <a:srgbClr val="39913E"/>
              </a:solidFill>
            </a:ln>
          </p:spPr>
          <p:txBody>
            <a:bodyPr wrap="square" lIns="0" tIns="0" rIns="0" bIns="0" rtlCol="0"/>
            <a:lstStyle/>
            <a:p>
              <a:endParaRPr/>
            </a:p>
          </p:txBody>
        </p:sp>
      </p:grpSp>
      <p:sp>
        <p:nvSpPr>
          <p:cNvPr id="14" name="object 14"/>
          <p:cNvSpPr txBox="1"/>
          <p:nvPr/>
        </p:nvSpPr>
        <p:spPr>
          <a:xfrm>
            <a:off x="9500901" y="3700648"/>
            <a:ext cx="769620" cy="238760"/>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62666A"/>
                </a:solidFill>
                <a:latin typeface="Arial"/>
                <a:cs typeface="Arial"/>
              </a:rPr>
              <a:t>R</a:t>
            </a:r>
            <a:r>
              <a:rPr sz="1400" dirty="0">
                <a:solidFill>
                  <a:srgbClr val="62666A"/>
                </a:solidFill>
                <a:latin typeface="Arial"/>
                <a:cs typeface="Arial"/>
              </a:rPr>
              <a:t>ec</a:t>
            </a:r>
            <a:r>
              <a:rPr sz="1400" spc="-10" dirty="0">
                <a:solidFill>
                  <a:srgbClr val="62666A"/>
                </a:solidFill>
                <a:latin typeface="Arial"/>
                <a:cs typeface="Arial"/>
              </a:rPr>
              <a:t>t</a:t>
            </a:r>
            <a:r>
              <a:rPr sz="1400" spc="5" dirty="0">
                <a:solidFill>
                  <a:srgbClr val="62666A"/>
                </a:solidFill>
                <a:latin typeface="Arial"/>
                <a:cs typeface="Arial"/>
              </a:rPr>
              <a:t>i</a:t>
            </a:r>
            <a:r>
              <a:rPr sz="1400" spc="10" dirty="0">
                <a:solidFill>
                  <a:srgbClr val="62666A"/>
                </a:solidFill>
                <a:latin typeface="Arial"/>
                <a:cs typeface="Arial"/>
              </a:rPr>
              <a:t>f</a:t>
            </a:r>
            <a:r>
              <a:rPr sz="1400" spc="5" dirty="0">
                <a:solidFill>
                  <a:srgbClr val="62666A"/>
                </a:solidFill>
                <a:latin typeface="Arial"/>
                <a:cs typeface="Arial"/>
              </a:rPr>
              <a:t>i</a:t>
            </a:r>
            <a:r>
              <a:rPr sz="1400" dirty="0">
                <a:solidFill>
                  <a:srgbClr val="62666A"/>
                </a:solidFill>
                <a:latin typeface="Arial"/>
                <a:cs typeface="Arial"/>
              </a:rPr>
              <a:t>e</a:t>
            </a:r>
            <a:r>
              <a:rPr sz="1400" spc="-10" dirty="0">
                <a:solidFill>
                  <a:srgbClr val="62666A"/>
                </a:solidFill>
                <a:latin typeface="Arial"/>
                <a:cs typeface="Arial"/>
              </a:rPr>
              <a:t>r</a:t>
            </a:r>
            <a:r>
              <a:rPr sz="1400" dirty="0">
                <a:solidFill>
                  <a:srgbClr val="62666A"/>
                </a:solidFill>
                <a:latin typeface="Arial"/>
                <a:cs typeface="Arial"/>
              </a:rPr>
              <a:t>s</a:t>
            </a:r>
            <a:endParaRPr sz="1400">
              <a:latin typeface="Arial"/>
              <a:cs typeface="Arial"/>
            </a:endParaRPr>
          </a:p>
        </p:txBody>
      </p:sp>
      <p:grpSp>
        <p:nvGrpSpPr>
          <p:cNvPr id="15" name="object 15"/>
          <p:cNvGrpSpPr/>
          <p:nvPr/>
        </p:nvGrpSpPr>
        <p:grpSpPr>
          <a:xfrm>
            <a:off x="5426506" y="4151934"/>
            <a:ext cx="2607945" cy="1042669"/>
            <a:chOff x="5426506" y="4151934"/>
            <a:chExt cx="2607945" cy="1042669"/>
          </a:xfrm>
        </p:grpSpPr>
        <p:sp>
          <p:nvSpPr>
            <p:cNvPr id="16" name="object 16"/>
            <p:cNvSpPr/>
            <p:nvPr/>
          </p:nvSpPr>
          <p:spPr>
            <a:xfrm>
              <a:off x="5437936" y="4163364"/>
              <a:ext cx="2585085" cy="1019810"/>
            </a:xfrm>
            <a:custGeom>
              <a:avLst/>
              <a:gdLst/>
              <a:ahLst/>
              <a:cxnLst/>
              <a:rect l="l" t="t" r="r" b="b"/>
              <a:pathLst>
                <a:path w="2585084" h="1019810">
                  <a:moveTo>
                    <a:pt x="0" y="0"/>
                  </a:moveTo>
                  <a:lnTo>
                    <a:pt x="1526324" y="768045"/>
                  </a:lnTo>
                  <a:lnTo>
                    <a:pt x="1314653" y="768045"/>
                  </a:lnTo>
                  <a:lnTo>
                    <a:pt x="1314653" y="1019505"/>
                  </a:lnTo>
                  <a:lnTo>
                    <a:pt x="2584653" y="1019505"/>
                  </a:lnTo>
                  <a:lnTo>
                    <a:pt x="2584653" y="768045"/>
                  </a:lnTo>
                  <a:lnTo>
                    <a:pt x="1843824" y="768045"/>
                  </a:lnTo>
                  <a:lnTo>
                    <a:pt x="0" y="0"/>
                  </a:lnTo>
                  <a:close/>
                </a:path>
              </a:pathLst>
            </a:custGeom>
            <a:solidFill>
              <a:srgbClr val="FFFFFF"/>
            </a:solidFill>
          </p:spPr>
          <p:txBody>
            <a:bodyPr wrap="square" lIns="0" tIns="0" rIns="0" bIns="0" rtlCol="0"/>
            <a:lstStyle/>
            <a:p>
              <a:endParaRPr/>
            </a:p>
          </p:txBody>
        </p:sp>
        <p:sp>
          <p:nvSpPr>
            <p:cNvPr id="17" name="object 17"/>
            <p:cNvSpPr/>
            <p:nvPr/>
          </p:nvSpPr>
          <p:spPr>
            <a:xfrm>
              <a:off x="5437936" y="4163364"/>
              <a:ext cx="2585085" cy="1019810"/>
            </a:xfrm>
            <a:custGeom>
              <a:avLst/>
              <a:gdLst/>
              <a:ahLst/>
              <a:cxnLst/>
              <a:rect l="l" t="t" r="r" b="b"/>
              <a:pathLst>
                <a:path w="2585084" h="1019810">
                  <a:moveTo>
                    <a:pt x="1314653" y="768045"/>
                  </a:moveTo>
                  <a:lnTo>
                    <a:pt x="1526324" y="768045"/>
                  </a:lnTo>
                  <a:lnTo>
                    <a:pt x="0" y="0"/>
                  </a:lnTo>
                  <a:lnTo>
                    <a:pt x="1843824" y="768045"/>
                  </a:lnTo>
                  <a:lnTo>
                    <a:pt x="2584653" y="768045"/>
                  </a:lnTo>
                  <a:lnTo>
                    <a:pt x="2584653" y="809955"/>
                  </a:lnTo>
                  <a:lnTo>
                    <a:pt x="2584653" y="872820"/>
                  </a:lnTo>
                  <a:lnTo>
                    <a:pt x="2584653" y="1019505"/>
                  </a:lnTo>
                  <a:lnTo>
                    <a:pt x="1843824" y="1019505"/>
                  </a:lnTo>
                  <a:lnTo>
                    <a:pt x="1526324" y="1019505"/>
                  </a:lnTo>
                  <a:lnTo>
                    <a:pt x="1314653" y="1019505"/>
                  </a:lnTo>
                  <a:lnTo>
                    <a:pt x="1314653" y="872820"/>
                  </a:lnTo>
                  <a:lnTo>
                    <a:pt x="1314653" y="809955"/>
                  </a:lnTo>
                  <a:lnTo>
                    <a:pt x="1314653" y="768045"/>
                  </a:lnTo>
                  <a:close/>
                </a:path>
              </a:pathLst>
            </a:custGeom>
            <a:ln w="22860">
              <a:solidFill>
                <a:srgbClr val="39913E"/>
              </a:solidFill>
            </a:ln>
          </p:spPr>
          <p:txBody>
            <a:bodyPr wrap="square" lIns="0" tIns="0" rIns="0" bIns="0" rtlCol="0"/>
            <a:lstStyle/>
            <a:p>
              <a:endParaRPr/>
            </a:p>
          </p:txBody>
        </p:sp>
      </p:grpSp>
      <p:sp>
        <p:nvSpPr>
          <p:cNvPr id="18" name="object 18"/>
          <p:cNvSpPr txBox="1"/>
          <p:nvPr/>
        </p:nvSpPr>
        <p:spPr>
          <a:xfrm>
            <a:off x="6867031" y="4931733"/>
            <a:ext cx="1038860" cy="238760"/>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62666A"/>
                </a:solidFill>
                <a:latin typeface="Arial"/>
                <a:cs typeface="Arial"/>
              </a:rPr>
              <a:t>El</a:t>
            </a:r>
            <a:r>
              <a:rPr sz="1400" dirty="0">
                <a:solidFill>
                  <a:srgbClr val="62666A"/>
                </a:solidFill>
                <a:latin typeface="Arial"/>
                <a:cs typeface="Arial"/>
              </a:rPr>
              <a:t>ec</a:t>
            </a:r>
            <a:r>
              <a:rPr sz="1400" spc="-10" dirty="0">
                <a:solidFill>
                  <a:srgbClr val="62666A"/>
                </a:solidFill>
                <a:latin typeface="Arial"/>
                <a:cs typeface="Arial"/>
              </a:rPr>
              <a:t>tr</a:t>
            </a:r>
            <a:r>
              <a:rPr sz="1400" dirty="0">
                <a:solidFill>
                  <a:srgbClr val="62666A"/>
                </a:solidFill>
                <a:latin typeface="Arial"/>
                <a:cs typeface="Arial"/>
              </a:rPr>
              <a:t>o</a:t>
            </a:r>
            <a:r>
              <a:rPr sz="1400" spc="5" dirty="0">
                <a:solidFill>
                  <a:srgbClr val="62666A"/>
                </a:solidFill>
                <a:latin typeface="Arial"/>
                <a:cs typeface="Arial"/>
              </a:rPr>
              <a:t>l</a:t>
            </a:r>
            <a:r>
              <a:rPr sz="1400" spc="-40" dirty="0">
                <a:solidFill>
                  <a:srgbClr val="62666A"/>
                </a:solidFill>
                <a:latin typeface="Arial"/>
                <a:cs typeface="Arial"/>
              </a:rPr>
              <a:t>y</a:t>
            </a:r>
            <a:r>
              <a:rPr sz="1400" dirty="0">
                <a:solidFill>
                  <a:srgbClr val="62666A"/>
                </a:solidFill>
                <a:latin typeface="Arial"/>
                <a:cs typeface="Arial"/>
              </a:rPr>
              <a:t>ze</a:t>
            </a:r>
            <a:r>
              <a:rPr sz="1400" spc="-10" dirty="0">
                <a:solidFill>
                  <a:srgbClr val="62666A"/>
                </a:solidFill>
                <a:latin typeface="Arial"/>
                <a:cs typeface="Arial"/>
              </a:rPr>
              <a:t>r</a:t>
            </a:r>
            <a:r>
              <a:rPr sz="1400" dirty="0">
                <a:solidFill>
                  <a:srgbClr val="62666A"/>
                </a:solidFill>
                <a:latin typeface="Arial"/>
                <a:cs typeface="Arial"/>
              </a:rPr>
              <a:t>s</a:t>
            </a:r>
            <a:endParaRPr sz="1400">
              <a:latin typeface="Arial"/>
              <a:cs typeface="Arial"/>
            </a:endParaRPr>
          </a:p>
        </p:txBody>
      </p:sp>
      <p:grpSp>
        <p:nvGrpSpPr>
          <p:cNvPr id="19" name="object 19"/>
          <p:cNvGrpSpPr/>
          <p:nvPr/>
        </p:nvGrpSpPr>
        <p:grpSpPr>
          <a:xfrm>
            <a:off x="1112519" y="1490978"/>
            <a:ext cx="3666490" cy="2115185"/>
            <a:chOff x="1112519" y="1490978"/>
            <a:chExt cx="3666490" cy="2115185"/>
          </a:xfrm>
        </p:grpSpPr>
        <p:sp>
          <p:nvSpPr>
            <p:cNvPr id="20" name="object 20"/>
            <p:cNvSpPr/>
            <p:nvPr/>
          </p:nvSpPr>
          <p:spPr>
            <a:xfrm>
              <a:off x="1123949" y="1502410"/>
              <a:ext cx="3643629" cy="2092325"/>
            </a:xfrm>
            <a:custGeom>
              <a:avLst/>
              <a:gdLst/>
              <a:ahLst/>
              <a:cxnLst/>
              <a:rect l="l" t="t" r="r" b="b"/>
              <a:pathLst>
                <a:path w="3643629" h="2092325">
                  <a:moveTo>
                    <a:pt x="1691639" y="0"/>
                  </a:moveTo>
                  <a:lnTo>
                    <a:pt x="0" y="0"/>
                  </a:lnTo>
                  <a:lnTo>
                    <a:pt x="0" y="556260"/>
                  </a:lnTo>
                  <a:lnTo>
                    <a:pt x="986790" y="556260"/>
                  </a:lnTo>
                  <a:lnTo>
                    <a:pt x="3643160" y="2092083"/>
                  </a:lnTo>
                  <a:lnTo>
                    <a:pt x="1409700" y="556260"/>
                  </a:lnTo>
                  <a:lnTo>
                    <a:pt x="1691639" y="556260"/>
                  </a:lnTo>
                  <a:lnTo>
                    <a:pt x="1691639" y="0"/>
                  </a:lnTo>
                  <a:close/>
                </a:path>
              </a:pathLst>
            </a:custGeom>
            <a:solidFill>
              <a:srgbClr val="FFFFFF"/>
            </a:solidFill>
          </p:spPr>
          <p:txBody>
            <a:bodyPr wrap="square" lIns="0" tIns="0" rIns="0" bIns="0" rtlCol="0"/>
            <a:lstStyle/>
            <a:p>
              <a:endParaRPr/>
            </a:p>
          </p:txBody>
        </p:sp>
        <p:sp>
          <p:nvSpPr>
            <p:cNvPr id="21" name="object 21"/>
            <p:cNvSpPr/>
            <p:nvPr/>
          </p:nvSpPr>
          <p:spPr>
            <a:xfrm>
              <a:off x="1123949" y="1502408"/>
              <a:ext cx="3643629" cy="2092325"/>
            </a:xfrm>
            <a:custGeom>
              <a:avLst/>
              <a:gdLst/>
              <a:ahLst/>
              <a:cxnLst/>
              <a:rect l="l" t="t" r="r" b="b"/>
              <a:pathLst>
                <a:path w="3643629" h="2092325">
                  <a:moveTo>
                    <a:pt x="0" y="0"/>
                  </a:moveTo>
                  <a:lnTo>
                    <a:pt x="986790" y="0"/>
                  </a:lnTo>
                  <a:lnTo>
                    <a:pt x="1409700" y="0"/>
                  </a:lnTo>
                  <a:lnTo>
                    <a:pt x="1691639" y="0"/>
                  </a:lnTo>
                  <a:lnTo>
                    <a:pt x="1691639" y="324485"/>
                  </a:lnTo>
                  <a:lnTo>
                    <a:pt x="1691639" y="463550"/>
                  </a:lnTo>
                  <a:lnTo>
                    <a:pt x="1691639" y="556260"/>
                  </a:lnTo>
                  <a:lnTo>
                    <a:pt x="1409700" y="556260"/>
                  </a:lnTo>
                  <a:lnTo>
                    <a:pt x="3643160" y="2092083"/>
                  </a:lnTo>
                  <a:lnTo>
                    <a:pt x="986790" y="556260"/>
                  </a:lnTo>
                  <a:lnTo>
                    <a:pt x="0" y="556260"/>
                  </a:lnTo>
                  <a:lnTo>
                    <a:pt x="0" y="463550"/>
                  </a:lnTo>
                  <a:lnTo>
                    <a:pt x="0" y="324485"/>
                  </a:lnTo>
                  <a:lnTo>
                    <a:pt x="0" y="0"/>
                  </a:lnTo>
                  <a:close/>
                </a:path>
              </a:pathLst>
            </a:custGeom>
            <a:ln w="22860">
              <a:solidFill>
                <a:srgbClr val="39913E"/>
              </a:solidFill>
            </a:ln>
          </p:spPr>
          <p:txBody>
            <a:bodyPr wrap="square" lIns="0" tIns="0" rIns="0" bIns="0" rtlCol="0"/>
            <a:lstStyle/>
            <a:p>
              <a:endParaRPr/>
            </a:p>
          </p:txBody>
        </p:sp>
      </p:grpSp>
      <p:sp>
        <p:nvSpPr>
          <p:cNvPr id="22" name="object 22"/>
          <p:cNvSpPr txBox="1"/>
          <p:nvPr/>
        </p:nvSpPr>
        <p:spPr>
          <a:xfrm>
            <a:off x="1296108" y="1549090"/>
            <a:ext cx="1341120" cy="452120"/>
          </a:xfrm>
          <a:prstGeom prst="rect">
            <a:avLst/>
          </a:prstGeom>
        </p:spPr>
        <p:txBody>
          <a:bodyPr vert="horz" wrap="square" lIns="0" tIns="12700" rIns="0" bIns="0" rtlCol="0">
            <a:spAutoFit/>
          </a:bodyPr>
          <a:lstStyle/>
          <a:p>
            <a:pPr marL="38100" marR="30480" indent="223520">
              <a:lnSpc>
                <a:spcPct val="100000"/>
              </a:lnSpc>
              <a:spcBef>
                <a:spcPts val="100"/>
              </a:spcBef>
            </a:pPr>
            <a:r>
              <a:rPr sz="1400" spc="-700" dirty="0">
                <a:solidFill>
                  <a:srgbClr val="62666A"/>
                </a:solidFill>
                <a:latin typeface="Cambria Math"/>
                <a:cs typeface="Cambria Math"/>
              </a:rPr>
              <a:t>𝐻</a:t>
            </a:r>
            <a:r>
              <a:rPr sz="1400" spc="-780" dirty="0">
                <a:solidFill>
                  <a:srgbClr val="62666A"/>
                </a:solidFill>
                <a:latin typeface="Cambria Math"/>
                <a:cs typeface="Cambria Math"/>
              </a:rPr>
              <a:t>𝐻</a:t>
            </a:r>
            <a:r>
              <a:rPr sz="1500" spc="120" baseline="-16666" dirty="0">
                <a:solidFill>
                  <a:srgbClr val="62666A"/>
                </a:solidFill>
                <a:latin typeface="Cambria Math"/>
                <a:cs typeface="Cambria Math"/>
              </a:rPr>
              <a:t>2</a:t>
            </a:r>
            <a:r>
              <a:rPr sz="1400" spc="-10" dirty="0">
                <a:solidFill>
                  <a:srgbClr val="62666A"/>
                </a:solidFill>
                <a:latin typeface="Arial"/>
                <a:cs typeface="Arial"/>
              </a:rPr>
              <a:t>/</a:t>
            </a:r>
            <a:r>
              <a:rPr sz="1400" spc="-700" dirty="0">
                <a:solidFill>
                  <a:srgbClr val="62666A"/>
                </a:solidFill>
                <a:latin typeface="Cambria Math"/>
                <a:cs typeface="Cambria Math"/>
              </a:rPr>
              <a:t>𝑂</a:t>
            </a:r>
            <a:r>
              <a:rPr sz="1400" spc="-770" dirty="0">
                <a:solidFill>
                  <a:srgbClr val="62666A"/>
                </a:solidFill>
                <a:latin typeface="Cambria Math"/>
                <a:cs typeface="Cambria Math"/>
              </a:rPr>
              <a:t>𝑂</a:t>
            </a:r>
            <a:r>
              <a:rPr sz="1500" spc="52" baseline="-16666" dirty="0">
                <a:solidFill>
                  <a:srgbClr val="62666A"/>
                </a:solidFill>
                <a:latin typeface="Cambria Math"/>
                <a:cs typeface="Cambria Math"/>
              </a:rPr>
              <a:t>2</a:t>
            </a:r>
            <a:r>
              <a:rPr sz="1500" baseline="-16666" dirty="0">
                <a:solidFill>
                  <a:srgbClr val="62666A"/>
                </a:solidFill>
                <a:latin typeface="Cambria Math"/>
                <a:cs typeface="Cambria Math"/>
              </a:rPr>
              <a:t> </a:t>
            </a:r>
            <a:r>
              <a:rPr sz="1500" spc="37" baseline="-16666" dirty="0">
                <a:solidFill>
                  <a:srgbClr val="62666A"/>
                </a:solidFill>
                <a:latin typeface="Cambria Math"/>
                <a:cs typeface="Cambria Math"/>
              </a:rPr>
              <a:t> </a:t>
            </a:r>
            <a:r>
              <a:rPr sz="1400" spc="-10" dirty="0">
                <a:solidFill>
                  <a:srgbClr val="62666A"/>
                </a:solidFill>
                <a:latin typeface="Arial"/>
                <a:cs typeface="Arial"/>
              </a:rPr>
              <a:t>G</a:t>
            </a:r>
            <a:r>
              <a:rPr sz="1400" dirty="0">
                <a:solidFill>
                  <a:srgbClr val="62666A"/>
                </a:solidFill>
                <a:latin typeface="Arial"/>
                <a:cs typeface="Arial"/>
              </a:rPr>
              <a:t>as  </a:t>
            </a:r>
            <a:r>
              <a:rPr sz="1400" spc="-5" dirty="0">
                <a:solidFill>
                  <a:srgbClr val="62666A"/>
                </a:solidFill>
                <a:latin typeface="Arial"/>
                <a:cs typeface="Arial"/>
              </a:rPr>
              <a:t>Separator</a:t>
            </a:r>
            <a:r>
              <a:rPr sz="1400" spc="-75" dirty="0">
                <a:solidFill>
                  <a:srgbClr val="62666A"/>
                </a:solidFill>
                <a:latin typeface="Arial"/>
                <a:cs typeface="Arial"/>
              </a:rPr>
              <a:t> </a:t>
            </a:r>
            <a:r>
              <a:rPr sz="1400" dirty="0">
                <a:solidFill>
                  <a:srgbClr val="62666A"/>
                </a:solidFill>
                <a:latin typeface="Arial"/>
                <a:cs typeface="Arial"/>
              </a:rPr>
              <a:t>Skids</a:t>
            </a:r>
            <a:endParaRPr sz="1400">
              <a:latin typeface="Arial"/>
              <a:cs typeface="Arial"/>
            </a:endParaRPr>
          </a:p>
        </p:txBody>
      </p:sp>
      <p:grpSp>
        <p:nvGrpSpPr>
          <p:cNvPr id="23" name="object 23"/>
          <p:cNvGrpSpPr/>
          <p:nvPr/>
        </p:nvGrpSpPr>
        <p:grpSpPr>
          <a:xfrm>
            <a:off x="8476157" y="3744239"/>
            <a:ext cx="2357120" cy="1592580"/>
            <a:chOff x="8476157" y="3744239"/>
            <a:chExt cx="2357120" cy="1592580"/>
          </a:xfrm>
        </p:grpSpPr>
        <p:sp>
          <p:nvSpPr>
            <p:cNvPr id="24" name="object 24"/>
            <p:cNvSpPr/>
            <p:nvPr/>
          </p:nvSpPr>
          <p:spPr>
            <a:xfrm>
              <a:off x="8487587" y="3755669"/>
              <a:ext cx="2334260" cy="1569720"/>
            </a:xfrm>
            <a:custGeom>
              <a:avLst/>
              <a:gdLst/>
              <a:ahLst/>
              <a:cxnLst/>
              <a:rect l="l" t="t" r="r" b="b"/>
              <a:pathLst>
                <a:path w="2334259" h="1569720">
                  <a:moveTo>
                    <a:pt x="0" y="0"/>
                  </a:moveTo>
                  <a:lnTo>
                    <a:pt x="537032" y="1020800"/>
                  </a:lnTo>
                  <a:lnTo>
                    <a:pt x="177622" y="1020800"/>
                  </a:lnTo>
                  <a:lnTo>
                    <a:pt x="177622" y="1569440"/>
                  </a:lnTo>
                  <a:lnTo>
                    <a:pt x="2334082" y="1569440"/>
                  </a:lnTo>
                  <a:lnTo>
                    <a:pt x="2334082" y="1020800"/>
                  </a:lnTo>
                  <a:lnTo>
                    <a:pt x="1076147" y="1020800"/>
                  </a:lnTo>
                  <a:lnTo>
                    <a:pt x="0" y="0"/>
                  </a:lnTo>
                  <a:close/>
                </a:path>
              </a:pathLst>
            </a:custGeom>
            <a:solidFill>
              <a:srgbClr val="FFFFFF"/>
            </a:solidFill>
          </p:spPr>
          <p:txBody>
            <a:bodyPr wrap="square" lIns="0" tIns="0" rIns="0" bIns="0" rtlCol="0"/>
            <a:lstStyle/>
            <a:p>
              <a:endParaRPr/>
            </a:p>
          </p:txBody>
        </p:sp>
        <p:sp>
          <p:nvSpPr>
            <p:cNvPr id="25" name="object 25"/>
            <p:cNvSpPr/>
            <p:nvPr/>
          </p:nvSpPr>
          <p:spPr>
            <a:xfrm>
              <a:off x="8487587" y="3755669"/>
              <a:ext cx="2334260" cy="1569720"/>
            </a:xfrm>
            <a:custGeom>
              <a:avLst/>
              <a:gdLst/>
              <a:ahLst/>
              <a:cxnLst/>
              <a:rect l="l" t="t" r="r" b="b"/>
              <a:pathLst>
                <a:path w="2334259" h="1569720">
                  <a:moveTo>
                    <a:pt x="177622" y="1020800"/>
                  </a:moveTo>
                  <a:lnTo>
                    <a:pt x="537032" y="1020800"/>
                  </a:lnTo>
                  <a:lnTo>
                    <a:pt x="0" y="0"/>
                  </a:lnTo>
                  <a:lnTo>
                    <a:pt x="1076147" y="1020800"/>
                  </a:lnTo>
                  <a:lnTo>
                    <a:pt x="2334082" y="1020800"/>
                  </a:lnTo>
                  <a:lnTo>
                    <a:pt x="2334082" y="1112240"/>
                  </a:lnTo>
                  <a:lnTo>
                    <a:pt x="2334082" y="1249400"/>
                  </a:lnTo>
                  <a:lnTo>
                    <a:pt x="2334082" y="1569440"/>
                  </a:lnTo>
                  <a:lnTo>
                    <a:pt x="1076147" y="1569440"/>
                  </a:lnTo>
                  <a:lnTo>
                    <a:pt x="537032" y="1569440"/>
                  </a:lnTo>
                  <a:lnTo>
                    <a:pt x="177622" y="1569440"/>
                  </a:lnTo>
                  <a:lnTo>
                    <a:pt x="177622" y="1249400"/>
                  </a:lnTo>
                  <a:lnTo>
                    <a:pt x="177622" y="1112240"/>
                  </a:lnTo>
                  <a:lnTo>
                    <a:pt x="177622" y="1020800"/>
                  </a:lnTo>
                  <a:close/>
                </a:path>
              </a:pathLst>
            </a:custGeom>
            <a:ln w="22860">
              <a:solidFill>
                <a:srgbClr val="39913E"/>
              </a:solidFill>
            </a:ln>
          </p:spPr>
          <p:txBody>
            <a:bodyPr wrap="square" lIns="0" tIns="0" rIns="0" bIns="0" rtlCol="0"/>
            <a:lstStyle/>
            <a:p>
              <a:endParaRPr/>
            </a:p>
          </p:txBody>
        </p:sp>
      </p:grpSp>
      <p:sp>
        <p:nvSpPr>
          <p:cNvPr id="26" name="object 26"/>
          <p:cNvSpPr txBox="1"/>
          <p:nvPr/>
        </p:nvSpPr>
        <p:spPr>
          <a:xfrm>
            <a:off x="8826698" y="4818239"/>
            <a:ext cx="1830070" cy="452120"/>
          </a:xfrm>
          <a:prstGeom prst="rect">
            <a:avLst/>
          </a:prstGeom>
        </p:spPr>
        <p:txBody>
          <a:bodyPr vert="horz" wrap="square" lIns="0" tIns="12700" rIns="0" bIns="0" rtlCol="0">
            <a:spAutoFit/>
          </a:bodyPr>
          <a:lstStyle/>
          <a:p>
            <a:pPr marL="405765" marR="5080" indent="-393700">
              <a:lnSpc>
                <a:spcPct val="100000"/>
              </a:lnSpc>
              <a:spcBef>
                <a:spcPts val="100"/>
              </a:spcBef>
            </a:pPr>
            <a:r>
              <a:rPr sz="1400" spc="-5" dirty="0">
                <a:solidFill>
                  <a:srgbClr val="62666A"/>
                </a:solidFill>
                <a:latin typeface="Arial"/>
                <a:cs typeface="Arial"/>
              </a:rPr>
              <a:t>Underground</a:t>
            </a:r>
            <a:r>
              <a:rPr sz="1400" spc="-70" dirty="0">
                <a:solidFill>
                  <a:srgbClr val="62666A"/>
                </a:solidFill>
                <a:latin typeface="Arial"/>
                <a:cs typeface="Arial"/>
              </a:rPr>
              <a:t> </a:t>
            </a:r>
            <a:r>
              <a:rPr sz="1400" spc="-5" dirty="0">
                <a:solidFill>
                  <a:srgbClr val="62666A"/>
                </a:solidFill>
                <a:latin typeface="Arial"/>
                <a:cs typeface="Arial"/>
              </a:rPr>
              <a:t>Electrical </a:t>
            </a:r>
            <a:r>
              <a:rPr sz="1400" spc="-375" dirty="0">
                <a:solidFill>
                  <a:srgbClr val="62666A"/>
                </a:solidFill>
                <a:latin typeface="Arial"/>
                <a:cs typeface="Arial"/>
              </a:rPr>
              <a:t> </a:t>
            </a:r>
            <a:r>
              <a:rPr sz="1400" dirty="0">
                <a:solidFill>
                  <a:srgbClr val="62666A"/>
                </a:solidFill>
                <a:latin typeface="Arial"/>
                <a:cs typeface="Arial"/>
              </a:rPr>
              <a:t>Supply</a:t>
            </a:r>
            <a:r>
              <a:rPr sz="1400" spc="-40" dirty="0">
                <a:solidFill>
                  <a:srgbClr val="62666A"/>
                </a:solidFill>
                <a:latin typeface="Arial"/>
                <a:cs typeface="Arial"/>
              </a:rPr>
              <a:t> </a:t>
            </a:r>
            <a:r>
              <a:rPr sz="1400" dirty="0">
                <a:solidFill>
                  <a:srgbClr val="62666A"/>
                </a:solidFill>
                <a:latin typeface="Arial"/>
                <a:cs typeface="Arial"/>
              </a:rPr>
              <a:t>Lines</a:t>
            </a:r>
            <a:endParaRPr sz="1400">
              <a:latin typeface="Arial"/>
              <a:cs typeface="Arial"/>
            </a:endParaRPr>
          </a:p>
        </p:txBody>
      </p:sp>
      <p:grpSp>
        <p:nvGrpSpPr>
          <p:cNvPr id="27" name="object 27"/>
          <p:cNvGrpSpPr/>
          <p:nvPr/>
        </p:nvGrpSpPr>
        <p:grpSpPr>
          <a:xfrm>
            <a:off x="520700" y="4666716"/>
            <a:ext cx="2179320" cy="1726564"/>
            <a:chOff x="520700" y="4666716"/>
            <a:chExt cx="2179320" cy="1726564"/>
          </a:xfrm>
        </p:grpSpPr>
        <p:sp>
          <p:nvSpPr>
            <p:cNvPr id="28" name="object 28"/>
            <p:cNvSpPr/>
            <p:nvPr/>
          </p:nvSpPr>
          <p:spPr>
            <a:xfrm>
              <a:off x="532129" y="4678146"/>
              <a:ext cx="2156460" cy="1703705"/>
            </a:xfrm>
            <a:custGeom>
              <a:avLst/>
              <a:gdLst/>
              <a:ahLst/>
              <a:cxnLst/>
              <a:rect l="l" t="t" r="r" b="b"/>
              <a:pathLst>
                <a:path w="2156460" h="1703704">
                  <a:moveTo>
                    <a:pt x="1545678" y="0"/>
                  </a:moveTo>
                  <a:lnTo>
                    <a:pt x="1257935" y="1256563"/>
                  </a:lnTo>
                  <a:lnTo>
                    <a:pt x="0" y="1256563"/>
                  </a:lnTo>
                  <a:lnTo>
                    <a:pt x="0" y="1703603"/>
                  </a:lnTo>
                  <a:lnTo>
                    <a:pt x="2156460" y="1703603"/>
                  </a:lnTo>
                  <a:lnTo>
                    <a:pt x="2156460" y="1256563"/>
                  </a:lnTo>
                  <a:lnTo>
                    <a:pt x="1797050" y="1256563"/>
                  </a:lnTo>
                  <a:lnTo>
                    <a:pt x="1545678" y="0"/>
                  </a:lnTo>
                  <a:close/>
                </a:path>
              </a:pathLst>
            </a:custGeom>
            <a:solidFill>
              <a:srgbClr val="FFFFFF"/>
            </a:solidFill>
          </p:spPr>
          <p:txBody>
            <a:bodyPr wrap="square" lIns="0" tIns="0" rIns="0" bIns="0" rtlCol="0"/>
            <a:lstStyle/>
            <a:p>
              <a:endParaRPr/>
            </a:p>
          </p:txBody>
        </p:sp>
        <p:sp>
          <p:nvSpPr>
            <p:cNvPr id="29" name="object 29"/>
            <p:cNvSpPr/>
            <p:nvPr/>
          </p:nvSpPr>
          <p:spPr>
            <a:xfrm>
              <a:off x="532129" y="4678146"/>
              <a:ext cx="2156460" cy="1703705"/>
            </a:xfrm>
            <a:custGeom>
              <a:avLst/>
              <a:gdLst/>
              <a:ahLst/>
              <a:cxnLst/>
              <a:rect l="l" t="t" r="r" b="b"/>
              <a:pathLst>
                <a:path w="2156460" h="1703704">
                  <a:moveTo>
                    <a:pt x="0" y="1256563"/>
                  </a:moveTo>
                  <a:lnTo>
                    <a:pt x="1257935" y="1256563"/>
                  </a:lnTo>
                  <a:lnTo>
                    <a:pt x="1545678" y="0"/>
                  </a:lnTo>
                  <a:lnTo>
                    <a:pt x="1797050" y="1256563"/>
                  </a:lnTo>
                  <a:lnTo>
                    <a:pt x="2156460" y="1256563"/>
                  </a:lnTo>
                  <a:lnTo>
                    <a:pt x="2156460" y="1331074"/>
                  </a:lnTo>
                  <a:lnTo>
                    <a:pt x="2156460" y="1442834"/>
                  </a:lnTo>
                  <a:lnTo>
                    <a:pt x="2156460" y="1703603"/>
                  </a:lnTo>
                  <a:lnTo>
                    <a:pt x="1797050" y="1703603"/>
                  </a:lnTo>
                  <a:lnTo>
                    <a:pt x="1257935" y="1703603"/>
                  </a:lnTo>
                  <a:lnTo>
                    <a:pt x="0" y="1703603"/>
                  </a:lnTo>
                  <a:lnTo>
                    <a:pt x="0" y="1442834"/>
                  </a:lnTo>
                  <a:lnTo>
                    <a:pt x="0" y="1331074"/>
                  </a:lnTo>
                  <a:lnTo>
                    <a:pt x="0" y="1256563"/>
                  </a:lnTo>
                  <a:close/>
                </a:path>
              </a:pathLst>
            </a:custGeom>
            <a:ln w="22859">
              <a:solidFill>
                <a:srgbClr val="39913E"/>
              </a:solidFill>
            </a:ln>
          </p:spPr>
          <p:txBody>
            <a:bodyPr wrap="square" lIns="0" tIns="0" rIns="0" bIns="0" rtlCol="0"/>
            <a:lstStyle/>
            <a:p>
              <a:endParaRPr/>
            </a:p>
          </p:txBody>
        </p:sp>
      </p:grpSp>
      <p:sp>
        <p:nvSpPr>
          <p:cNvPr id="30" name="object 30"/>
          <p:cNvSpPr txBox="1"/>
          <p:nvPr/>
        </p:nvSpPr>
        <p:spPr>
          <a:xfrm>
            <a:off x="839516" y="5925526"/>
            <a:ext cx="1544320" cy="452120"/>
          </a:xfrm>
          <a:prstGeom prst="rect">
            <a:avLst/>
          </a:prstGeom>
        </p:spPr>
        <p:txBody>
          <a:bodyPr vert="horz" wrap="square" lIns="0" tIns="12700" rIns="0" bIns="0" rtlCol="0">
            <a:spAutoFit/>
          </a:bodyPr>
          <a:lstStyle/>
          <a:p>
            <a:pPr marL="555625" marR="5080" indent="-543560">
              <a:lnSpc>
                <a:spcPct val="100000"/>
              </a:lnSpc>
              <a:spcBef>
                <a:spcPts val="100"/>
              </a:spcBef>
            </a:pPr>
            <a:r>
              <a:rPr sz="1400" spc="5" dirty="0">
                <a:solidFill>
                  <a:srgbClr val="62666A"/>
                </a:solidFill>
                <a:latin typeface="Arial"/>
                <a:cs typeface="Arial"/>
              </a:rPr>
              <a:t>U</a:t>
            </a:r>
            <a:r>
              <a:rPr sz="1400" dirty="0">
                <a:solidFill>
                  <a:srgbClr val="62666A"/>
                </a:solidFill>
                <a:latin typeface="Arial"/>
                <a:cs typeface="Arial"/>
              </a:rPr>
              <a:t>nde</a:t>
            </a:r>
            <a:r>
              <a:rPr sz="1400" spc="-10" dirty="0">
                <a:solidFill>
                  <a:srgbClr val="62666A"/>
                </a:solidFill>
                <a:latin typeface="Arial"/>
                <a:cs typeface="Arial"/>
              </a:rPr>
              <a:t>r</a:t>
            </a:r>
            <a:r>
              <a:rPr sz="1400" dirty="0">
                <a:solidFill>
                  <a:srgbClr val="62666A"/>
                </a:solidFill>
                <a:latin typeface="Arial"/>
                <a:cs typeface="Arial"/>
              </a:rPr>
              <a:t>g</a:t>
            </a:r>
            <a:r>
              <a:rPr sz="1400" spc="-10" dirty="0">
                <a:solidFill>
                  <a:srgbClr val="62666A"/>
                </a:solidFill>
                <a:latin typeface="Arial"/>
                <a:cs typeface="Arial"/>
              </a:rPr>
              <a:t>r</a:t>
            </a:r>
            <a:r>
              <a:rPr sz="1400" dirty="0">
                <a:solidFill>
                  <a:srgbClr val="62666A"/>
                </a:solidFill>
                <a:latin typeface="Arial"/>
                <a:cs typeface="Arial"/>
              </a:rPr>
              <a:t>ound</a:t>
            </a:r>
            <a:r>
              <a:rPr sz="1400" spc="-50" dirty="0">
                <a:solidFill>
                  <a:srgbClr val="62666A"/>
                </a:solidFill>
                <a:latin typeface="Arial"/>
                <a:cs typeface="Arial"/>
              </a:rPr>
              <a:t> </a:t>
            </a:r>
            <a:r>
              <a:rPr sz="1400" spc="5" dirty="0">
                <a:solidFill>
                  <a:srgbClr val="62666A"/>
                </a:solidFill>
                <a:latin typeface="Arial"/>
                <a:cs typeface="Arial"/>
              </a:rPr>
              <a:t>U</a:t>
            </a:r>
            <a:r>
              <a:rPr sz="1400" spc="-10" dirty="0">
                <a:solidFill>
                  <a:srgbClr val="62666A"/>
                </a:solidFill>
                <a:latin typeface="Arial"/>
                <a:cs typeface="Arial"/>
              </a:rPr>
              <a:t>t</a:t>
            </a:r>
            <a:r>
              <a:rPr sz="1400" spc="5" dirty="0">
                <a:solidFill>
                  <a:srgbClr val="62666A"/>
                </a:solidFill>
                <a:latin typeface="Arial"/>
                <a:cs typeface="Arial"/>
              </a:rPr>
              <a:t>ili</a:t>
            </a:r>
            <a:r>
              <a:rPr sz="1400" spc="-10" dirty="0">
                <a:solidFill>
                  <a:srgbClr val="62666A"/>
                </a:solidFill>
                <a:latin typeface="Arial"/>
                <a:cs typeface="Arial"/>
              </a:rPr>
              <a:t>t</a:t>
            </a:r>
            <a:r>
              <a:rPr sz="1400" dirty="0">
                <a:solidFill>
                  <a:srgbClr val="62666A"/>
                </a:solidFill>
                <a:latin typeface="Arial"/>
                <a:cs typeface="Arial"/>
              </a:rPr>
              <a:t>y  Lines</a:t>
            </a:r>
            <a:endParaRPr sz="1400">
              <a:latin typeface="Arial"/>
              <a:cs typeface="Arial"/>
            </a:endParaRPr>
          </a:p>
        </p:txBody>
      </p:sp>
      <p:grpSp>
        <p:nvGrpSpPr>
          <p:cNvPr id="31" name="object 31"/>
          <p:cNvGrpSpPr/>
          <p:nvPr/>
        </p:nvGrpSpPr>
        <p:grpSpPr>
          <a:xfrm>
            <a:off x="8334806" y="868678"/>
            <a:ext cx="2927985" cy="881380"/>
            <a:chOff x="8334806" y="868678"/>
            <a:chExt cx="2927985" cy="881380"/>
          </a:xfrm>
        </p:grpSpPr>
        <p:sp>
          <p:nvSpPr>
            <p:cNvPr id="32" name="object 32"/>
            <p:cNvSpPr/>
            <p:nvPr/>
          </p:nvSpPr>
          <p:spPr>
            <a:xfrm>
              <a:off x="8346236" y="880110"/>
              <a:ext cx="2905125" cy="858519"/>
            </a:xfrm>
            <a:custGeom>
              <a:avLst/>
              <a:gdLst/>
              <a:ahLst/>
              <a:cxnLst/>
              <a:rect l="l" t="t" r="r" b="b"/>
              <a:pathLst>
                <a:path w="2905125" h="858519">
                  <a:moveTo>
                    <a:pt x="2904693" y="0"/>
                  </a:moveTo>
                  <a:lnTo>
                    <a:pt x="821893" y="0"/>
                  </a:lnTo>
                  <a:lnTo>
                    <a:pt x="821893" y="439420"/>
                  </a:lnTo>
                  <a:lnTo>
                    <a:pt x="1169022" y="439420"/>
                  </a:lnTo>
                  <a:lnTo>
                    <a:pt x="0" y="858240"/>
                  </a:lnTo>
                  <a:lnTo>
                    <a:pt x="1689722" y="439420"/>
                  </a:lnTo>
                  <a:lnTo>
                    <a:pt x="2904693" y="439420"/>
                  </a:lnTo>
                  <a:lnTo>
                    <a:pt x="2904693" y="0"/>
                  </a:lnTo>
                  <a:close/>
                </a:path>
              </a:pathLst>
            </a:custGeom>
            <a:solidFill>
              <a:srgbClr val="FFFFFF"/>
            </a:solidFill>
          </p:spPr>
          <p:txBody>
            <a:bodyPr wrap="square" lIns="0" tIns="0" rIns="0" bIns="0" rtlCol="0"/>
            <a:lstStyle/>
            <a:p>
              <a:endParaRPr/>
            </a:p>
          </p:txBody>
        </p:sp>
        <p:sp>
          <p:nvSpPr>
            <p:cNvPr id="33" name="object 33"/>
            <p:cNvSpPr/>
            <p:nvPr/>
          </p:nvSpPr>
          <p:spPr>
            <a:xfrm>
              <a:off x="8346236" y="880108"/>
              <a:ext cx="2905125" cy="858519"/>
            </a:xfrm>
            <a:custGeom>
              <a:avLst/>
              <a:gdLst/>
              <a:ahLst/>
              <a:cxnLst/>
              <a:rect l="l" t="t" r="r" b="b"/>
              <a:pathLst>
                <a:path w="2905125" h="858519">
                  <a:moveTo>
                    <a:pt x="821893" y="0"/>
                  </a:moveTo>
                  <a:lnTo>
                    <a:pt x="1169022" y="0"/>
                  </a:lnTo>
                  <a:lnTo>
                    <a:pt x="1689722" y="0"/>
                  </a:lnTo>
                  <a:lnTo>
                    <a:pt x="2904693" y="0"/>
                  </a:lnTo>
                  <a:lnTo>
                    <a:pt x="2904693" y="256324"/>
                  </a:lnTo>
                  <a:lnTo>
                    <a:pt x="2904693" y="366179"/>
                  </a:lnTo>
                  <a:lnTo>
                    <a:pt x="2904693" y="439420"/>
                  </a:lnTo>
                  <a:lnTo>
                    <a:pt x="1689722" y="439420"/>
                  </a:lnTo>
                  <a:lnTo>
                    <a:pt x="0" y="858240"/>
                  </a:lnTo>
                  <a:lnTo>
                    <a:pt x="1169022" y="439420"/>
                  </a:lnTo>
                  <a:lnTo>
                    <a:pt x="821893" y="439420"/>
                  </a:lnTo>
                  <a:lnTo>
                    <a:pt x="821893" y="366179"/>
                  </a:lnTo>
                  <a:lnTo>
                    <a:pt x="821893" y="256324"/>
                  </a:lnTo>
                  <a:lnTo>
                    <a:pt x="821893" y="0"/>
                  </a:lnTo>
                  <a:close/>
                </a:path>
              </a:pathLst>
            </a:custGeom>
            <a:ln w="22860">
              <a:solidFill>
                <a:srgbClr val="39913E"/>
              </a:solidFill>
            </a:ln>
          </p:spPr>
          <p:txBody>
            <a:bodyPr wrap="square" lIns="0" tIns="0" rIns="0" bIns="0" rtlCol="0"/>
            <a:lstStyle/>
            <a:p>
              <a:endParaRPr/>
            </a:p>
          </p:txBody>
        </p:sp>
      </p:grpSp>
      <p:sp>
        <p:nvSpPr>
          <p:cNvPr id="34" name="object 34"/>
          <p:cNvSpPr txBox="1"/>
          <p:nvPr/>
        </p:nvSpPr>
        <p:spPr>
          <a:xfrm>
            <a:off x="9320902" y="867567"/>
            <a:ext cx="1772920" cy="452120"/>
          </a:xfrm>
          <a:prstGeom prst="rect">
            <a:avLst/>
          </a:prstGeom>
        </p:spPr>
        <p:txBody>
          <a:bodyPr vert="horz" wrap="square" lIns="0" tIns="12700" rIns="0" bIns="0" rtlCol="0">
            <a:spAutoFit/>
          </a:bodyPr>
          <a:lstStyle/>
          <a:p>
            <a:pPr marL="358140" marR="30480" indent="-320040">
              <a:lnSpc>
                <a:spcPct val="100000"/>
              </a:lnSpc>
              <a:spcBef>
                <a:spcPts val="100"/>
              </a:spcBef>
            </a:pPr>
            <a:r>
              <a:rPr sz="1400" spc="-700" dirty="0">
                <a:solidFill>
                  <a:srgbClr val="62666A"/>
                </a:solidFill>
                <a:latin typeface="Cambria Math"/>
                <a:cs typeface="Cambria Math"/>
              </a:rPr>
              <a:t>𝐻</a:t>
            </a:r>
            <a:r>
              <a:rPr sz="1400" spc="-780" dirty="0">
                <a:solidFill>
                  <a:srgbClr val="62666A"/>
                </a:solidFill>
                <a:latin typeface="Cambria Math"/>
                <a:cs typeface="Cambria Math"/>
              </a:rPr>
              <a:t>𝐻</a:t>
            </a:r>
            <a:r>
              <a:rPr sz="1500" spc="52" baseline="-16666" dirty="0">
                <a:solidFill>
                  <a:srgbClr val="62666A"/>
                </a:solidFill>
                <a:latin typeface="Cambria Math"/>
                <a:cs typeface="Cambria Math"/>
              </a:rPr>
              <a:t>2</a:t>
            </a:r>
            <a:r>
              <a:rPr sz="1500" baseline="-16666" dirty="0">
                <a:solidFill>
                  <a:srgbClr val="62666A"/>
                </a:solidFill>
                <a:latin typeface="Cambria Math"/>
                <a:cs typeface="Cambria Math"/>
              </a:rPr>
              <a:t> </a:t>
            </a:r>
            <a:r>
              <a:rPr sz="1500" spc="-22" baseline="-16666" dirty="0">
                <a:solidFill>
                  <a:srgbClr val="62666A"/>
                </a:solidFill>
                <a:latin typeface="Cambria Math"/>
                <a:cs typeface="Cambria Math"/>
              </a:rPr>
              <a:t> </a:t>
            </a:r>
            <a:r>
              <a:rPr sz="1400" spc="-10" dirty="0">
                <a:solidFill>
                  <a:srgbClr val="62666A"/>
                </a:solidFill>
                <a:latin typeface="Arial"/>
                <a:cs typeface="Arial"/>
              </a:rPr>
              <a:t>O</a:t>
            </a:r>
            <a:r>
              <a:rPr sz="1400" dirty="0">
                <a:solidFill>
                  <a:srgbClr val="62666A"/>
                </a:solidFill>
                <a:latin typeface="Arial"/>
                <a:cs typeface="Arial"/>
              </a:rPr>
              <a:t>ve</a:t>
            </a:r>
            <a:r>
              <a:rPr sz="1400" spc="-10" dirty="0">
                <a:solidFill>
                  <a:srgbClr val="62666A"/>
                </a:solidFill>
                <a:latin typeface="Arial"/>
                <a:cs typeface="Arial"/>
              </a:rPr>
              <a:t>r</a:t>
            </a:r>
            <a:r>
              <a:rPr sz="1400" dirty="0">
                <a:solidFill>
                  <a:srgbClr val="62666A"/>
                </a:solidFill>
                <a:latin typeface="Arial"/>
                <a:cs typeface="Arial"/>
              </a:rPr>
              <a:t>head</a:t>
            </a:r>
            <a:r>
              <a:rPr sz="1400" spc="-10" dirty="0">
                <a:solidFill>
                  <a:srgbClr val="62666A"/>
                </a:solidFill>
                <a:latin typeface="Arial"/>
                <a:cs typeface="Arial"/>
              </a:rPr>
              <a:t> </a:t>
            </a:r>
            <a:r>
              <a:rPr sz="1400" dirty="0">
                <a:solidFill>
                  <a:srgbClr val="62666A"/>
                </a:solidFill>
                <a:latin typeface="Arial"/>
                <a:cs typeface="Arial"/>
              </a:rPr>
              <a:t>L</a:t>
            </a:r>
            <a:r>
              <a:rPr sz="1400" spc="5" dirty="0">
                <a:solidFill>
                  <a:srgbClr val="62666A"/>
                </a:solidFill>
                <a:latin typeface="Arial"/>
                <a:cs typeface="Arial"/>
              </a:rPr>
              <a:t>i</a:t>
            </a:r>
            <a:r>
              <a:rPr sz="1400" dirty="0">
                <a:solidFill>
                  <a:srgbClr val="62666A"/>
                </a:solidFill>
                <a:latin typeface="Arial"/>
                <a:cs typeface="Arial"/>
              </a:rPr>
              <a:t>nes</a:t>
            </a:r>
            <a:r>
              <a:rPr sz="1400" spc="-30" dirty="0">
                <a:solidFill>
                  <a:srgbClr val="62666A"/>
                </a:solidFill>
                <a:latin typeface="Arial"/>
                <a:cs typeface="Arial"/>
              </a:rPr>
              <a:t> </a:t>
            </a:r>
            <a:r>
              <a:rPr sz="1400" spc="-10" dirty="0">
                <a:solidFill>
                  <a:srgbClr val="62666A"/>
                </a:solidFill>
                <a:latin typeface="Arial"/>
                <a:cs typeface="Arial"/>
              </a:rPr>
              <a:t>t</a:t>
            </a:r>
            <a:r>
              <a:rPr sz="1400" dirty="0">
                <a:solidFill>
                  <a:srgbClr val="62666A"/>
                </a:solidFill>
                <a:latin typeface="Arial"/>
                <a:cs typeface="Arial"/>
              </a:rPr>
              <a:t>o  </a:t>
            </a:r>
            <a:r>
              <a:rPr sz="1400" spc="-5" dirty="0">
                <a:solidFill>
                  <a:srgbClr val="62666A"/>
                </a:solidFill>
                <a:latin typeface="Arial"/>
                <a:cs typeface="Arial"/>
              </a:rPr>
              <a:t>Compressors</a:t>
            </a:r>
            <a:endParaRPr sz="1400">
              <a:latin typeface="Arial"/>
              <a:cs typeface="Arial"/>
            </a:endParaRPr>
          </a:p>
        </p:txBody>
      </p:sp>
      <p:grpSp>
        <p:nvGrpSpPr>
          <p:cNvPr id="35" name="object 35"/>
          <p:cNvGrpSpPr/>
          <p:nvPr/>
        </p:nvGrpSpPr>
        <p:grpSpPr>
          <a:xfrm>
            <a:off x="2946400" y="993140"/>
            <a:ext cx="2911475" cy="1706880"/>
            <a:chOff x="2946400" y="993140"/>
            <a:chExt cx="2911475" cy="1706880"/>
          </a:xfrm>
        </p:grpSpPr>
        <p:sp>
          <p:nvSpPr>
            <p:cNvPr id="36" name="object 36"/>
            <p:cNvSpPr/>
            <p:nvPr/>
          </p:nvSpPr>
          <p:spPr>
            <a:xfrm>
              <a:off x="2957829" y="1004570"/>
              <a:ext cx="2888615" cy="1684020"/>
            </a:xfrm>
            <a:custGeom>
              <a:avLst/>
              <a:gdLst/>
              <a:ahLst/>
              <a:cxnLst/>
              <a:rect l="l" t="t" r="r" b="b"/>
              <a:pathLst>
                <a:path w="2888615" h="1684020">
                  <a:moveTo>
                    <a:pt x="2219960" y="0"/>
                  </a:moveTo>
                  <a:lnTo>
                    <a:pt x="0" y="0"/>
                  </a:lnTo>
                  <a:lnTo>
                    <a:pt x="0" y="462280"/>
                  </a:lnTo>
                  <a:lnTo>
                    <a:pt x="1294980" y="462280"/>
                  </a:lnTo>
                  <a:lnTo>
                    <a:pt x="2888500" y="1683880"/>
                  </a:lnTo>
                  <a:lnTo>
                    <a:pt x="1849970" y="462280"/>
                  </a:lnTo>
                  <a:lnTo>
                    <a:pt x="2219960" y="462280"/>
                  </a:lnTo>
                  <a:lnTo>
                    <a:pt x="2219960" y="0"/>
                  </a:lnTo>
                  <a:close/>
                </a:path>
              </a:pathLst>
            </a:custGeom>
            <a:solidFill>
              <a:srgbClr val="FFFFFF"/>
            </a:solidFill>
          </p:spPr>
          <p:txBody>
            <a:bodyPr wrap="square" lIns="0" tIns="0" rIns="0" bIns="0" rtlCol="0"/>
            <a:lstStyle/>
            <a:p>
              <a:endParaRPr/>
            </a:p>
          </p:txBody>
        </p:sp>
        <p:sp>
          <p:nvSpPr>
            <p:cNvPr id="37" name="object 37"/>
            <p:cNvSpPr/>
            <p:nvPr/>
          </p:nvSpPr>
          <p:spPr>
            <a:xfrm>
              <a:off x="2957829" y="1004570"/>
              <a:ext cx="2888615" cy="1684020"/>
            </a:xfrm>
            <a:custGeom>
              <a:avLst/>
              <a:gdLst/>
              <a:ahLst/>
              <a:cxnLst/>
              <a:rect l="l" t="t" r="r" b="b"/>
              <a:pathLst>
                <a:path w="2888615" h="1684020">
                  <a:moveTo>
                    <a:pt x="0" y="0"/>
                  </a:moveTo>
                  <a:lnTo>
                    <a:pt x="1294980" y="0"/>
                  </a:lnTo>
                  <a:lnTo>
                    <a:pt x="1849970" y="0"/>
                  </a:lnTo>
                  <a:lnTo>
                    <a:pt x="2219960" y="0"/>
                  </a:lnTo>
                  <a:lnTo>
                    <a:pt x="2219960" y="269659"/>
                  </a:lnTo>
                  <a:lnTo>
                    <a:pt x="2219960" y="385229"/>
                  </a:lnTo>
                  <a:lnTo>
                    <a:pt x="2219960" y="462280"/>
                  </a:lnTo>
                  <a:lnTo>
                    <a:pt x="1849970" y="462280"/>
                  </a:lnTo>
                  <a:lnTo>
                    <a:pt x="2888500" y="1683880"/>
                  </a:lnTo>
                  <a:lnTo>
                    <a:pt x="1294980" y="462280"/>
                  </a:lnTo>
                  <a:lnTo>
                    <a:pt x="0" y="462280"/>
                  </a:lnTo>
                  <a:lnTo>
                    <a:pt x="0" y="385229"/>
                  </a:lnTo>
                  <a:lnTo>
                    <a:pt x="0" y="269659"/>
                  </a:lnTo>
                  <a:lnTo>
                    <a:pt x="0" y="0"/>
                  </a:lnTo>
                  <a:close/>
                </a:path>
              </a:pathLst>
            </a:custGeom>
            <a:ln w="22860">
              <a:solidFill>
                <a:srgbClr val="39913E"/>
              </a:solidFill>
            </a:ln>
          </p:spPr>
          <p:txBody>
            <a:bodyPr wrap="square" lIns="0" tIns="0" rIns="0" bIns="0" rtlCol="0"/>
            <a:lstStyle/>
            <a:p>
              <a:endParaRPr/>
            </a:p>
          </p:txBody>
        </p:sp>
      </p:grpSp>
      <p:sp>
        <p:nvSpPr>
          <p:cNvPr id="38" name="object 38"/>
          <p:cNvSpPr txBox="1"/>
          <p:nvPr/>
        </p:nvSpPr>
        <p:spPr>
          <a:xfrm>
            <a:off x="3127273" y="1002857"/>
            <a:ext cx="1879600" cy="452120"/>
          </a:xfrm>
          <a:prstGeom prst="rect">
            <a:avLst/>
          </a:prstGeom>
        </p:spPr>
        <p:txBody>
          <a:bodyPr vert="horz" wrap="square" lIns="0" tIns="12700" rIns="0" bIns="0" rtlCol="0">
            <a:spAutoFit/>
          </a:bodyPr>
          <a:lstStyle/>
          <a:p>
            <a:pPr marL="599440" marR="5080" indent="-586740">
              <a:lnSpc>
                <a:spcPct val="100000"/>
              </a:lnSpc>
              <a:spcBef>
                <a:spcPts val="100"/>
              </a:spcBef>
            </a:pPr>
            <a:r>
              <a:rPr sz="1400" spc="-5" dirty="0">
                <a:solidFill>
                  <a:srgbClr val="62666A"/>
                </a:solidFill>
                <a:latin typeface="Arial"/>
                <a:cs typeface="Arial"/>
              </a:rPr>
              <a:t>Controls</a:t>
            </a:r>
            <a:r>
              <a:rPr sz="1400" spc="-55" dirty="0">
                <a:solidFill>
                  <a:srgbClr val="62666A"/>
                </a:solidFill>
                <a:latin typeface="Arial"/>
                <a:cs typeface="Arial"/>
              </a:rPr>
              <a:t> </a:t>
            </a:r>
            <a:r>
              <a:rPr sz="1400" dirty="0">
                <a:solidFill>
                  <a:srgbClr val="62666A"/>
                </a:solidFill>
                <a:latin typeface="Arial"/>
                <a:cs typeface="Arial"/>
              </a:rPr>
              <a:t>and</a:t>
            </a:r>
            <a:r>
              <a:rPr sz="1400" spc="-30" dirty="0">
                <a:solidFill>
                  <a:srgbClr val="62666A"/>
                </a:solidFill>
                <a:latin typeface="Arial"/>
                <a:cs typeface="Arial"/>
              </a:rPr>
              <a:t> </a:t>
            </a:r>
            <a:r>
              <a:rPr sz="1400" spc="-5" dirty="0">
                <a:solidFill>
                  <a:srgbClr val="62666A"/>
                </a:solidFill>
                <a:latin typeface="Arial"/>
                <a:cs typeface="Arial"/>
              </a:rPr>
              <a:t>Protection </a:t>
            </a:r>
            <a:r>
              <a:rPr sz="1400" spc="-375" dirty="0">
                <a:solidFill>
                  <a:srgbClr val="62666A"/>
                </a:solidFill>
                <a:latin typeface="Arial"/>
                <a:cs typeface="Arial"/>
              </a:rPr>
              <a:t> </a:t>
            </a:r>
            <a:r>
              <a:rPr sz="1400" spc="-5" dirty="0">
                <a:solidFill>
                  <a:srgbClr val="62666A"/>
                </a:solidFill>
                <a:latin typeface="Arial"/>
                <a:cs typeface="Arial"/>
              </a:rPr>
              <a:t>Systems</a:t>
            </a:r>
            <a:endParaRPr sz="1400">
              <a:latin typeface="Arial"/>
              <a:cs typeface="Arial"/>
            </a:endParaRPr>
          </a:p>
        </p:txBody>
      </p:sp>
      <p:sp>
        <p:nvSpPr>
          <p:cNvPr id="39" name="object 39"/>
          <p:cNvSpPr txBox="1">
            <a:spLocks noGrp="1"/>
          </p:cNvSpPr>
          <p:nvPr>
            <p:ph type="sldNum" sz="quarter" idx="7"/>
          </p:nvPr>
        </p:nvSpPr>
        <p:spPr>
          <a:prstGeom prst="rect">
            <a:avLst/>
          </a:prstGeom>
        </p:spPr>
        <p:txBody>
          <a:bodyPr vert="horz" wrap="square" lIns="0" tIns="635" rIns="0" bIns="0" rtlCol="0">
            <a:spAutoFit/>
          </a:bodyPr>
          <a:lstStyle/>
          <a:p>
            <a:pPr marL="38100">
              <a:lnSpc>
                <a:spcPct val="100000"/>
              </a:lnSpc>
              <a:spcBef>
                <a:spcPts val="5"/>
              </a:spcBef>
            </a:pPr>
            <a:fld id="{81D60167-4931-47E6-BA6A-407CBD079E47}" type="slidenum">
              <a:rPr dirty="0"/>
              <a:t>20</a:t>
            </a:fld>
            <a:endParaRPr dirty="0"/>
          </a:p>
        </p:txBody>
      </p:sp>
      <p:sp>
        <p:nvSpPr>
          <p:cNvPr id="40" name="object 40"/>
          <p:cNvSpPr txBox="1">
            <a:spLocks noGrp="1"/>
          </p:cNvSpPr>
          <p:nvPr>
            <p:ph type="ftr" sz="quarter" idx="5"/>
          </p:nvPr>
        </p:nvSpPr>
        <p:spPr>
          <a:prstGeom prst="rect">
            <a:avLst/>
          </a:prstGeom>
        </p:spPr>
        <p:txBody>
          <a:bodyPr vert="horz" wrap="square" lIns="0" tIns="3810" rIns="0" bIns="0" rtlCol="0">
            <a:spAutoFit/>
          </a:bodyPr>
          <a:lstStyle/>
          <a:p>
            <a:pPr marL="12700">
              <a:lnSpc>
                <a:spcPct val="100000"/>
              </a:lnSpc>
              <a:spcBef>
                <a:spcPts val="30"/>
              </a:spcBef>
            </a:pPr>
            <a:r>
              <a:rPr dirty="0"/>
              <a:t>©</a:t>
            </a:r>
            <a:r>
              <a:rPr spc="5" dirty="0"/>
              <a:t> </a:t>
            </a:r>
            <a:r>
              <a:rPr spc="-10" dirty="0"/>
              <a:t>2020</a:t>
            </a:r>
            <a:r>
              <a:rPr spc="15" dirty="0"/>
              <a:t> </a:t>
            </a:r>
            <a:r>
              <a:rPr spc="-5" dirty="0"/>
              <a:t>Mitsubishi</a:t>
            </a:r>
            <a:r>
              <a:rPr spc="30" dirty="0"/>
              <a:t> </a:t>
            </a:r>
            <a:r>
              <a:rPr spc="-20" dirty="0"/>
              <a:t>Power</a:t>
            </a:r>
            <a:r>
              <a:rPr spc="65" dirty="0"/>
              <a:t> </a:t>
            </a:r>
            <a:r>
              <a:rPr spc="-10" dirty="0"/>
              <a:t>Americas,</a:t>
            </a:r>
            <a:r>
              <a:rPr spc="70" dirty="0"/>
              <a:t> </a:t>
            </a:r>
            <a:r>
              <a:rPr spc="-5" dirty="0"/>
              <a:t>Inc.</a:t>
            </a:r>
            <a:r>
              <a:rPr spc="5" dirty="0"/>
              <a:t> </a:t>
            </a:r>
            <a:r>
              <a:rPr spc="-10" dirty="0"/>
              <a:t>All</a:t>
            </a:r>
            <a:r>
              <a:rPr spc="30" dirty="0"/>
              <a:t> </a:t>
            </a:r>
            <a:r>
              <a:rPr spc="-10" dirty="0"/>
              <a:t>Rights</a:t>
            </a:r>
            <a:r>
              <a:rPr spc="15" dirty="0"/>
              <a:t> </a:t>
            </a:r>
            <a:r>
              <a:rPr spc="-15" dirty="0"/>
              <a:t>Reserved.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66700" y="726440"/>
            <a:ext cx="11658600" cy="5943600"/>
            <a:chOff x="266700" y="726440"/>
            <a:chExt cx="11658600" cy="5943600"/>
          </a:xfrm>
        </p:grpSpPr>
        <p:pic>
          <p:nvPicPr>
            <p:cNvPr id="3" name="object 3"/>
            <p:cNvPicPr/>
            <p:nvPr/>
          </p:nvPicPr>
          <p:blipFill>
            <a:blip r:embed="rId2" cstate="print"/>
            <a:stretch>
              <a:fillRect/>
            </a:stretch>
          </p:blipFill>
          <p:spPr>
            <a:xfrm>
              <a:off x="266700" y="6408420"/>
              <a:ext cx="11658600" cy="261619"/>
            </a:xfrm>
            <a:prstGeom prst="rect">
              <a:avLst/>
            </a:prstGeom>
          </p:spPr>
        </p:pic>
        <p:pic>
          <p:nvPicPr>
            <p:cNvPr id="4" name="object 4"/>
            <p:cNvPicPr/>
            <p:nvPr/>
          </p:nvPicPr>
          <p:blipFill>
            <a:blip r:embed="rId3" cstate="print"/>
            <a:stretch>
              <a:fillRect/>
            </a:stretch>
          </p:blipFill>
          <p:spPr>
            <a:xfrm>
              <a:off x="1277446" y="726440"/>
              <a:ext cx="9926961" cy="5666574"/>
            </a:xfrm>
            <a:prstGeom prst="rect">
              <a:avLst/>
            </a:prstGeom>
          </p:spPr>
        </p:pic>
        <p:sp>
          <p:nvSpPr>
            <p:cNvPr id="5" name="object 5"/>
            <p:cNvSpPr/>
            <p:nvPr/>
          </p:nvSpPr>
          <p:spPr>
            <a:xfrm>
              <a:off x="349250" y="3623310"/>
              <a:ext cx="2047239" cy="992505"/>
            </a:xfrm>
            <a:custGeom>
              <a:avLst/>
              <a:gdLst/>
              <a:ahLst/>
              <a:cxnLst/>
              <a:rect l="l" t="t" r="r" b="b"/>
              <a:pathLst>
                <a:path w="2047239" h="992504">
                  <a:moveTo>
                    <a:pt x="2047239" y="0"/>
                  </a:moveTo>
                  <a:lnTo>
                    <a:pt x="0" y="0"/>
                  </a:lnTo>
                  <a:lnTo>
                    <a:pt x="0" y="462279"/>
                  </a:lnTo>
                  <a:lnTo>
                    <a:pt x="1194219" y="462279"/>
                  </a:lnTo>
                  <a:lnTo>
                    <a:pt x="1944700" y="992301"/>
                  </a:lnTo>
                  <a:lnTo>
                    <a:pt x="1706029" y="462279"/>
                  </a:lnTo>
                  <a:lnTo>
                    <a:pt x="2047239" y="462279"/>
                  </a:lnTo>
                  <a:lnTo>
                    <a:pt x="2047239" y="0"/>
                  </a:lnTo>
                  <a:close/>
                </a:path>
              </a:pathLst>
            </a:custGeom>
            <a:solidFill>
              <a:srgbClr val="FFFFFF"/>
            </a:solidFill>
          </p:spPr>
          <p:txBody>
            <a:bodyPr wrap="square" lIns="0" tIns="0" rIns="0" bIns="0" rtlCol="0"/>
            <a:lstStyle/>
            <a:p>
              <a:endParaRPr/>
            </a:p>
          </p:txBody>
        </p:sp>
        <p:sp>
          <p:nvSpPr>
            <p:cNvPr id="6" name="object 6"/>
            <p:cNvSpPr/>
            <p:nvPr/>
          </p:nvSpPr>
          <p:spPr>
            <a:xfrm>
              <a:off x="349250" y="3623310"/>
              <a:ext cx="2047239" cy="992505"/>
            </a:xfrm>
            <a:custGeom>
              <a:avLst/>
              <a:gdLst/>
              <a:ahLst/>
              <a:cxnLst/>
              <a:rect l="l" t="t" r="r" b="b"/>
              <a:pathLst>
                <a:path w="2047239" h="992504">
                  <a:moveTo>
                    <a:pt x="0" y="0"/>
                  </a:moveTo>
                  <a:lnTo>
                    <a:pt x="1194219" y="0"/>
                  </a:lnTo>
                  <a:lnTo>
                    <a:pt x="1706029" y="0"/>
                  </a:lnTo>
                  <a:lnTo>
                    <a:pt x="2047239" y="0"/>
                  </a:lnTo>
                  <a:lnTo>
                    <a:pt x="2047239" y="269659"/>
                  </a:lnTo>
                  <a:lnTo>
                    <a:pt x="2047239" y="385229"/>
                  </a:lnTo>
                  <a:lnTo>
                    <a:pt x="2047239" y="462279"/>
                  </a:lnTo>
                  <a:lnTo>
                    <a:pt x="1706029" y="462279"/>
                  </a:lnTo>
                  <a:lnTo>
                    <a:pt x="1944700" y="992301"/>
                  </a:lnTo>
                  <a:lnTo>
                    <a:pt x="1194219" y="462279"/>
                  </a:lnTo>
                  <a:lnTo>
                    <a:pt x="0" y="462279"/>
                  </a:lnTo>
                  <a:lnTo>
                    <a:pt x="0" y="385229"/>
                  </a:lnTo>
                  <a:lnTo>
                    <a:pt x="0" y="269659"/>
                  </a:lnTo>
                  <a:lnTo>
                    <a:pt x="0" y="0"/>
                  </a:lnTo>
                  <a:close/>
                </a:path>
              </a:pathLst>
            </a:custGeom>
            <a:ln w="22860">
              <a:solidFill>
                <a:srgbClr val="39913E"/>
              </a:solidFill>
            </a:ln>
          </p:spPr>
          <p:txBody>
            <a:bodyPr wrap="square" lIns="0" tIns="0" rIns="0" bIns="0" rtlCol="0"/>
            <a:lstStyle/>
            <a:p>
              <a:endParaRPr/>
            </a:p>
          </p:txBody>
        </p:sp>
      </p:grpSp>
      <p:sp>
        <p:nvSpPr>
          <p:cNvPr id="7" name="object 7"/>
          <p:cNvSpPr/>
          <p:nvPr/>
        </p:nvSpPr>
        <p:spPr>
          <a:xfrm>
            <a:off x="262890" y="565150"/>
            <a:ext cx="11658600" cy="0"/>
          </a:xfrm>
          <a:custGeom>
            <a:avLst/>
            <a:gdLst/>
            <a:ahLst/>
            <a:cxnLst/>
            <a:rect l="l" t="t" r="r" b="b"/>
            <a:pathLst>
              <a:path w="11658600">
                <a:moveTo>
                  <a:pt x="0" y="0"/>
                </a:moveTo>
                <a:lnTo>
                  <a:pt x="11658104" y="0"/>
                </a:lnTo>
              </a:path>
            </a:pathLst>
          </a:custGeom>
          <a:ln w="7620">
            <a:solidFill>
              <a:srgbClr val="000000"/>
            </a:solidFill>
          </a:ln>
        </p:spPr>
        <p:txBody>
          <a:bodyPr wrap="square" lIns="0" tIns="0" rIns="0" bIns="0" rtlCol="0"/>
          <a:lstStyle/>
          <a:p>
            <a:endParaRPr/>
          </a:p>
        </p:txBody>
      </p:sp>
      <p:pic>
        <p:nvPicPr>
          <p:cNvPr id="8" name="object 8"/>
          <p:cNvPicPr/>
          <p:nvPr/>
        </p:nvPicPr>
        <p:blipFill>
          <a:blip r:embed="rId4" cstate="print"/>
          <a:stretch>
            <a:fillRect/>
          </a:stretch>
        </p:blipFill>
        <p:spPr>
          <a:xfrm>
            <a:off x="10430646" y="111932"/>
            <a:ext cx="1401451" cy="342916"/>
          </a:xfrm>
          <a:prstGeom prst="rect">
            <a:avLst/>
          </a:prstGeom>
        </p:spPr>
      </p:pic>
      <p:sp>
        <p:nvSpPr>
          <p:cNvPr id="9" name="object 9"/>
          <p:cNvSpPr txBox="1">
            <a:spLocks noGrp="1"/>
          </p:cNvSpPr>
          <p:nvPr>
            <p:ph type="title"/>
          </p:nvPr>
        </p:nvSpPr>
        <p:spPr>
          <a:xfrm>
            <a:off x="644540" y="138587"/>
            <a:ext cx="6241415" cy="330200"/>
          </a:xfrm>
          <a:prstGeom prst="rect">
            <a:avLst/>
          </a:prstGeom>
        </p:spPr>
        <p:txBody>
          <a:bodyPr vert="horz" wrap="square" lIns="0" tIns="12700" rIns="0" bIns="0" rtlCol="0">
            <a:spAutoFit/>
          </a:bodyPr>
          <a:lstStyle/>
          <a:p>
            <a:pPr marL="12700">
              <a:lnSpc>
                <a:spcPct val="100000"/>
              </a:lnSpc>
              <a:spcBef>
                <a:spcPts val="100"/>
              </a:spcBef>
            </a:pPr>
            <a:r>
              <a:rPr sz="2000" spc="-10" dirty="0">
                <a:solidFill>
                  <a:srgbClr val="000000"/>
                </a:solidFill>
              </a:rPr>
              <a:t>Hydrogen</a:t>
            </a:r>
            <a:r>
              <a:rPr sz="2000" spc="55" dirty="0">
                <a:solidFill>
                  <a:srgbClr val="000000"/>
                </a:solidFill>
              </a:rPr>
              <a:t> </a:t>
            </a:r>
            <a:r>
              <a:rPr sz="2000" spc="-10" dirty="0">
                <a:solidFill>
                  <a:srgbClr val="000000"/>
                </a:solidFill>
              </a:rPr>
              <a:t>Facility: </a:t>
            </a:r>
            <a:r>
              <a:rPr sz="2000" dirty="0">
                <a:solidFill>
                  <a:srgbClr val="000000"/>
                </a:solidFill>
              </a:rPr>
              <a:t>Plant</a:t>
            </a:r>
            <a:r>
              <a:rPr sz="2000" spc="-25" dirty="0">
                <a:solidFill>
                  <a:srgbClr val="000000"/>
                </a:solidFill>
              </a:rPr>
              <a:t> </a:t>
            </a:r>
            <a:r>
              <a:rPr sz="2000" spc="-10" dirty="0">
                <a:solidFill>
                  <a:srgbClr val="000000"/>
                </a:solidFill>
              </a:rPr>
              <a:t>Overview</a:t>
            </a:r>
            <a:r>
              <a:rPr sz="2000" spc="20" dirty="0">
                <a:solidFill>
                  <a:srgbClr val="000000"/>
                </a:solidFill>
              </a:rPr>
              <a:t> </a:t>
            </a:r>
            <a:r>
              <a:rPr sz="2000" spc="-5" dirty="0">
                <a:solidFill>
                  <a:srgbClr val="000000"/>
                </a:solidFill>
              </a:rPr>
              <a:t>(4</a:t>
            </a:r>
            <a:r>
              <a:rPr sz="2000" spc="-15" dirty="0">
                <a:solidFill>
                  <a:srgbClr val="000000"/>
                </a:solidFill>
              </a:rPr>
              <a:t> </a:t>
            </a:r>
            <a:r>
              <a:rPr sz="2000" dirty="0">
                <a:solidFill>
                  <a:srgbClr val="000000"/>
                </a:solidFill>
              </a:rPr>
              <a:t>TPH /</a:t>
            </a:r>
            <a:r>
              <a:rPr sz="2000" spc="-20" dirty="0">
                <a:solidFill>
                  <a:srgbClr val="000000"/>
                </a:solidFill>
              </a:rPr>
              <a:t> </a:t>
            </a:r>
            <a:r>
              <a:rPr sz="2000" dirty="0">
                <a:solidFill>
                  <a:srgbClr val="000000"/>
                </a:solidFill>
              </a:rPr>
              <a:t>220</a:t>
            </a:r>
            <a:r>
              <a:rPr sz="2000" spc="-30" dirty="0">
                <a:solidFill>
                  <a:srgbClr val="000000"/>
                </a:solidFill>
              </a:rPr>
              <a:t> </a:t>
            </a:r>
            <a:r>
              <a:rPr sz="2000" dirty="0">
                <a:solidFill>
                  <a:srgbClr val="000000"/>
                </a:solidFill>
              </a:rPr>
              <a:t>MW)</a:t>
            </a:r>
            <a:endParaRPr sz="2000"/>
          </a:p>
        </p:txBody>
      </p:sp>
      <p:sp>
        <p:nvSpPr>
          <p:cNvPr id="10" name="object 10"/>
          <p:cNvSpPr txBox="1"/>
          <p:nvPr/>
        </p:nvSpPr>
        <p:spPr>
          <a:xfrm>
            <a:off x="583719" y="3622075"/>
            <a:ext cx="1574800" cy="452120"/>
          </a:xfrm>
          <a:prstGeom prst="rect">
            <a:avLst/>
          </a:prstGeom>
        </p:spPr>
        <p:txBody>
          <a:bodyPr vert="horz" wrap="square" lIns="0" tIns="12700" rIns="0" bIns="0" rtlCol="0">
            <a:spAutoFit/>
          </a:bodyPr>
          <a:lstStyle/>
          <a:p>
            <a:pPr marL="589280" marR="5080" indent="-577215">
              <a:lnSpc>
                <a:spcPct val="100000"/>
              </a:lnSpc>
              <a:spcBef>
                <a:spcPts val="100"/>
              </a:spcBef>
            </a:pPr>
            <a:r>
              <a:rPr sz="1400" dirty="0">
                <a:solidFill>
                  <a:srgbClr val="62666A"/>
                </a:solidFill>
                <a:latin typeface="Arial"/>
                <a:cs typeface="Arial"/>
              </a:rPr>
              <a:t>Raw</a:t>
            </a:r>
            <a:r>
              <a:rPr sz="1400" spc="-50" dirty="0">
                <a:solidFill>
                  <a:srgbClr val="62666A"/>
                </a:solidFill>
                <a:latin typeface="Arial"/>
                <a:cs typeface="Arial"/>
              </a:rPr>
              <a:t> </a:t>
            </a:r>
            <a:r>
              <a:rPr sz="1400" spc="5" dirty="0">
                <a:solidFill>
                  <a:srgbClr val="62666A"/>
                </a:solidFill>
                <a:latin typeface="Arial"/>
                <a:cs typeface="Arial"/>
              </a:rPr>
              <a:t>Water</a:t>
            </a:r>
            <a:r>
              <a:rPr sz="1400" spc="-85" dirty="0">
                <a:solidFill>
                  <a:srgbClr val="62666A"/>
                </a:solidFill>
                <a:latin typeface="Arial"/>
                <a:cs typeface="Arial"/>
              </a:rPr>
              <a:t> </a:t>
            </a:r>
            <a:r>
              <a:rPr sz="1400" spc="-5" dirty="0">
                <a:solidFill>
                  <a:srgbClr val="62666A"/>
                </a:solidFill>
                <a:latin typeface="Arial"/>
                <a:cs typeface="Arial"/>
              </a:rPr>
              <a:t>Storage </a:t>
            </a:r>
            <a:r>
              <a:rPr sz="1400" spc="-375" dirty="0">
                <a:solidFill>
                  <a:srgbClr val="62666A"/>
                </a:solidFill>
                <a:latin typeface="Arial"/>
                <a:cs typeface="Arial"/>
              </a:rPr>
              <a:t> </a:t>
            </a:r>
            <a:r>
              <a:rPr sz="1400" dirty="0">
                <a:solidFill>
                  <a:srgbClr val="62666A"/>
                </a:solidFill>
                <a:latin typeface="Arial"/>
                <a:cs typeface="Arial"/>
              </a:rPr>
              <a:t>Tank</a:t>
            </a:r>
            <a:endParaRPr sz="1400">
              <a:latin typeface="Arial"/>
              <a:cs typeface="Arial"/>
            </a:endParaRPr>
          </a:p>
        </p:txBody>
      </p:sp>
      <p:grpSp>
        <p:nvGrpSpPr>
          <p:cNvPr id="11" name="object 11"/>
          <p:cNvGrpSpPr/>
          <p:nvPr/>
        </p:nvGrpSpPr>
        <p:grpSpPr>
          <a:xfrm>
            <a:off x="81280" y="711200"/>
            <a:ext cx="7804150" cy="5064760"/>
            <a:chOff x="81280" y="711200"/>
            <a:chExt cx="7804150" cy="5064760"/>
          </a:xfrm>
        </p:grpSpPr>
        <p:sp>
          <p:nvSpPr>
            <p:cNvPr id="12" name="object 12"/>
            <p:cNvSpPr/>
            <p:nvPr/>
          </p:nvSpPr>
          <p:spPr>
            <a:xfrm>
              <a:off x="5078730" y="722630"/>
              <a:ext cx="2795270" cy="472440"/>
            </a:xfrm>
            <a:custGeom>
              <a:avLst/>
              <a:gdLst/>
              <a:ahLst/>
              <a:cxnLst/>
              <a:rect l="l" t="t" r="r" b="b"/>
              <a:pathLst>
                <a:path w="2795270" h="472440">
                  <a:moveTo>
                    <a:pt x="2232660" y="0"/>
                  </a:moveTo>
                  <a:lnTo>
                    <a:pt x="0" y="0"/>
                  </a:lnTo>
                  <a:lnTo>
                    <a:pt x="0" y="436880"/>
                  </a:lnTo>
                  <a:lnTo>
                    <a:pt x="2232660" y="436880"/>
                  </a:lnTo>
                  <a:lnTo>
                    <a:pt x="2232660" y="364070"/>
                  </a:lnTo>
                  <a:lnTo>
                    <a:pt x="2795066" y="471982"/>
                  </a:lnTo>
                  <a:lnTo>
                    <a:pt x="2232660" y="254850"/>
                  </a:lnTo>
                  <a:lnTo>
                    <a:pt x="2232660" y="0"/>
                  </a:lnTo>
                  <a:close/>
                </a:path>
              </a:pathLst>
            </a:custGeom>
            <a:solidFill>
              <a:srgbClr val="FFFFFF"/>
            </a:solidFill>
          </p:spPr>
          <p:txBody>
            <a:bodyPr wrap="square" lIns="0" tIns="0" rIns="0" bIns="0" rtlCol="0"/>
            <a:lstStyle/>
            <a:p>
              <a:endParaRPr/>
            </a:p>
          </p:txBody>
        </p:sp>
        <p:sp>
          <p:nvSpPr>
            <p:cNvPr id="13" name="object 13"/>
            <p:cNvSpPr/>
            <p:nvPr/>
          </p:nvSpPr>
          <p:spPr>
            <a:xfrm>
              <a:off x="5078730" y="722630"/>
              <a:ext cx="2795270" cy="472440"/>
            </a:xfrm>
            <a:custGeom>
              <a:avLst/>
              <a:gdLst/>
              <a:ahLst/>
              <a:cxnLst/>
              <a:rect l="l" t="t" r="r" b="b"/>
              <a:pathLst>
                <a:path w="2795270" h="472440">
                  <a:moveTo>
                    <a:pt x="0" y="0"/>
                  </a:moveTo>
                  <a:lnTo>
                    <a:pt x="1302385" y="0"/>
                  </a:lnTo>
                  <a:lnTo>
                    <a:pt x="1860550" y="0"/>
                  </a:lnTo>
                  <a:lnTo>
                    <a:pt x="2232660" y="0"/>
                  </a:lnTo>
                  <a:lnTo>
                    <a:pt x="2232660" y="254850"/>
                  </a:lnTo>
                  <a:lnTo>
                    <a:pt x="2795066" y="471982"/>
                  </a:lnTo>
                  <a:lnTo>
                    <a:pt x="2232660" y="364070"/>
                  </a:lnTo>
                  <a:lnTo>
                    <a:pt x="2232660" y="436880"/>
                  </a:lnTo>
                  <a:lnTo>
                    <a:pt x="1860550" y="436880"/>
                  </a:lnTo>
                  <a:lnTo>
                    <a:pt x="1302385" y="436880"/>
                  </a:lnTo>
                  <a:lnTo>
                    <a:pt x="0" y="436880"/>
                  </a:lnTo>
                  <a:lnTo>
                    <a:pt x="0" y="364070"/>
                  </a:lnTo>
                  <a:lnTo>
                    <a:pt x="0" y="254850"/>
                  </a:lnTo>
                  <a:lnTo>
                    <a:pt x="0" y="0"/>
                  </a:lnTo>
                  <a:close/>
                </a:path>
              </a:pathLst>
            </a:custGeom>
            <a:ln w="22860">
              <a:solidFill>
                <a:srgbClr val="39913E"/>
              </a:solidFill>
            </a:ln>
          </p:spPr>
          <p:txBody>
            <a:bodyPr wrap="square" lIns="0" tIns="0" rIns="0" bIns="0" rtlCol="0"/>
            <a:lstStyle/>
            <a:p>
              <a:endParaRPr/>
            </a:p>
          </p:txBody>
        </p:sp>
        <p:sp>
          <p:nvSpPr>
            <p:cNvPr id="14" name="object 14"/>
            <p:cNvSpPr/>
            <p:nvPr/>
          </p:nvSpPr>
          <p:spPr>
            <a:xfrm>
              <a:off x="92710" y="5279390"/>
              <a:ext cx="2820035" cy="485140"/>
            </a:xfrm>
            <a:custGeom>
              <a:avLst/>
              <a:gdLst/>
              <a:ahLst/>
              <a:cxnLst/>
              <a:rect l="l" t="t" r="r" b="b"/>
              <a:pathLst>
                <a:path w="2820035" h="485139">
                  <a:moveTo>
                    <a:pt x="2542540" y="0"/>
                  </a:moveTo>
                  <a:lnTo>
                    <a:pt x="0" y="0"/>
                  </a:lnTo>
                  <a:lnTo>
                    <a:pt x="0" y="485140"/>
                  </a:lnTo>
                  <a:lnTo>
                    <a:pt x="2542540" y="485140"/>
                  </a:lnTo>
                  <a:lnTo>
                    <a:pt x="2542540" y="202145"/>
                  </a:lnTo>
                  <a:lnTo>
                    <a:pt x="2819806" y="59385"/>
                  </a:lnTo>
                  <a:lnTo>
                    <a:pt x="2542540" y="80860"/>
                  </a:lnTo>
                  <a:lnTo>
                    <a:pt x="2542540" y="0"/>
                  </a:lnTo>
                  <a:close/>
                </a:path>
              </a:pathLst>
            </a:custGeom>
            <a:solidFill>
              <a:srgbClr val="FFFFFF"/>
            </a:solidFill>
          </p:spPr>
          <p:txBody>
            <a:bodyPr wrap="square" lIns="0" tIns="0" rIns="0" bIns="0" rtlCol="0"/>
            <a:lstStyle/>
            <a:p>
              <a:endParaRPr/>
            </a:p>
          </p:txBody>
        </p:sp>
        <p:sp>
          <p:nvSpPr>
            <p:cNvPr id="15" name="object 15"/>
            <p:cNvSpPr/>
            <p:nvPr/>
          </p:nvSpPr>
          <p:spPr>
            <a:xfrm>
              <a:off x="92710" y="5279390"/>
              <a:ext cx="2820035" cy="485140"/>
            </a:xfrm>
            <a:custGeom>
              <a:avLst/>
              <a:gdLst/>
              <a:ahLst/>
              <a:cxnLst/>
              <a:rect l="l" t="t" r="r" b="b"/>
              <a:pathLst>
                <a:path w="2820035" h="485139">
                  <a:moveTo>
                    <a:pt x="0" y="0"/>
                  </a:moveTo>
                  <a:lnTo>
                    <a:pt x="1483144" y="0"/>
                  </a:lnTo>
                  <a:lnTo>
                    <a:pt x="2118779" y="0"/>
                  </a:lnTo>
                  <a:lnTo>
                    <a:pt x="2542540" y="0"/>
                  </a:lnTo>
                  <a:lnTo>
                    <a:pt x="2542540" y="80860"/>
                  </a:lnTo>
                  <a:lnTo>
                    <a:pt x="2819806" y="59385"/>
                  </a:lnTo>
                  <a:lnTo>
                    <a:pt x="2542540" y="202145"/>
                  </a:lnTo>
                  <a:lnTo>
                    <a:pt x="2542540" y="485140"/>
                  </a:lnTo>
                  <a:lnTo>
                    <a:pt x="2118779" y="485140"/>
                  </a:lnTo>
                  <a:lnTo>
                    <a:pt x="1483144" y="485140"/>
                  </a:lnTo>
                  <a:lnTo>
                    <a:pt x="0" y="485140"/>
                  </a:lnTo>
                  <a:lnTo>
                    <a:pt x="0" y="202145"/>
                  </a:lnTo>
                  <a:lnTo>
                    <a:pt x="0" y="80860"/>
                  </a:lnTo>
                  <a:lnTo>
                    <a:pt x="0" y="0"/>
                  </a:lnTo>
                  <a:close/>
                </a:path>
              </a:pathLst>
            </a:custGeom>
            <a:ln w="22860">
              <a:solidFill>
                <a:srgbClr val="39913E"/>
              </a:solidFill>
            </a:ln>
          </p:spPr>
          <p:txBody>
            <a:bodyPr wrap="square" lIns="0" tIns="0" rIns="0" bIns="0" rtlCol="0"/>
            <a:lstStyle/>
            <a:p>
              <a:endParaRPr/>
            </a:p>
          </p:txBody>
        </p:sp>
      </p:grpSp>
      <p:sp>
        <p:nvSpPr>
          <p:cNvPr id="16" name="object 16"/>
          <p:cNvSpPr txBox="1"/>
          <p:nvPr/>
        </p:nvSpPr>
        <p:spPr>
          <a:xfrm>
            <a:off x="185191" y="5288921"/>
            <a:ext cx="2352040" cy="452120"/>
          </a:xfrm>
          <a:prstGeom prst="rect">
            <a:avLst/>
          </a:prstGeom>
        </p:spPr>
        <p:txBody>
          <a:bodyPr vert="horz" wrap="square" lIns="0" tIns="12700" rIns="0" bIns="0" rtlCol="0">
            <a:spAutoFit/>
          </a:bodyPr>
          <a:lstStyle/>
          <a:p>
            <a:pPr marL="344805" marR="5080" indent="-332740">
              <a:lnSpc>
                <a:spcPct val="100000"/>
              </a:lnSpc>
              <a:spcBef>
                <a:spcPts val="100"/>
              </a:spcBef>
            </a:pPr>
            <a:r>
              <a:rPr sz="1400" spc="5" dirty="0">
                <a:solidFill>
                  <a:srgbClr val="62666A"/>
                </a:solidFill>
                <a:latin typeface="Arial"/>
                <a:cs typeface="Arial"/>
              </a:rPr>
              <a:t>D</a:t>
            </a:r>
            <a:r>
              <a:rPr sz="1400" dirty="0">
                <a:solidFill>
                  <a:srgbClr val="62666A"/>
                </a:solidFill>
                <a:latin typeface="Arial"/>
                <a:cs typeface="Arial"/>
              </a:rPr>
              <a:t>e</a:t>
            </a:r>
            <a:r>
              <a:rPr sz="1400" spc="10" dirty="0">
                <a:solidFill>
                  <a:srgbClr val="62666A"/>
                </a:solidFill>
                <a:latin typeface="Arial"/>
                <a:cs typeface="Arial"/>
              </a:rPr>
              <a:t>m</a:t>
            </a:r>
            <a:r>
              <a:rPr sz="1400" spc="5" dirty="0">
                <a:solidFill>
                  <a:srgbClr val="62666A"/>
                </a:solidFill>
                <a:latin typeface="Arial"/>
                <a:cs typeface="Arial"/>
              </a:rPr>
              <a:t>i</a:t>
            </a:r>
            <a:r>
              <a:rPr sz="1400" dirty="0">
                <a:solidFill>
                  <a:srgbClr val="62666A"/>
                </a:solidFill>
                <a:latin typeface="Arial"/>
                <a:cs typeface="Arial"/>
              </a:rPr>
              <a:t>ne</a:t>
            </a:r>
            <a:r>
              <a:rPr sz="1400" spc="-10" dirty="0">
                <a:solidFill>
                  <a:srgbClr val="62666A"/>
                </a:solidFill>
                <a:latin typeface="Arial"/>
                <a:cs typeface="Arial"/>
              </a:rPr>
              <a:t>r</a:t>
            </a:r>
            <a:r>
              <a:rPr sz="1400" dirty="0">
                <a:solidFill>
                  <a:srgbClr val="62666A"/>
                </a:solidFill>
                <a:latin typeface="Arial"/>
                <a:cs typeface="Arial"/>
              </a:rPr>
              <a:t>a</a:t>
            </a:r>
            <a:r>
              <a:rPr sz="1400" spc="5" dirty="0">
                <a:solidFill>
                  <a:srgbClr val="62666A"/>
                </a:solidFill>
                <a:latin typeface="Arial"/>
                <a:cs typeface="Arial"/>
              </a:rPr>
              <a:t>li</a:t>
            </a:r>
            <a:r>
              <a:rPr sz="1400" dirty="0">
                <a:solidFill>
                  <a:srgbClr val="62666A"/>
                </a:solidFill>
                <a:latin typeface="Arial"/>
                <a:cs typeface="Arial"/>
              </a:rPr>
              <a:t>zed</a:t>
            </a:r>
            <a:r>
              <a:rPr sz="1400" spc="-50" dirty="0">
                <a:solidFill>
                  <a:srgbClr val="62666A"/>
                </a:solidFill>
                <a:latin typeface="Arial"/>
                <a:cs typeface="Arial"/>
              </a:rPr>
              <a:t> </a:t>
            </a:r>
            <a:r>
              <a:rPr sz="1400" spc="35" dirty="0">
                <a:solidFill>
                  <a:srgbClr val="62666A"/>
                </a:solidFill>
                <a:latin typeface="Arial"/>
                <a:cs typeface="Arial"/>
              </a:rPr>
              <a:t>W</a:t>
            </a:r>
            <a:r>
              <a:rPr sz="1400" dirty="0">
                <a:solidFill>
                  <a:srgbClr val="62666A"/>
                </a:solidFill>
                <a:latin typeface="Arial"/>
                <a:cs typeface="Arial"/>
              </a:rPr>
              <a:t>a</a:t>
            </a:r>
            <a:r>
              <a:rPr sz="1400" spc="-10" dirty="0">
                <a:solidFill>
                  <a:srgbClr val="62666A"/>
                </a:solidFill>
                <a:latin typeface="Arial"/>
                <a:cs typeface="Arial"/>
              </a:rPr>
              <a:t>t</a:t>
            </a:r>
            <a:r>
              <a:rPr sz="1400" dirty="0">
                <a:solidFill>
                  <a:srgbClr val="62666A"/>
                </a:solidFill>
                <a:latin typeface="Arial"/>
                <a:cs typeface="Arial"/>
              </a:rPr>
              <a:t>er</a:t>
            </a:r>
            <a:r>
              <a:rPr sz="1400" spc="-75" dirty="0">
                <a:solidFill>
                  <a:srgbClr val="62666A"/>
                </a:solidFill>
                <a:latin typeface="Arial"/>
                <a:cs typeface="Arial"/>
              </a:rPr>
              <a:t> </a:t>
            </a:r>
            <a:r>
              <a:rPr sz="1400" spc="5" dirty="0">
                <a:solidFill>
                  <a:srgbClr val="62666A"/>
                </a:solidFill>
                <a:latin typeface="Arial"/>
                <a:cs typeface="Arial"/>
              </a:rPr>
              <a:t>S</a:t>
            </a:r>
            <a:r>
              <a:rPr sz="1400" spc="-10" dirty="0">
                <a:solidFill>
                  <a:srgbClr val="62666A"/>
                </a:solidFill>
                <a:latin typeface="Arial"/>
                <a:cs typeface="Arial"/>
              </a:rPr>
              <a:t>t</a:t>
            </a:r>
            <a:r>
              <a:rPr sz="1400" dirty="0">
                <a:solidFill>
                  <a:srgbClr val="62666A"/>
                </a:solidFill>
                <a:latin typeface="Arial"/>
                <a:cs typeface="Arial"/>
              </a:rPr>
              <a:t>o</a:t>
            </a:r>
            <a:r>
              <a:rPr sz="1400" spc="-10" dirty="0">
                <a:solidFill>
                  <a:srgbClr val="62666A"/>
                </a:solidFill>
                <a:latin typeface="Arial"/>
                <a:cs typeface="Arial"/>
              </a:rPr>
              <a:t>r</a:t>
            </a:r>
            <a:r>
              <a:rPr sz="1400" dirty="0">
                <a:solidFill>
                  <a:srgbClr val="62666A"/>
                </a:solidFill>
                <a:latin typeface="Arial"/>
                <a:cs typeface="Arial"/>
              </a:rPr>
              <a:t>age  &amp;</a:t>
            </a:r>
            <a:r>
              <a:rPr sz="1400" spc="380" dirty="0">
                <a:solidFill>
                  <a:srgbClr val="62666A"/>
                </a:solidFill>
                <a:latin typeface="Arial"/>
                <a:cs typeface="Arial"/>
              </a:rPr>
              <a:t> </a:t>
            </a:r>
            <a:r>
              <a:rPr sz="1400" spc="-5" dirty="0">
                <a:solidFill>
                  <a:srgbClr val="62666A"/>
                </a:solidFill>
                <a:latin typeface="Arial"/>
                <a:cs typeface="Arial"/>
              </a:rPr>
              <a:t>Treatment</a:t>
            </a:r>
            <a:r>
              <a:rPr sz="1400" spc="-45" dirty="0">
                <a:solidFill>
                  <a:srgbClr val="62666A"/>
                </a:solidFill>
                <a:latin typeface="Arial"/>
                <a:cs typeface="Arial"/>
              </a:rPr>
              <a:t> </a:t>
            </a:r>
            <a:r>
              <a:rPr sz="1400" spc="-10" dirty="0">
                <a:solidFill>
                  <a:srgbClr val="62666A"/>
                </a:solidFill>
                <a:latin typeface="Arial"/>
                <a:cs typeface="Arial"/>
              </a:rPr>
              <a:t>System</a:t>
            </a:r>
            <a:endParaRPr sz="1400">
              <a:latin typeface="Arial"/>
              <a:cs typeface="Arial"/>
            </a:endParaRPr>
          </a:p>
        </p:txBody>
      </p:sp>
      <p:grpSp>
        <p:nvGrpSpPr>
          <p:cNvPr id="17" name="object 17"/>
          <p:cNvGrpSpPr/>
          <p:nvPr/>
        </p:nvGrpSpPr>
        <p:grpSpPr>
          <a:xfrm>
            <a:off x="2385060" y="1826260"/>
            <a:ext cx="3033395" cy="1390650"/>
            <a:chOff x="2385060" y="1826260"/>
            <a:chExt cx="3033395" cy="1390650"/>
          </a:xfrm>
        </p:grpSpPr>
        <p:sp>
          <p:nvSpPr>
            <p:cNvPr id="18" name="object 18"/>
            <p:cNvSpPr/>
            <p:nvPr/>
          </p:nvSpPr>
          <p:spPr>
            <a:xfrm>
              <a:off x="2396490" y="1837690"/>
              <a:ext cx="3010535" cy="1367790"/>
            </a:xfrm>
            <a:custGeom>
              <a:avLst/>
              <a:gdLst/>
              <a:ahLst/>
              <a:cxnLst/>
              <a:rect l="l" t="t" r="r" b="b"/>
              <a:pathLst>
                <a:path w="3010535" h="1367789">
                  <a:moveTo>
                    <a:pt x="1998980" y="0"/>
                  </a:moveTo>
                  <a:lnTo>
                    <a:pt x="0" y="0"/>
                  </a:lnTo>
                  <a:lnTo>
                    <a:pt x="0" y="436880"/>
                  </a:lnTo>
                  <a:lnTo>
                    <a:pt x="1166075" y="436880"/>
                  </a:lnTo>
                  <a:lnTo>
                    <a:pt x="3010306" y="1367599"/>
                  </a:lnTo>
                  <a:lnTo>
                    <a:pt x="1665820" y="436880"/>
                  </a:lnTo>
                  <a:lnTo>
                    <a:pt x="1998980" y="436880"/>
                  </a:lnTo>
                  <a:lnTo>
                    <a:pt x="1998980" y="0"/>
                  </a:lnTo>
                  <a:close/>
                </a:path>
              </a:pathLst>
            </a:custGeom>
            <a:solidFill>
              <a:srgbClr val="FFFFFF"/>
            </a:solidFill>
          </p:spPr>
          <p:txBody>
            <a:bodyPr wrap="square" lIns="0" tIns="0" rIns="0" bIns="0" rtlCol="0"/>
            <a:lstStyle/>
            <a:p>
              <a:endParaRPr/>
            </a:p>
          </p:txBody>
        </p:sp>
        <p:sp>
          <p:nvSpPr>
            <p:cNvPr id="19" name="object 19"/>
            <p:cNvSpPr/>
            <p:nvPr/>
          </p:nvSpPr>
          <p:spPr>
            <a:xfrm>
              <a:off x="2396490" y="1837690"/>
              <a:ext cx="3010535" cy="1367790"/>
            </a:xfrm>
            <a:custGeom>
              <a:avLst/>
              <a:gdLst/>
              <a:ahLst/>
              <a:cxnLst/>
              <a:rect l="l" t="t" r="r" b="b"/>
              <a:pathLst>
                <a:path w="3010535" h="1367789">
                  <a:moveTo>
                    <a:pt x="0" y="0"/>
                  </a:moveTo>
                  <a:lnTo>
                    <a:pt x="1166075" y="0"/>
                  </a:lnTo>
                  <a:lnTo>
                    <a:pt x="1665820" y="0"/>
                  </a:lnTo>
                  <a:lnTo>
                    <a:pt x="1998980" y="0"/>
                  </a:lnTo>
                  <a:lnTo>
                    <a:pt x="1998980" y="254850"/>
                  </a:lnTo>
                  <a:lnTo>
                    <a:pt x="1998980" y="364070"/>
                  </a:lnTo>
                  <a:lnTo>
                    <a:pt x="1998980" y="436880"/>
                  </a:lnTo>
                  <a:lnTo>
                    <a:pt x="1665820" y="436880"/>
                  </a:lnTo>
                  <a:lnTo>
                    <a:pt x="3010306" y="1367599"/>
                  </a:lnTo>
                  <a:lnTo>
                    <a:pt x="1166075" y="436880"/>
                  </a:lnTo>
                  <a:lnTo>
                    <a:pt x="0" y="436880"/>
                  </a:lnTo>
                  <a:lnTo>
                    <a:pt x="0" y="364070"/>
                  </a:lnTo>
                  <a:lnTo>
                    <a:pt x="0" y="254850"/>
                  </a:lnTo>
                  <a:lnTo>
                    <a:pt x="0" y="0"/>
                  </a:lnTo>
                  <a:close/>
                </a:path>
              </a:pathLst>
            </a:custGeom>
            <a:ln w="22860">
              <a:solidFill>
                <a:srgbClr val="39913E"/>
              </a:solidFill>
            </a:ln>
          </p:spPr>
          <p:txBody>
            <a:bodyPr wrap="square" lIns="0" tIns="0" rIns="0" bIns="0" rtlCol="0"/>
            <a:lstStyle/>
            <a:p>
              <a:endParaRPr/>
            </a:p>
          </p:txBody>
        </p:sp>
      </p:grpSp>
      <p:sp>
        <p:nvSpPr>
          <p:cNvPr id="20" name="object 20"/>
          <p:cNvSpPr txBox="1"/>
          <p:nvPr/>
        </p:nvSpPr>
        <p:spPr>
          <a:xfrm>
            <a:off x="2634949" y="1929718"/>
            <a:ext cx="1518920" cy="238760"/>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62666A"/>
                </a:solidFill>
                <a:latin typeface="Arial"/>
                <a:cs typeface="Arial"/>
              </a:rPr>
              <a:t>Main</a:t>
            </a:r>
            <a:r>
              <a:rPr sz="1400" spc="-20" dirty="0">
                <a:solidFill>
                  <a:srgbClr val="62666A"/>
                </a:solidFill>
                <a:latin typeface="Arial"/>
                <a:cs typeface="Arial"/>
              </a:rPr>
              <a:t> </a:t>
            </a:r>
            <a:r>
              <a:rPr sz="1400" spc="-5" dirty="0">
                <a:solidFill>
                  <a:srgbClr val="62666A"/>
                </a:solidFill>
                <a:latin typeface="Arial"/>
                <a:cs typeface="Arial"/>
              </a:rPr>
              <a:t>Transformers</a:t>
            </a:r>
            <a:endParaRPr sz="1400">
              <a:latin typeface="Arial"/>
              <a:cs typeface="Arial"/>
            </a:endParaRPr>
          </a:p>
        </p:txBody>
      </p:sp>
      <p:grpSp>
        <p:nvGrpSpPr>
          <p:cNvPr id="21" name="object 21"/>
          <p:cNvGrpSpPr/>
          <p:nvPr/>
        </p:nvGrpSpPr>
        <p:grpSpPr>
          <a:xfrm>
            <a:off x="1590039" y="2649220"/>
            <a:ext cx="2943860" cy="1134745"/>
            <a:chOff x="1590039" y="2649220"/>
            <a:chExt cx="2943860" cy="1134745"/>
          </a:xfrm>
        </p:grpSpPr>
        <p:sp>
          <p:nvSpPr>
            <p:cNvPr id="22" name="object 22"/>
            <p:cNvSpPr/>
            <p:nvPr/>
          </p:nvSpPr>
          <p:spPr>
            <a:xfrm>
              <a:off x="1601469" y="2660650"/>
              <a:ext cx="2921000" cy="1111885"/>
            </a:xfrm>
            <a:custGeom>
              <a:avLst/>
              <a:gdLst/>
              <a:ahLst/>
              <a:cxnLst/>
              <a:rect l="l" t="t" r="r" b="b"/>
              <a:pathLst>
                <a:path w="2921000" h="1111885">
                  <a:moveTo>
                    <a:pt x="1800860" y="0"/>
                  </a:moveTo>
                  <a:lnTo>
                    <a:pt x="0" y="0"/>
                  </a:lnTo>
                  <a:lnTo>
                    <a:pt x="0" y="436880"/>
                  </a:lnTo>
                  <a:lnTo>
                    <a:pt x="1050505" y="436880"/>
                  </a:lnTo>
                  <a:lnTo>
                    <a:pt x="2920453" y="1111821"/>
                  </a:lnTo>
                  <a:lnTo>
                    <a:pt x="1500720" y="436880"/>
                  </a:lnTo>
                  <a:lnTo>
                    <a:pt x="1800860" y="436880"/>
                  </a:lnTo>
                  <a:lnTo>
                    <a:pt x="1800860" y="0"/>
                  </a:lnTo>
                  <a:close/>
                </a:path>
              </a:pathLst>
            </a:custGeom>
            <a:solidFill>
              <a:srgbClr val="FFFFFF"/>
            </a:solidFill>
          </p:spPr>
          <p:txBody>
            <a:bodyPr wrap="square" lIns="0" tIns="0" rIns="0" bIns="0" rtlCol="0"/>
            <a:lstStyle/>
            <a:p>
              <a:endParaRPr/>
            </a:p>
          </p:txBody>
        </p:sp>
        <p:sp>
          <p:nvSpPr>
            <p:cNvPr id="23" name="object 23"/>
            <p:cNvSpPr/>
            <p:nvPr/>
          </p:nvSpPr>
          <p:spPr>
            <a:xfrm>
              <a:off x="1601469" y="2660650"/>
              <a:ext cx="2921000" cy="1111885"/>
            </a:xfrm>
            <a:custGeom>
              <a:avLst/>
              <a:gdLst/>
              <a:ahLst/>
              <a:cxnLst/>
              <a:rect l="l" t="t" r="r" b="b"/>
              <a:pathLst>
                <a:path w="2921000" h="1111885">
                  <a:moveTo>
                    <a:pt x="0" y="0"/>
                  </a:moveTo>
                  <a:lnTo>
                    <a:pt x="1050505" y="0"/>
                  </a:lnTo>
                  <a:lnTo>
                    <a:pt x="1500720" y="0"/>
                  </a:lnTo>
                  <a:lnTo>
                    <a:pt x="1800860" y="0"/>
                  </a:lnTo>
                  <a:lnTo>
                    <a:pt x="1800860" y="254850"/>
                  </a:lnTo>
                  <a:lnTo>
                    <a:pt x="1800860" y="364070"/>
                  </a:lnTo>
                  <a:lnTo>
                    <a:pt x="1800860" y="436880"/>
                  </a:lnTo>
                  <a:lnTo>
                    <a:pt x="1500720" y="436880"/>
                  </a:lnTo>
                  <a:lnTo>
                    <a:pt x="2920453" y="1111821"/>
                  </a:lnTo>
                  <a:lnTo>
                    <a:pt x="1050505" y="436880"/>
                  </a:lnTo>
                  <a:lnTo>
                    <a:pt x="0" y="436880"/>
                  </a:lnTo>
                  <a:lnTo>
                    <a:pt x="0" y="364070"/>
                  </a:lnTo>
                  <a:lnTo>
                    <a:pt x="0" y="254850"/>
                  </a:lnTo>
                  <a:lnTo>
                    <a:pt x="0" y="0"/>
                  </a:lnTo>
                  <a:close/>
                </a:path>
              </a:pathLst>
            </a:custGeom>
            <a:ln w="22860">
              <a:solidFill>
                <a:srgbClr val="39913E"/>
              </a:solidFill>
            </a:ln>
          </p:spPr>
          <p:txBody>
            <a:bodyPr wrap="square" lIns="0" tIns="0" rIns="0" bIns="0" rtlCol="0"/>
            <a:lstStyle/>
            <a:p>
              <a:endParaRPr/>
            </a:p>
          </p:txBody>
        </p:sp>
      </p:grpSp>
      <p:sp>
        <p:nvSpPr>
          <p:cNvPr id="24" name="object 24"/>
          <p:cNvSpPr txBox="1"/>
          <p:nvPr/>
        </p:nvSpPr>
        <p:spPr>
          <a:xfrm>
            <a:off x="1782370" y="2753527"/>
            <a:ext cx="1432560" cy="238760"/>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62666A"/>
                </a:solidFill>
                <a:latin typeface="Arial"/>
                <a:cs typeface="Arial"/>
              </a:rPr>
              <a:t>Electrical</a:t>
            </a:r>
            <a:r>
              <a:rPr sz="1400" spc="-50" dirty="0">
                <a:solidFill>
                  <a:srgbClr val="62666A"/>
                </a:solidFill>
                <a:latin typeface="Arial"/>
                <a:cs typeface="Arial"/>
              </a:rPr>
              <a:t> </a:t>
            </a:r>
            <a:r>
              <a:rPr sz="1400" dirty="0">
                <a:solidFill>
                  <a:srgbClr val="62666A"/>
                </a:solidFill>
                <a:latin typeface="Arial"/>
                <a:cs typeface="Arial"/>
              </a:rPr>
              <a:t>Building</a:t>
            </a:r>
            <a:endParaRPr sz="1400">
              <a:latin typeface="Arial"/>
              <a:cs typeface="Arial"/>
            </a:endParaRPr>
          </a:p>
        </p:txBody>
      </p:sp>
      <p:grpSp>
        <p:nvGrpSpPr>
          <p:cNvPr id="25" name="object 25"/>
          <p:cNvGrpSpPr/>
          <p:nvPr/>
        </p:nvGrpSpPr>
        <p:grpSpPr>
          <a:xfrm>
            <a:off x="1323339" y="5513451"/>
            <a:ext cx="2128520" cy="836930"/>
            <a:chOff x="1323339" y="5513451"/>
            <a:chExt cx="2128520" cy="836930"/>
          </a:xfrm>
        </p:grpSpPr>
        <p:sp>
          <p:nvSpPr>
            <p:cNvPr id="26" name="object 26"/>
            <p:cNvSpPr/>
            <p:nvPr/>
          </p:nvSpPr>
          <p:spPr>
            <a:xfrm>
              <a:off x="1334769" y="5524881"/>
              <a:ext cx="2105660" cy="814069"/>
            </a:xfrm>
            <a:custGeom>
              <a:avLst/>
              <a:gdLst/>
              <a:ahLst/>
              <a:cxnLst/>
              <a:rect l="l" t="t" r="r" b="b"/>
              <a:pathLst>
                <a:path w="2105660" h="814070">
                  <a:moveTo>
                    <a:pt x="2105202" y="0"/>
                  </a:moveTo>
                  <a:lnTo>
                    <a:pt x="1050505" y="376809"/>
                  </a:lnTo>
                  <a:lnTo>
                    <a:pt x="0" y="376809"/>
                  </a:lnTo>
                  <a:lnTo>
                    <a:pt x="0" y="813689"/>
                  </a:lnTo>
                  <a:lnTo>
                    <a:pt x="1800860" y="813689"/>
                  </a:lnTo>
                  <a:lnTo>
                    <a:pt x="1800860" y="376809"/>
                  </a:lnTo>
                  <a:lnTo>
                    <a:pt x="1500720" y="376809"/>
                  </a:lnTo>
                  <a:lnTo>
                    <a:pt x="2105202" y="0"/>
                  </a:lnTo>
                  <a:close/>
                </a:path>
              </a:pathLst>
            </a:custGeom>
            <a:solidFill>
              <a:srgbClr val="FFFFFF"/>
            </a:solidFill>
          </p:spPr>
          <p:txBody>
            <a:bodyPr wrap="square" lIns="0" tIns="0" rIns="0" bIns="0" rtlCol="0"/>
            <a:lstStyle/>
            <a:p>
              <a:endParaRPr/>
            </a:p>
          </p:txBody>
        </p:sp>
        <p:sp>
          <p:nvSpPr>
            <p:cNvPr id="27" name="object 27"/>
            <p:cNvSpPr/>
            <p:nvPr/>
          </p:nvSpPr>
          <p:spPr>
            <a:xfrm>
              <a:off x="1334769" y="5524881"/>
              <a:ext cx="2105660" cy="814069"/>
            </a:xfrm>
            <a:custGeom>
              <a:avLst/>
              <a:gdLst/>
              <a:ahLst/>
              <a:cxnLst/>
              <a:rect l="l" t="t" r="r" b="b"/>
              <a:pathLst>
                <a:path w="2105660" h="814070">
                  <a:moveTo>
                    <a:pt x="0" y="376809"/>
                  </a:moveTo>
                  <a:lnTo>
                    <a:pt x="1050505" y="376809"/>
                  </a:lnTo>
                  <a:lnTo>
                    <a:pt x="2105202" y="0"/>
                  </a:lnTo>
                  <a:lnTo>
                    <a:pt x="1500720" y="376809"/>
                  </a:lnTo>
                  <a:lnTo>
                    <a:pt x="1800860" y="376809"/>
                  </a:lnTo>
                  <a:lnTo>
                    <a:pt x="1800860" y="449618"/>
                  </a:lnTo>
                  <a:lnTo>
                    <a:pt x="1800860" y="558838"/>
                  </a:lnTo>
                  <a:lnTo>
                    <a:pt x="1800860" y="813689"/>
                  </a:lnTo>
                  <a:lnTo>
                    <a:pt x="1500720" y="813689"/>
                  </a:lnTo>
                  <a:lnTo>
                    <a:pt x="1050505" y="813689"/>
                  </a:lnTo>
                  <a:lnTo>
                    <a:pt x="0" y="813689"/>
                  </a:lnTo>
                  <a:lnTo>
                    <a:pt x="0" y="558838"/>
                  </a:lnTo>
                  <a:lnTo>
                    <a:pt x="0" y="449618"/>
                  </a:lnTo>
                  <a:lnTo>
                    <a:pt x="0" y="376809"/>
                  </a:lnTo>
                  <a:close/>
                </a:path>
              </a:pathLst>
            </a:custGeom>
            <a:ln w="22860">
              <a:solidFill>
                <a:srgbClr val="39913E"/>
              </a:solidFill>
            </a:ln>
          </p:spPr>
          <p:txBody>
            <a:bodyPr wrap="square" lIns="0" tIns="0" rIns="0" bIns="0" rtlCol="0"/>
            <a:lstStyle/>
            <a:p>
              <a:endParaRPr/>
            </a:p>
          </p:txBody>
        </p:sp>
      </p:grpSp>
      <p:sp>
        <p:nvSpPr>
          <p:cNvPr id="28" name="object 28"/>
          <p:cNvSpPr txBox="1"/>
          <p:nvPr/>
        </p:nvSpPr>
        <p:spPr>
          <a:xfrm>
            <a:off x="1650187" y="5994466"/>
            <a:ext cx="1167130" cy="238760"/>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62666A"/>
                </a:solidFill>
                <a:latin typeface="Arial"/>
                <a:cs typeface="Arial"/>
              </a:rPr>
              <a:t>C</a:t>
            </a:r>
            <a:r>
              <a:rPr sz="1400" dirty="0">
                <a:solidFill>
                  <a:srgbClr val="62666A"/>
                </a:solidFill>
                <a:latin typeface="Arial"/>
                <a:cs typeface="Arial"/>
              </a:rPr>
              <a:t>oo</a:t>
            </a:r>
            <a:r>
              <a:rPr sz="1400" spc="5" dirty="0">
                <a:solidFill>
                  <a:srgbClr val="62666A"/>
                </a:solidFill>
                <a:latin typeface="Arial"/>
                <a:cs typeface="Arial"/>
              </a:rPr>
              <a:t>li</a:t>
            </a:r>
            <a:r>
              <a:rPr sz="1400" dirty="0">
                <a:solidFill>
                  <a:srgbClr val="62666A"/>
                </a:solidFill>
                <a:latin typeface="Arial"/>
                <a:cs typeface="Arial"/>
              </a:rPr>
              <a:t>ng</a:t>
            </a:r>
            <a:r>
              <a:rPr sz="1400" spc="-50" dirty="0">
                <a:solidFill>
                  <a:srgbClr val="62666A"/>
                </a:solidFill>
                <a:latin typeface="Arial"/>
                <a:cs typeface="Arial"/>
              </a:rPr>
              <a:t> </a:t>
            </a:r>
            <a:r>
              <a:rPr sz="1400" dirty="0">
                <a:solidFill>
                  <a:srgbClr val="62666A"/>
                </a:solidFill>
                <a:latin typeface="Arial"/>
                <a:cs typeface="Arial"/>
              </a:rPr>
              <a:t>To</a:t>
            </a:r>
            <a:r>
              <a:rPr sz="1400" spc="-35" dirty="0">
                <a:solidFill>
                  <a:srgbClr val="62666A"/>
                </a:solidFill>
                <a:latin typeface="Arial"/>
                <a:cs typeface="Arial"/>
              </a:rPr>
              <a:t>w</a:t>
            </a:r>
            <a:r>
              <a:rPr sz="1400" dirty="0">
                <a:solidFill>
                  <a:srgbClr val="62666A"/>
                </a:solidFill>
                <a:latin typeface="Arial"/>
                <a:cs typeface="Arial"/>
              </a:rPr>
              <a:t>er</a:t>
            </a:r>
            <a:endParaRPr sz="1400">
              <a:latin typeface="Arial"/>
              <a:cs typeface="Arial"/>
            </a:endParaRPr>
          </a:p>
        </p:txBody>
      </p:sp>
      <p:grpSp>
        <p:nvGrpSpPr>
          <p:cNvPr id="29" name="object 29"/>
          <p:cNvGrpSpPr/>
          <p:nvPr/>
        </p:nvGrpSpPr>
        <p:grpSpPr>
          <a:xfrm>
            <a:off x="5457596" y="3644900"/>
            <a:ext cx="6122670" cy="660400"/>
            <a:chOff x="5457596" y="3644900"/>
            <a:chExt cx="6122670" cy="660400"/>
          </a:xfrm>
        </p:grpSpPr>
        <p:sp>
          <p:nvSpPr>
            <p:cNvPr id="30" name="object 30"/>
            <p:cNvSpPr/>
            <p:nvPr/>
          </p:nvSpPr>
          <p:spPr>
            <a:xfrm>
              <a:off x="5469026" y="3656329"/>
              <a:ext cx="6099810" cy="637540"/>
            </a:xfrm>
            <a:custGeom>
              <a:avLst/>
              <a:gdLst/>
              <a:ahLst/>
              <a:cxnLst/>
              <a:rect l="l" t="t" r="r" b="b"/>
              <a:pathLst>
                <a:path w="6099809" h="637539">
                  <a:moveTo>
                    <a:pt x="6099403" y="0"/>
                  </a:moveTo>
                  <a:lnTo>
                    <a:pt x="3866743" y="0"/>
                  </a:lnTo>
                  <a:lnTo>
                    <a:pt x="3866743" y="371894"/>
                  </a:lnTo>
                  <a:lnTo>
                    <a:pt x="0" y="611403"/>
                  </a:lnTo>
                  <a:lnTo>
                    <a:pt x="3866743" y="531279"/>
                  </a:lnTo>
                  <a:lnTo>
                    <a:pt x="3866743" y="637540"/>
                  </a:lnTo>
                  <a:lnTo>
                    <a:pt x="6099403" y="637540"/>
                  </a:lnTo>
                  <a:lnTo>
                    <a:pt x="6099403" y="0"/>
                  </a:lnTo>
                  <a:close/>
                </a:path>
              </a:pathLst>
            </a:custGeom>
            <a:solidFill>
              <a:srgbClr val="FFFFFF"/>
            </a:solidFill>
          </p:spPr>
          <p:txBody>
            <a:bodyPr wrap="square" lIns="0" tIns="0" rIns="0" bIns="0" rtlCol="0"/>
            <a:lstStyle/>
            <a:p>
              <a:endParaRPr/>
            </a:p>
          </p:txBody>
        </p:sp>
        <p:sp>
          <p:nvSpPr>
            <p:cNvPr id="31" name="object 31"/>
            <p:cNvSpPr/>
            <p:nvPr/>
          </p:nvSpPr>
          <p:spPr>
            <a:xfrm>
              <a:off x="5469026" y="3656329"/>
              <a:ext cx="6099810" cy="637540"/>
            </a:xfrm>
            <a:custGeom>
              <a:avLst/>
              <a:gdLst/>
              <a:ahLst/>
              <a:cxnLst/>
              <a:rect l="l" t="t" r="r" b="b"/>
              <a:pathLst>
                <a:path w="6099809" h="637539">
                  <a:moveTo>
                    <a:pt x="3866743" y="0"/>
                  </a:moveTo>
                  <a:lnTo>
                    <a:pt x="4238853" y="0"/>
                  </a:lnTo>
                  <a:lnTo>
                    <a:pt x="4797018" y="0"/>
                  </a:lnTo>
                  <a:lnTo>
                    <a:pt x="6099403" y="0"/>
                  </a:lnTo>
                  <a:lnTo>
                    <a:pt x="6099403" y="371894"/>
                  </a:lnTo>
                  <a:lnTo>
                    <a:pt x="6099403" y="531279"/>
                  </a:lnTo>
                  <a:lnTo>
                    <a:pt x="6099403" y="637540"/>
                  </a:lnTo>
                  <a:lnTo>
                    <a:pt x="4797018" y="637540"/>
                  </a:lnTo>
                  <a:lnTo>
                    <a:pt x="4238853" y="637540"/>
                  </a:lnTo>
                  <a:lnTo>
                    <a:pt x="3866743" y="637540"/>
                  </a:lnTo>
                  <a:lnTo>
                    <a:pt x="3866743" y="531279"/>
                  </a:lnTo>
                  <a:lnTo>
                    <a:pt x="0" y="611403"/>
                  </a:lnTo>
                  <a:lnTo>
                    <a:pt x="3866743" y="371894"/>
                  </a:lnTo>
                  <a:lnTo>
                    <a:pt x="3866743" y="0"/>
                  </a:lnTo>
                  <a:close/>
                </a:path>
              </a:pathLst>
            </a:custGeom>
            <a:ln w="22860">
              <a:solidFill>
                <a:srgbClr val="39913E"/>
              </a:solidFill>
            </a:ln>
          </p:spPr>
          <p:txBody>
            <a:bodyPr wrap="square" lIns="0" tIns="0" rIns="0" bIns="0" rtlCol="0"/>
            <a:lstStyle/>
            <a:p>
              <a:endParaRPr/>
            </a:p>
          </p:txBody>
        </p:sp>
      </p:grpSp>
      <p:sp>
        <p:nvSpPr>
          <p:cNvPr id="32" name="object 32"/>
          <p:cNvSpPr txBox="1"/>
          <p:nvPr/>
        </p:nvSpPr>
        <p:spPr>
          <a:xfrm>
            <a:off x="9706461" y="3742484"/>
            <a:ext cx="1489710" cy="238760"/>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62666A"/>
                </a:solidFill>
                <a:latin typeface="Arial"/>
                <a:cs typeface="Arial"/>
              </a:rPr>
              <a:t>Security</a:t>
            </a:r>
            <a:r>
              <a:rPr sz="1400" spc="-65" dirty="0">
                <a:solidFill>
                  <a:srgbClr val="62666A"/>
                </a:solidFill>
                <a:latin typeface="Arial"/>
                <a:cs typeface="Arial"/>
              </a:rPr>
              <a:t> </a:t>
            </a:r>
            <a:r>
              <a:rPr sz="1400" dirty="0">
                <a:solidFill>
                  <a:srgbClr val="62666A"/>
                </a:solidFill>
                <a:latin typeface="Arial"/>
                <a:cs typeface="Arial"/>
              </a:rPr>
              <a:t>Perimeter</a:t>
            </a:r>
            <a:endParaRPr sz="1400">
              <a:latin typeface="Arial"/>
              <a:cs typeface="Arial"/>
            </a:endParaRPr>
          </a:p>
        </p:txBody>
      </p:sp>
      <p:sp>
        <p:nvSpPr>
          <p:cNvPr id="33" name="object 33"/>
          <p:cNvSpPr txBox="1"/>
          <p:nvPr/>
        </p:nvSpPr>
        <p:spPr>
          <a:xfrm>
            <a:off x="10189010" y="3955844"/>
            <a:ext cx="520700" cy="238760"/>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62666A"/>
                </a:solidFill>
                <a:latin typeface="Arial"/>
                <a:cs typeface="Arial"/>
              </a:rPr>
              <a:t>Fen</a:t>
            </a:r>
            <a:r>
              <a:rPr sz="1400" spc="-5" dirty="0">
                <a:solidFill>
                  <a:srgbClr val="62666A"/>
                </a:solidFill>
                <a:latin typeface="Arial"/>
                <a:cs typeface="Arial"/>
              </a:rPr>
              <a:t>c</a:t>
            </a:r>
            <a:r>
              <a:rPr sz="1400" dirty="0">
                <a:solidFill>
                  <a:srgbClr val="62666A"/>
                </a:solidFill>
                <a:latin typeface="Arial"/>
                <a:cs typeface="Arial"/>
              </a:rPr>
              <a:t>e</a:t>
            </a:r>
            <a:endParaRPr sz="1400">
              <a:latin typeface="Arial"/>
              <a:cs typeface="Arial"/>
            </a:endParaRPr>
          </a:p>
        </p:txBody>
      </p:sp>
      <p:grpSp>
        <p:nvGrpSpPr>
          <p:cNvPr id="34" name="object 34"/>
          <p:cNvGrpSpPr/>
          <p:nvPr/>
        </p:nvGrpSpPr>
        <p:grpSpPr>
          <a:xfrm>
            <a:off x="6925144" y="3324059"/>
            <a:ext cx="4655185" cy="981710"/>
            <a:chOff x="6925144" y="3324059"/>
            <a:chExt cx="4655185" cy="981710"/>
          </a:xfrm>
        </p:grpSpPr>
        <p:sp>
          <p:nvSpPr>
            <p:cNvPr id="35" name="object 35"/>
            <p:cNvSpPr/>
            <p:nvPr/>
          </p:nvSpPr>
          <p:spPr>
            <a:xfrm>
              <a:off x="6936574" y="3335489"/>
              <a:ext cx="4632325" cy="958850"/>
            </a:xfrm>
            <a:custGeom>
              <a:avLst/>
              <a:gdLst/>
              <a:ahLst/>
              <a:cxnLst/>
              <a:rect l="l" t="t" r="r" b="b"/>
              <a:pathLst>
                <a:path w="4632325" h="958850">
                  <a:moveTo>
                    <a:pt x="0" y="0"/>
                  </a:moveTo>
                  <a:lnTo>
                    <a:pt x="2399195" y="586485"/>
                  </a:lnTo>
                  <a:lnTo>
                    <a:pt x="2399195" y="958380"/>
                  </a:lnTo>
                  <a:lnTo>
                    <a:pt x="4631855" y="958380"/>
                  </a:lnTo>
                  <a:lnTo>
                    <a:pt x="4631855" y="320840"/>
                  </a:lnTo>
                  <a:lnTo>
                    <a:pt x="2399195" y="320840"/>
                  </a:lnTo>
                  <a:lnTo>
                    <a:pt x="2399195" y="427100"/>
                  </a:lnTo>
                  <a:lnTo>
                    <a:pt x="0" y="0"/>
                  </a:lnTo>
                  <a:close/>
                </a:path>
              </a:pathLst>
            </a:custGeom>
            <a:solidFill>
              <a:srgbClr val="FFFFFF"/>
            </a:solidFill>
          </p:spPr>
          <p:txBody>
            <a:bodyPr wrap="square" lIns="0" tIns="0" rIns="0" bIns="0" rtlCol="0"/>
            <a:lstStyle/>
            <a:p>
              <a:endParaRPr/>
            </a:p>
          </p:txBody>
        </p:sp>
        <p:sp>
          <p:nvSpPr>
            <p:cNvPr id="36" name="object 36"/>
            <p:cNvSpPr/>
            <p:nvPr/>
          </p:nvSpPr>
          <p:spPr>
            <a:xfrm>
              <a:off x="6936574" y="3335489"/>
              <a:ext cx="4632325" cy="958850"/>
            </a:xfrm>
            <a:custGeom>
              <a:avLst/>
              <a:gdLst/>
              <a:ahLst/>
              <a:cxnLst/>
              <a:rect l="l" t="t" r="r" b="b"/>
              <a:pathLst>
                <a:path w="4632325" h="958850">
                  <a:moveTo>
                    <a:pt x="2399195" y="320840"/>
                  </a:moveTo>
                  <a:lnTo>
                    <a:pt x="2771305" y="320840"/>
                  </a:lnTo>
                  <a:lnTo>
                    <a:pt x="3329470" y="320840"/>
                  </a:lnTo>
                  <a:lnTo>
                    <a:pt x="4631855" y="320840"/>
                  </a:lnTo>
                  <a:lnTo>
                    <a:pt x="4631855" y="427100"/>
                  </a:lnTo>
                  <a:lnTo>
                    <a:pt x="4631855" y="586485"/>
                  </a:lnTo>
                  <a:lnTo>
                    <a:pt x="4631855" y="958380"/>
                  </a:lnTo>
                  <a:lnTo>
                    <a:pt x="3329470" y="958380"/>
                  </a:lnTo>
                  <a:lnTo>
                    <a:pt x="2771305" y="958380"/>
                  </a:lnTo>
                  <a:lnTo>
                    <a:pt x="2399195" y="958380"/>
                  </a:lnTo>
                  <a:lnTo>
                    <a:pt x="2399195" y="586485"/>
                  </a:lnTo>
                  <a:lnTo>
                    <a:pt x="0" y="0"/>
                  </a:lnTo>
                  <a:lnTo>
                    <a:pt x="2399195" y="427100"/>
                  </a:lnTo>
                  <a:lnTo>
                    <a:pt x="2399195" y="320840"/>
                  </a:lnTo>
                  <a:close/>
                </a:path>
              </a:pathLst>
            </a:custGeom>
            <a:ln w="22859">
              <a:solidFill>
                <a:srgbClr val="39913E"/>
              </a:solidFill>
            </a:ln>
          </p:spPr>
          <p:txBody>
            <a:bodyPr wrap="square" lIns="0" tIns="0" rIns="0" bIns="0" rtlCol="0"/>
            <a:lstStyle/>
            <a:p>
              <a:endParaRPr/>
            </a:p>
          </p:txBody>
        </p:sp>
      </p:grpSp>
      <p:sp>
        <p:nvSpPr>
          <p:cNvPr id="37" name="object 37"/>
          <p:cNvSpPr txBox="1"/>
          <p:nvPr/>
        </p:nvSpPr>
        <p:spPr>
          <a:xfrm>
            <a:off x="9587079" y="3849164"/>
            <a:ext cx="1727200" cy="238760"/>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62666A"/>
                </a:solidFill>
                <a:latin typeface="Arial"/>
                <a:cs typeface="Arial"/>
              </a:rPr>
              <a:t>Electrolyzer</a:t>
            </a:r>
            <a:r>
              <a:rPr sz="1400" spc="-55" dirty="0">
                <a:solidFill>
                  <a:srgbClr val="62666A"/>
                </a:solidFill>
                <a:latin typeface="Arial"/>
                <a:cs typeface="Arial"/>
              </a:rPr>
              <a:t> </a:t>
            </a:r>
            <a:r>
              <a:rPr sz="1400" dirty="0">
                <a:solidFill>
                  <a:srgbClr val="62666A"/>
                </a:solidFill>
                <a:latin typeface="Arial"/>
                <a:cs typeface="Arial"/>
              </a:rPr>
              <a:t>Buildings</a:t>
            </a:r>
            <a:endParaRPr sz="1400">
              <a:latin typeface="Arial"/>
              <a:cs typeface="Arial"/>
            </a:endParaRPr>
          </a:p>
        </p:txBody>
      </p:sp>
      <p:grpSp>
        <p:nvGrpSpPr>
          <p:cNvPr id="38" name="object 38"/>
          <p:cNvGrpSpPr/>
          <p:nvPr/>
        </p:nvGrpSpPr>
        <p:grpSpPr>
          <a:xfrm>
            <a:off x="7627239" y="2037078"/>
            <a:ext cx="2934335" cy="459740"/>
            <a:chOff x="7627239" y="2037078"/>
            <a:chExt cx="2934335" cy="459740"/>
          </a:xfrm>
        </p:grpSpPr>
        <p:sp>
          <p:nvSpPr>
            <p:cNvPr id="39" name="object 39"/>
            <p:cNvSpPr/>
            <p:nvPr/>
          </p:nvSpPr>
          <p:spPr>
            <a:xfrm>
              <a:off x="7638669" y="2048510"/>
              <a:ext cx="2911475" cy="436880"/>
            </a:xfrm>
            <a:custGeom>
              <a:avLst/>
              <a:gdLst/>
              <a:ahLst/>
              <a:cxnLst/>
              <a:rect l="l" t="t" r="r" b="b"/>
              <a:pathLst>
                <a:path w="2911475" h="436880">
                  <a:moveTo>
                    <a:pt x="2911220" y="0"/>
                  </a:moveTo>
                  <a:lnTo>
                    <a:pt x="902080" y="0"/>
                  </a:lnTo>
                  <a:lnTo>
                    <a:pt x="902080" y="254850"/>
                  </a:lnTo>
                  <a:lnTo>
                    <a:pt x="0" y="375145"/>
                  </a:lnTo>
                  <a:lnTo>
                    <a:pt x="902080" y="364070"/>
                  </a:lnTo>
                  <a:lnTo>
                    <a:pt x="902080" y="436880"/>
                  </a:lnTo>
                  <a:lnTo>
                    <a:pt x="2911220" y="436880"/>
                  </a:lnTo>
                  <a:lnTo>
                    <a:pt x="2911220" y="0"/>
                  </a:lnTo>
                  <a:close/>
                </a:path>
              </a:pathLst>
            </a:custGeom>
            <a:solidFill>
              <a:srgbClr val="FFFFFF"/>
            </a:solidFill>
          </p:spPr>
          <p:txBody>
            <a:bodyPr wrap="square" lIns="0" tIns="0" rIns="0" bIns="0" rtlCol="0"/>
            <a:lstStyle/>
            <a:p>
              <a:endParaRPr/>
            </a:p>
          </p:txBody>
        </p:sp>
        <p:sp>
          <p:nvSpPr>
            <p:cNvPr id="40" name="object 40"/>
            <p:cNvSpPr/>
            <p:nvPr/>
          </p:nvSpPr>
          <p:spPr>
            <a:xfrm>
              <a:off x="7638669" y="2048508"/>
              <a:ext cx="2911475" cy="436880"/>
            </a:xfrm>
            <a:custGeom>
              <a:avLst/>
              <a:gdLst/>
              <a:ahLst/>
              <a:cxnLst/>
              <a:rect l="l" t="t" r="r" b="b"/>
              <a:pathLst>
                <a:path w="2911475" h="436880">
                  <a:moveTo>
                    <a:pt x="902080" y="0"/>
                  </a:moveTo>
                  <a:lnTo>
                    <a:pt x="1236941" y="0"/>
                  </a:lnTo>
                  <a:lnTo>
                    <a:pt x="1739226" y="0"/>
                  </a:lnTo>
                  <a:lnTo>
                    <a:pt x="2911220" y="0"/>
                  </a:lnTo>
                  <a:lnTo>
                    <a:pt x="2911220" y="254850"/>
                  </a:lnTo>
                  <a:lnTo>
                    <a:pt x="2911220" y="364070"/>
                  </a:lnTo>
                  <a:lnTo>
                    <a:pt x="2911220" y="436880"/>
                  </a:lnTo>
                  <a:lnTo>
                    <a:pt x="1739226" y="436880"/>
                  </a:lnTo>
                  <a:lnTo>
                    <a:pt x="1236941" y="436880"/>
                  </a:lnTo>
                  <a:lnTo>
                    <a:pt x="902080" y="436880"/>
                  </a:lnTo>
                  <a:lnTo>
                    <a:pt x="902080" y="364070"/>
                  </a:lnTo>
                  <a:lnTo>
                    <a:pt x="0" y="375145"/>
                  </a:lnTo>
                  <a:lnTo>
                    <a:pt x="902080" y="254850"/>
                  </a:lnTo>
                  <a:lnTo>
                    <a:pt x="902080" y="0"/>
                  </a:lnTo>
                  <a:close/>
                </a:path>
              </a:pathLst>
            </a:custGeom>
            <a:ln w="22859">
              <a:solidFill>
                <a:srgbClr val="39913E"/>
              </a:solidFill>
            </a:ln>
          </p:spPr>
          <p:txBody>
            <a:bodyPr wrap="square" lIns="0" tIns="0" rIns="0" bIns="0" rtlCol="0"/>
            <a:lstStyle/>
            <a:p>
              <a:endParaRPr/>
            </a:p>
          </p:txBody>
        </p:sp>
      </p:grpSp>
      <p:sp>
        <p:nvSpPr>
          <p:cNvPr id="41" name="object 41"/>
          <p:cNvSpPr txBox="1"/>
          <p:nvPr/>
        </p:nvSpPr>
        <p:spPr>
          <a:xfrm>
            <a:off x="9002124" y="2034439"/>
            <a:ext cx="1084580" cy="452120"/>
          </a:xfrm>
          <a:prstGeom prst="rect">
            <a:avLst/>
          </a:prstGeom>
        </p:spPr>
        <p:txBody>
          <a:bodyPr vert="horz" wrap="square" lIns="0" tIns="12700" rIns="0" bIns="0" rtlCol="0">
            <a:spAutoFit/>
          </a:bodyPr>
          <a:lstStyle/>
          <a:p>
            <a:pPr marL="12700" marR="5080" indent="144145">
              <a:lnSpc>
                <a:spcPct val="100000"/>
              </a:lnSpc>
              <a:spcBef>
                <a:spcPts val="100"/>
              </a:spcBef>
            </a:pPr>
            <a:r>
              <a:rPr sz="1400" spc="-10" dirty="0">
                <a:solidFill>
                  <a:srgbClr val="62666A"/>
                </a:solidFill>
                <a:latin typeface="Arial"/>
                <a:cs typeface="Arial"/>
              </a:rPr>
              <a:t>Hydrogen </a:t>
            </a:r>
            <a:r>
              <a:rPr sz="1400" spc="-5" dirty="0">
                <a:solidFill>
                  <a:srgbClr val="62666A"/>
                </a:solidFill>
                <a:latin typeface="Arial"/>
                <a:cs typeface="Arial"/>
              </a:rPr>
              <a:t> </a:t>
            </a:r>
            <a:r>
              <a:rPr sz="1400" spc="5" dirty="0">
                <a:solidFill>
                  <a:srgbClr val="62666A"/>
                </a:solidFill>
                <a:latin typeface="Arial"/>
                <a:cs typeface="Arial"/>
              </a:rPr>
              <a:t>C</a:t>
            </a:r>
            <a:r>
              <a:rPr sz="1400" dirty="0">
                <a:solidFill>
                  <a:srgbClr val="62666A"/>
                </a:solidFill>
                <a:latin typeface="Arial"/>
                <a:cs typeface="Arial"/>
              </a:rPr>
              <a:t>o</a:t>
            </a:r>
            <a:r>
              <a:rPr sz="1400" spc="10" dirty="0">
                <a:solidFill>
                  <a:srgbClr val="62666A"/>
                </a:solidFill>
                <a:latin typeface="Arial"/>
                <a:cs typeface="Arial"/>
              </a:rPr>
              <a:t>m</a:t>
            </a:r>
            <a:r>
              <a:rPr sz="1400" dirty="0">
                <a:solidFill>
                  <a:srgbClr val="62666A"/>
                </a:solidFill>
                <a:latin typeface="Arial"/>
                <a:cs typeface="Arial"/>
              </a:rPr>
              <a:t>p</a:t>
            </a:r>
            <a:r>
              <a:rPr sz="1400" spc="-10" dirty="0">
                <a:solidFill>
                  <a:srgbClr val="62666A"/>
                </a:solidFill>
                <a:latin typeface="Arial"/>
                <a:cs typeface="Arial"/>
              </a:rPr>
              <a:t>r</a:t>
            </a:r>
            <a:r>
              <a:rPr sz="1400" dirty="0">
                <a:solidFill>
                  <a:srgbClr val="62666A"/>
                </a:solidFill>
                <a:latin typeface="Arial"/>
                <a:cs typeface="Arial"/>
              </a:rPr>
              <a:t>e</a:t>
            </a:r>
            <a:r>
              <a:rPr sz="1400" spc="-5" dirty="0">
                <a:solidFill>
                  <a:srgbClr val="62666A"/>
                </a:solidFill>
                <a:latin typeface="Arial"/>
                <a:cs typeface="Arial"/>
              </a:rPr>
              <a:t>s</a:t>
            </a:r>
            <a:r>
              <a:rPr sz="1400" dirty="0">
                <a:solidFill>
                  <a:srgbClr val="62666A"/>
                </a:solidFill>
                <a:latin typeface="Arial"/>
                <a:cs typeface="Arial"/>
              </a:rPr>
              <a:t>so</a:t>
            </a:r>
            <a:r>
              <a:rPr sz="1400" spc="-10" dirty="0">
                <a:solidFill>
                  <a:srgbClr val="62666A"/>
                </a:solidFill>
                <a:latin typeface="Arial"/>
                <a:cs typeface="Arial"/>
              </a:rPr>
              <a:t>r</a:t>
            </a:r>
            <a:r>
              <a:rPr sz="1400" dirty="0">
                <a:solidFill>
                  <a:srgbClr val="62666A"/>
                </a:solidFill>
                <a:latin typeface="Arial"/>
                <a:cs typeface="Arial"/>
              </a:rPr>
              <a:t>s</a:t>
            </a:r>
            <a:endParaRPr sz="1400">
              <a:latin typeface="Arial"/>
              <a:cs typeface="Arial"/>
            </a:endParaRPr>
          </a:p>
        </p:txBody>
      </p:sp>
      <p:grpSp>
        <p:nvGrpSpPr>
          <p:cNvPr id="42" name="object 42"/>
          <p:cNvGrpSpPr/>
          <p:nvPr/>
        </p:nvGrpSpPr>
        <p:grpSpPr>
          <a:xfrm>
            <a:off x="4789576" y="4853940"/>
            <a:ext cx="2472690" cy="457200"/>
            <a:chOff x="4789576" y="4853940"/>
            <a:chExt cx="2472690" cy="457200"/>
          </a:xfrm>
        </p:grpSpPr>
        <p:sp>
          <p:nvSpPr>
            <p:cNvPr id="43" name="object 43"/>
            <p:cNvSpPr/>
            <p:nvPr/>
          </p:nvSpPr>
          <p:spPr>
            <a:xfrm>
              <a:off x="4801006" y="4865370"/>
              <a:ext cx="2449830" cy="434340"/>
            </a:xfrm>
            <a:custGeom>
              <a:avLst/>
              <a:gdLst/>
              <a:ahLst/>
              <a:cxnLst/>
              <a:rect l="l" t="t" r="r" b="b"/>
              <a:pathLst>
                <a:path w="2449829" h="434339">
                  <a:moveTo>
                    <a:pt x="2449423" y="0"/>
                  </a:moveTo>
                  <a:lnTo>
                    <a:pt x="648563" y="0"/>
                  </a:lnTo>
                  <a:lnTo>
                    <a:pt x="648563" y="253365"/>
                  </a:lnTo>
                  <a:lnTo>
                    <a:pt x="0" y="285013"/>
                  </a:lnTo>
                  <a:lnTo>
                    <a:pt x="648563" y="361950"/>
                  </a:lnTo>
                  <a:lnTo>
                    <a:pt x="648563" y="434340"/>
                  </a:lnTo>
                  <a:lnTo>
                    <a:pt x="2449423" y="434340"/>
                  </a:lnTo>
                  <a:lnTo>
                    <a:pt x="2449423" y="0"/>
                  </a:lnTo>
                  <a:close/>
                </a:path>
              </a:pathLst>
            </a:custGeom>
            <a:solidFill>
              <a:srgbClr val="FFFFFF"/>
            </a:solidFill>
          </p:spPr>
          <p:txBody>
            <a:bodyPr wrap="square" lIns="0" tIns="0" rIns="0" bIns="0" rtlCol="0"/>
            <a:lstStyle/>
            <a:p>
              <a:endParaRPr/>
            </a:p>
          </p:txBody>
        </p:sp>
        <p:sp>
          <p:nvSpPr>
            <p:cNvPr id="44" name="object 44"/>
            <p:cNvSpPr/>
            <p:nvPr/>
          </p:nvSpPr>
          <p:spPr>
            <a:xfrm>
              <a:off x="4801006" y="4865370"/>
              <a:ext cx="2449830" cy="434340"/>
            </a:xfrm>
            <a:custGeom>
              <a:avLst/>
              <a:gdLst/>
              <a:ahLst/>
              <a:cxnLst/>
              <a:rect l="l" t="t" r="r" b="b"/>
              <a:pathLst>
                <a:path w="2449829" h="434339">
                  <a:moveTo>
                    <a:pt x="648563" y="0"/>
                  </a:moveTo>
                  <a:lnTo>
                    <a:pt x="948702" y="0"/>
                  </a:lnTo>
                  <a:lnTo>
                    <a:pt x="1398917" y="0"/>
                  </a:lnTo>
                  <a:lnTo>
                    <a:pt x="2449423" y="0"/>
                  </a:lnTo>
                  <a:lnTo>
                    <a:pt x="2449423" y="253365"/>
                  </a:lnTo>
                  <a:lnTo>
                    <a:pt x="2449423" y="361950"/>
                  </a:lnTo>
                  <a:lnTo>
                    <a:pt x="2449423" y="434340"/>
                  </a:lnTo>
                  <a:lnTo>
                    <a:pt x="1398917" y="434340"/>
                  </a:lnTo>
                  <a:lnTo>
                    <a:pt x="948702" y="434340"/>
                  </a:lnTo>
                  <a:lnTo>
                    <a:pt x="648563" y="434340"/>
                  </a:lnTo>
                  <a:lnTo>
                    <a:pt x="648563" y="361950"/>
                  </a:lnTo>
                  <a:lnTo>
                    <a:pt x="0" y="285013"/>
                  </a:lnTo>
                  <a:lnTo>
                    <a:pt x="648563" y="253365"/>
                  </a:lnTo>
                  <a:lnTo>
                    <a:pt x="648563" y="0"/>
                  </a:lnTo>
                  <a:close/>
                </a:path>
              </a:pathLst>
            </a:custGeom>
            <a:ln w="22860">
              <a:solidFill>
                <a:srgbClr val="39913E"/>
              </a:solidFill>
            </a:ln>
          </p:spPr>
          <p:txBody>
            <a:bodyPr wrap="square" lIns="0" tIns="0" rIns="0" bIns="0" rtlCol="0"/>
            <a:lstStyle/>
            <a:p>
              <a:endParaRPr/>
            </a:p>
          </p:txBody>
        </p:sp>
      </p:grpSp>
      <p:sp>
        <p:nvSpPr>
          <p:cNvPr id="45" name="object 45"/>
          <p:cNvSpPr txBox="1"/>
          <p:nvPr/>
        </p:nvSpPr>
        <p:spPr>
          <a:xfrm>
            <a:off x="5784188" y="4849835"/>
            <a:ext cx="1130935" cy="452120"/>
          </a:xfrm>
          <a:prstGeom prst="rect">
            <a:avLst/>
          </a:prstGeom>
        </p:spPr>
        <p:txBody>
          <a:bodyPr vert="horz" wrap="square" lIns="0" tIns="12700" rIns="0" bIns="0" rtlCol="0">
            <a:spAutoFit/>
          </a:bodyPr>
          <a:lstStyle/>
          <a:p>
            <a:pPr marL="78105" marR="5080" indent="-66040">
              <a:lnSpc>
                <a:spcPct val="100000"/>
              </a:lnSpc>
              <a:spcBef>
                <a:spcPts val="100"/>
              </a:spcBef>
            </a:pPr>
            <a:r>
              <a:rPr sz="1400" spc="-5" dirty="0">
                <a:solidFill>
                  <a:srgbClr val="62666A"/>
                </a:solidFill>
                <a:latin typeface="Arial"/>
                <a:cs typeface="Arial"/>
              </a:rPr>
              <a:t>Instrument</a:t>
            </a:r>
            <a:r>
              <a:rPr sz="1400" spc="-80" dirty="0">
                <a:solidFill>
                  <a:srgbClr val="62666A"/>
                </a:solidFill>
                <a:latin typeface="Arial"/>
                <a:cs typeface="Arial"/>
              </a:rPr>
              <a:t> </a:t>
            </a:r>
            <a:r>
              <a:rPr sz="1400" dirty="0">
                <a:solidFill>
                  <a:srgbClr val="62666A"/>
                </a:solidFill>
                <a:latin typeface="Arial"/>
                <a:cs typeface="Arial"/>
              </a:rPr>
              <a:t>Air </a:t>
            </a:r>
            <a:r>
              <a:rPr sz="1400" spc="-375" dirty="0">
                <a:solidFill>
                  <a:srgbClr val="62666A"/>
                </a:solidFill>
                <a:latin typeface="Arial"/>
                <a:cs typeface="Arial"/>
              </a:rPr>
              <a:t> </a:t>
            </a:r>
            <a:r>
              <a:rPr sz="1400" dirty="0">
                <a:solidFill>
                  <a:srgbClr val="62666A"/>
                </a:solidFill>
                <a:latin typeface="Arial"/>
                <a:cs typeface="Arial"/>
              </a:rPr>
              <a:t>Compressor</a:t>
            </a:r>
            <a:endParaRPr sz="1400">
              <a:latin typeface="Arial"/>
              <a:cs typeface="Arial"/>
            </a:endParaRPr>
          </a:p>
        </p:txBody>
      </p:sp>
      <p:grpSp>
        <p:nvGrpSpPr>
          <p:cNvPr id="46" name="object 46"/>
          <p:cNvGrpSpPr/>
          <p:nvPr/>
        </p:nvGrpSpPr>
        <p:grpSpPr>
          <a:xfrm>
            <a:off x="4401997" y="5509260"/>
            <a:ext cx="2705100" cy="350520"/>
            <a:chOff x="4401997" y="5509260"/>
            <a:chExt cx="2705100" cy="350520"/>
          </a:xfrm>
        </p:grpSpPr>
        <p:sp>
          <p:nvSpPr>
            <p:cNvPr id="47" name="object 47"/>
            <p:cNvSpPr/>
            <p:nvPr/>
          </p:nvSpPr>
          <p:spPr>
            <a:xfrm>
              <a:off x="4413427" y="5520690"/>
              <a:ext cx="2682240" cy="327660"/>
            </a:xfrm>
            <a:custGeom>
              <a:avLst/>
              <a:gdLst/>
              <a:ahLst/>
              <a:cxnLst/>
              <a:rect l="l" t="t" r="r" b="b"/>
              <a:pathLst>
                <a:path w="2682240" h="327660">
                  <a:moveTo>
                    <a:pt x="2682062" y="0"/>
                  </a:moveTo>
                  <a:lnTo>
                    <a:pt x="881202" y="0"/>
                  </a:lnTo>
                  <a:lnTo>
                    <a:pt x="881202" y="191135"/>
                  </a:lnTo>
                  <a:lnTo>
                    <a:pt x="0" y="291007"/>
                  </a:lnTo>
                  <a:lnTo>
                    <a:pt x="881202" y="273050"/>
                  </a:lnTo>
                  <a:lnTo>
                    <a:pt x="881202" y="327660"/>
                  </a:lnTo>
                  <a:lnTo>
                    <a:pt x="2682062" y="327660"/>
                  </a:lnTo>
                  <a:lnTo>
                    <a:pt x="2682062" y="0"/>
                  </a:lnTo>
                  <a:close/>
                </a:path>
              </a:pathLst>
            </a:custGeom>
            <a:solidFill>
              <a:srgbClr val="FFFFFF"/>
            </a:solidFill>
          </p:spPr>
          <p:txBody>
            <a:bodyPr wrap="square" lIns="0" tIns="0" rIns="0" bIns="0" rtlCol="0"/>
            <a:lstStyle/>
            <a:p>
              <a:endParaRPr/>
            </a:p>
          </p:txBody>
        </p:sp>
        <p:sp>
          <p:nvSpPr>
            <p:cNvPr id="48" name="object 48"/>
            <p:cNvSpPr/>
            <p:nvPr/>
          </p:nvSpPr>
          <p:spPr>
            <a:xfrm>
              <a:off x="4413427" y="5520690"/>
              <a:ext cx="2682240" cy="327660"/>
            </a:xfrm>
            <a:custGeom>
              <a:avLst/>
              <a:gdLst/>
              <a:ahLst/>
              <a:cxnLst/>
              <a:rect l="l" t="t" r="r" b="b"/>
              <a:pathLst>
                <a:path w="2682240" h="327660">
                  <a:moveTo>
                    <a:pt x="881202" y="0"/>
                  </a:moveTo>
                  <a:lnTo>
                    <a:pt x="1181341" y="0"/>
                  </a:lnTo>
                  <a:lnTo>
                    <a:pt x="1631556" y="0"/>
                  </a:lnTo>
                  <a:lnTo>
                    <a:pt x="2682062" y="0"/>
                  </a:lnTo>
                  <a:lnTo>
                    <a:pt x="2682062" y="191135"/>
                  </a:lnTo>
                  <a:lnTo>
                    <a:pt x="2682062" y="273050"/>
                  </a:lnTo>
                  <a:lnTo>
                    <a:pt x="2682062" y="327660"/>
                  </a:lnTo>
                  <a:lnTo>
                    <a:pt x="1631556" y="327660"/>
                  </a:lnTo>
                  <a:lnTo>
                    <a:pt x="1181341" y="327660"/>
                  </a:lnTo>
                  <a:lnTo>
                    <a:pt x="881202" y="327660"/>
                  </a:lnTo>
                  <a:lnTo>
                    <a:pt x="881202" y="273050"/>
                  </a:lnTo>
                  <a:lnTo>
                    <a:pt x="0" y="291007"/>
                  </a:lnTo>
                  <a:lnTo>
                    <a:pt x="881202" y="191135"/>
                  </a:lnTo>
                  <a:lnTo>
                    <a:pt x="881202" y="0"/>
                  </a:lnTo>
                  <a:close/>
                </a:path>
              </a:pathLst>
            </a:custGeom>
            <a:ln w="22860">
              <a:solidFill>
                <a:srgbClr val="39913E"/>
              </a:solidFill>
            </a:ln>
          </p:spPr>
          <p:txBody>
            <a:bodyPr wrap="square" lIns="0" tIns="0" rIns="0" bIns="0" rtlCol="0"/>
            <a:lstStyle/>
            <a:p>
              <a:endParaRPr/>
            </a:p>
          </p:txBody>
        </p:sp>
      </p:grpSp>
      <p:sp>
        <p:nvSpPr>
          <p:cNvPr id="49" name="object 49"/>
          <p:cNvSpPr txBox="1"/>
          <p:nvPr/>
        </p:nvSpPr>
        <p:spPr>
          <a:xfrm>
            <a:off x="5507287" y="5558486"/>
            <a:ext cx="1371600" cy="238760"/>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62666A"/>
                </a:solidFill>
                <a:latin typeface="Arial"/>
                <a:cs typeface="Arial"/>
              </a:rPr>
              <a:t>KOH</a:t>
            </a:r>
            <a:r>
              <a:rPr sz="1400" spc="-75" dirty="0">
                <a:solidFill>
                  <a:srgbClr val="62666A"/>
                </a:solidFill>
                <a:latin typeface="Arial"/>
                <a:cs typeface="Arial"/>
              </a:rPr>
              <a:t> </a:t>
            </a:r>
            <a:r>
              <a:rPr sz="1400" dirty="0">
                <a:solidFill>
                  <a:srgbClr val="62666A"/>
                </a:solidFill>
                <a:latin typeface="Arial"/>
                <a:cs typeface="Arial"/>
              </a:rPr>
              <a:t>Tank/Pump</a:t>
            </a:r>
            <a:endParaRPr sz="1400">
              <a:latin typeface="Arial"/>
              <a:cs typeface="Arial"/>
            </a:endParaRPr>
          </a:p>
        </p:txBody>
      </p:sp>
      <p:grpSp>
        <p:nvGrpSpPr>
          <p:cNvPr id="50" name="object 50"/>
          <p:cNvGrpSpPr/>
          <p:nvPr/>
        </p:nvGrpSpPr>
        <p:grpSpPr>
          <a:xfrm>
            <a:off x="3743959" y="762000"/>
            <a:ext cx="7294880" cy="1331595"/>
            <a:chOff x="3743959" y="762000"/>
            <a:chExt cx="7294880" cy="1331595"/>
          </a:xfrm>
        </p:grpSpPr>
        <p:pic>
          <p:nvPicPr>
            <p:cNvPr id="51" name="object 51"/>
            <p:cNvPicPr/>
            <p:nvPr/>
          </p:nvPicPr>
          <p:blipFill>
            <a:blip r:embed="rId5" cstate="print"/>
            <a:stretch>
              <a:fillRect/>
            </a:stretch>
          </p:blipFill>
          <p:spPr>
            <a:xfrm>
              <a:off x="9268460" y="762000"/>
              <a:ext cx="1770379" cy="1163319"/>
            </a:xfrm>
            <a:prstGeom prst="rect">
              <a:avLst/>
            </a:prstGeom>
          </p:spPr>
        </p:pic>
        <p:pic>
          <p:nvPicPr>
            <p:cNvPr id="52" name="object 52"/>
            <p:cNvPicPr/>
            <p:nvPr/>
          </p:nvPicPr>
          <p:blipFill>
            <a:blip r:embed="rId6" cstate="print"/>
            <a:stretch>
              <a:fillRect/>
            </a:stretch>
          </p:blipFill>
          <p:spPr>
            <a:xfrm>
              <a:off x="9296398" y="773432"/>
              <a:ext cx="1726522" cy="1119227"/>
            </a:xfrm>
            <a:prstGeom prst="rect">
              <a:avLst/>
            </a:prstGeom>
          </p:spPr>
        </p:pic>
        <p:sp>
          <p:nvSpPr>
            <p:cNvPr id="53" name="object 53"/>
            <p:cNvSpPr/>
            <p:nvPr/>
          </p:nvSpPr>
          <p:spPr>
            <a:xfrm>
              <a:off x="3755389" y="1273810"/>
              <a:ext cx="2793365" cy="808355"/>
            </a:xfrm>
            <a:custGeom>
              <a:avLst/>
              <a:gdLst/>
              <a:ahLst/>
              <a:cxnLst/>
              <a:rect l="l" t="t" r="r" b="b"/>
              <a:pathLst>
                <a:path w="2793365" h="808355">
                  <a:moveTo>
                    <a:pt x="1996439" y="0"/>
                  </a:moveTo>
                  <a:lnTo>
                    <a:pt x="0" y="0"/>
                  </a:lnTo>
                  <a:lnTo>
                    <a:pt x="0" y="436880"/>
                  </a:lnTo>
                  <a:lnTo>
                    <a:pt x="1164590" y="436880"/>
                  </a:lnTo>
                  <a:lnTo>
                    <a:pt x="2793276" y="807847"/>
                  </a:lnTo>
                  <a:lnTo>
                    <a:pt x="1663700" y="436880"/>
                  </a:lnTo>
                  <a:lnTo>
                    <a:pt x="1996439" y="436880"/>
                  </a:lnTo>
                  <a:lnTo>
                    <a:pt x="1996439" y="0"/>
                  </a:lnTo>
                  <a:close/>
                </a:path>
              </a:pathLst>
            </a:custGeom>
            <a:solidFill>
              <a:srgbClr val="FFFFFF"/>
            </a:solidFill>
          </p:spPr>
          <p:txBody>
            <a:bodyPr wrap="square" lIns="0" tIns="0" rIns="0" bIns="0" rtlCol="0"/>
            <a:lstStyle/>
            <a:p>
              <a:endParaRPr/>
            </a:p>
          </p:txBody>
        </p:sp>
        <p:sp>
          <p:nvSpPr>
            <p:cNvPr id="54" name="object 54"/>
            <p:cNvSpPr/>
            <p:nvPr/>
          </p:nvSpPr>
          <p:spPr>
            <a:xfrm>
              <a:off x="3755389" y="1273808"/>
              <a:ext cx="2793365" cy="808355"/>
            </a:xfrm>
            <a:custGeom>
              <a:avLst/>
              <a:gdLst/>
              <a:ahLst/>
              <a:cxnLst/>
              <a:rect l="l" t="t" r="r" b="b"/>
              <a:pathLst>
                <a:path w="2793365" h="808355">
                  <a:moveTo>
                    <a:pt x="0" y="0"/>
                  </a:moveTo>
                  <a:lnTo>
                    <a:pt x="1164590" y="0"/>
                  </a:lnTo>
                  <a:lnTo>
                    <a:pt x="1663700" y="0"/>
                  </a:lnTo>
                  <a:lnTo>
                    <a:pt x="1996439" y="0"/>
                  </a:lnTo>
                  <a:lnTo>
                    <a:pt x="1996439" y="254850"/>
                  </a:lnTo>
                  <a:lnTo>
                    <a:pt x="1996439" y="364070"/>
                  </a:lnTo>
                  <a:lnTo>
                    <a:pt x="1996439" y="436880"/>
                  </a:lnTo>
                  <a:lnTo>
                    <a:pt x="1663700" y="436880"/>
                  </a:lnTo>
                  <a:lnTo>
                    <a:pt x="2793276" y="807847"/>
                  </a:lnTo>
                  <a:lnTo>
                    <a:pt x="1164590" y="436880"/>
                  </a:lnTo>
                  <a:lnTo>
                    <a:pt x="0" y="436880"/>
                  </a:lnTo>
                  <a:lnTo>
                    <a:pt x="0" y="364070"/>
                  </a:lnTo>
                  <a:lnTo>
                    <a:pt x="0" y="254850"/>
                  </a:lnTo>
                  <a:lnTo>
                    <a:pt x="0" y="0"/>
                  </a:lnTo>
                  <a:close/>
                </a:path>
              </a:pathLst>
            </a:custGeom>
            <a:ln w="22860">
              <a:solidFill>
                <a:srgbClr val="39913E"/>
              </a:solidFill>
            </a:ln>
          </p:spPr>
          <p:txBody>
            <a:bodyPr wrap="square" lIns="0" tIns="0" rIns="0" bIns="0" rtlCol="0"/>
            <a:lstStyle/>
            <a:p>
              <a:endParaRPr/>
            </a:p>
          </p:txBody>
        </p:sp>
      </p:grpSp>
      <p:sp>
        <p:nvSpPr>
          <p:cNvPr id="55" name="object 55"/>
          <p:cNvSpPr txBox="1"/>
          <p:nvPr/>
        </p:nvSpPr>
        <p:spPr>
          <a:xfrm>
            <a:off x="3901337" y="708393"/>
            <a:ext cx="3112770" cy="897255"/>
          </a:xfrm>
          <a:prstGeom prst="rect">
            <a:avLst/>
          </a:prstGeom>
        </p:spPr>
        <p:txBody>
          <a:bodyPr vert="horz" wrap="square" lIns="0" tIns="12700" rIns="0" bIns="0" rtlCol="0">
            <a:spAutoFit/>
          </a:bodyPr>
          <a:lstStyle/>
          <a:p>
            <a:pPr marL="2078989" marR="5080" indent="-589280">
              <a:lnSpc>
                <a:spcPct val="100000"/>
              </a:lnSpc>
              <a:spcBef>
                <a:spcPts val="100"/>
              </a:spcBef>
            </a:pPr>
            <a:r>
              <a:rPr sz="1400" dirty="0">
                <a:solidFill>
                  <a:srgbClr val="62666A"/>
                </a:solidFill>
                <a:latin typeface="Arial"/>
                <a:cs typeface="Arial"/>
              </a:rPr>
              <a:t>High</a:t>
            </a:r>
            <a:r>
              <a:rPr sz="1400" spc="-70" dirty="0">
                <a:solidFill>
                  <a:srgbClr val="62666A"/>
                </a:solidFill>
                <a:latin typeface="Arial"/>
                <a:cs typeface="Arial"/>
              </a:rPr>
              <a:t> </a:t>
            </a:r>
            <a:r>
              <a:rPr sz="1400" dirty="0">
                <a:solidFill>
                  <a:srgbClr val="62666A"/>
                </a:solidFill>
                <a:latin typeface="Arial"/>
                <a:cs typeface="Arial"/>
              </a:rPr>
              <a:t>Voltage</a:t>
            </a:r>
            <a:r>
              <a:rPr sz="1400" spc="-70" dirty="0">
                <a:solidFill>
                  <a:srgbClr val="62666A"/>
                </a:solidFill>
                <a:latin typeface="Arial"/>
                <a:cs typeface="Arial"/>
              </a:rPr>
              <a:t> </a:t>
            </a:r>
            <a:r>
              <a:rPr sz="1400" dirty="0">
                <a:solidFill>
                  <a:srgbClr val="62666A"/>
                </a:solidFill>
                <a:latin typeface="Arial"/>
                <a:cs typeface="Arial"/>
              </a:rPr>
              <a:t>Supply </a:t>
            </a:r>
            <a:r>
              <a:rPr sz="1400" spc="-370" dirty="0">
                <a:solidFill>
                  <a:srgbClr val="62666A"/>
                </a:solidFill>
                <a:latin typeface="Arial"/>
                <a:cs typeface="Arial"/>
              </a:rPr>
              <a:t> </a:t>
            </a:r>
            <a:r>
              <a:rPr sz="1400" dirty="0">
                <a:solidFill>
                  <a:srgbClr val="62666A"/>
                </a:solidFill>
                <a:latin typeface="Arial"/>
                <a:cs typeface="Arial"/>
              </a:rPr>
              <a:t>Lines</a:t>
            </a:r>
            <a:endParaRPr sz="1400">
              <a:latin typeface="Arial"/>
              <a:cs typeface="Arial"/>
            </a:endParaRPr>
          </a:p>
          <a:p>
            <a:pPr>
              <a:lnSpc>
                <a:spcPct val="100000"/>
              </a:lnSpc>
              <a:spcBef>
                <a:spcPts val="35"/>
              </a:spcBef>
            </a:pPr>
            <a:endParaRPr sz="1550">
              <a:latin typeface="Arial"/>
              <a:cs typeface="Arial"/>
            </a:endParaRPr>
          </a:p>
          <a:p>
            <a:pPr marL="12700">
              <a:lnSpc>
                <a:spcPct val="100000"/>
              </a:lnSpc>
            </a:pPr>
            <a:r>
              <a:rPr sz="1400" spc="-10" dirty="0">
                <a:solidFill>
                  <a:srgbClr val="62666A"/>
                </a:solidFill>
                <a:latin typeface="Arial"/>
                <a:cs typeface="Arial"/>
              </a:rPr>
              <a:t>Hydrogen</a:t>
            </a:r>
            <a:r>
              <a:rPr sz="1400" spc="-5" dirty="0">
                <a:solidFill>
                  <a:srgbClr val="62666A"/>
                </a:solidFill>
                <a:latin typeface="Arial"/>
                <a:cs typeface="Arial"/>
              </a:rPr>
              <a:t> </a:t>
            </a:r>
            <a:r>
              <a:rPr sz="1400" dirty="0">
                <a:solidFill>
                  <a:srgbClr val="62666A"/>
                </a:solidFill>
                <a:latin typeface="Arial"/>
                <a:cs typeface="Arial"/>
              </a:rPr>
              <a:t>Vent</a:t>
            </a:r>
            <a:r>
              <a:rPr sz="1400" spc="-35" dirty="0">
                <a:solidFill>
                  <a:srgbClr val="62666A"/>
                </a:solidFill>
                <a:latin typeface="Arial"/>
                <a:cs typeface="Arial"/>
              </a:rPr>
              <a:t> </a:t>
            </a:r>
            <a:r>
              <a:rPr sz="1400" spc="-5" dirty="0">
                <a:solidFill>
                  <a:srgbClr val="62666A"/>
                </a:solidFill>
                <a:latin typeface="Arial"/>
                <a:cs typeface="Arial"/>
              </a:rPr>
              <a:t>Stack</a:t>
            </a:r>
            <a:endParaRPr sz="1400">
              <a:latin typeface="Arial"/>
              <a:cs typeface="Arial"/>
            </a:endParaRPr>
          </a:p>
        </p:txBody>
      </p:sp>
      <p:sp>
        <p:nvSpPr>
          <p:cNvPr id="56" name="object 56"/>
          <p:cNvSpPr txBox="1">
            <a:spLocks noGrp="1"/>
          </p:cNvSpPr>
          <p:nvPr>
            <p:ph type="sldNum" sz="quarter" idx="7"/>
          </p:nvPr>
        </p:nvSpPr>
        <p:spPr>
          <a:prstGeom prst="rect">
            <a:avLst/>
          </a:prstGeom>
        </p:spPr>
        <p:txBody>
          <a:bodyPr vert="horz" wrap="square" lIns="0" tIns="635" rIns="0" bIns="0" rtlCol="0">
            <a:spAutoFit/>
          </a:bodyPr>
          <a:lstStyle/>
          <a:p>
            <a:pPr marL="38100">
              <a:lnSpc>
                <a:spcPct val="100000"/>
              </a:lnSpc>
              <a:spcBef>
                <a:spcPts val="5"/>
              </a:spcBef>
            </a:pPr>
            <a:fld id="{81D60167-4931-47E6-BA6A-407CBD079E47}" type="slidenum">
              <a:rPr dirty="0"/>
              <a:t>21</a:t>
            </a:fld>
            <a:endParaRPr dirty="0"/>
          </a:p>
        </p:txBody>
      </p:sp>
      <p:sp>
        <p:nvSpPr>
          <p:cNvPr id="57" name="object 57"/>
          <p:cNvSpPr txBox="1">
            <a:spLocks noGrp="1"/>
          </p:cNvSpPr>
          <p:nvPr>
            <p:ph type="ftr" sz="quarter" idx="5"/>
          </p:nvPr>
        </p:nvSpPr>
        <p:spPr>
          <a:prstGeom prst="rect">
            <a:avLst/>
          </a:prstGeom>
        </p:spPr>
        <p:txBody>
          <a:bodyPr vert="horz" wrap="square" lIns="0" tIns="3810" rIns="0" bIns="0" rtlCol="0">
            <a:spAutoFit/>
          </a:bodyPr>
          <a:lstStyle/>
          <a:p>
            <a:pPr marL="12700">
              <a:lnSpc>
                <a:spcPct val="100000"/>
              </a:lnSpc>
              <a:spcBef>
                <a:spcPts val="30"/>
              </a:spcBef>
            </a:pPr>
            <a:r>
              <a:rPr dirty="0"/>
              <a:t>©</a:t>
            </a:r>
            <a:r>
              <a:rPr spc="5" dirty="0"/>
              <a:t> </a:t>
            </a:r>
            <a:r>
              <a:rPr spc="-10" dirty="0"/>
              <a:t>2020</a:t>
            </a:r>
            <a:r>
              <a:rPr spc="15" dirty="0"/>
              <a:t> </a:t>
            </a:r>
            <a:r>
              <a:rPr spc="-5" dirty="0"/>
              <a:t>Mitsubishi</a:t>
            </a:r>
            <a:r>
              <a:rPr spc="30" dirty="0"/>
              <a:t> </a:t>
            </a:r>
            <a:r>
              <a:rPr spc="-20" dirty="0"/>
              <a:t>Power</a:t>
            </a:r>
            <a:r>
              <a:rPr spc="65" dirty="0"/>
              <a:t> </a:t>
            </a:r>
            <a:r>
              <a:rPr spc="-10" dirty="0"/>
              <a:t>Americas,</a:t>
            </a:r>
            <a:r>
              <a:rPr spc="70" dirty="0"/>
              <a:t> </a:t>
            </a:r>
            <a:r>
              <a:rPr spc="-5" dirty="0"/>
              <a:t>Inc.</a:t>
            </a:r>
            <a:r>
              <a:rPr spc="5" dirty="0"/>
              <a:t> </a:t>
            </a:r>
            <a:r>
              <a:rPr spc="-10" dirty="0"/>
              <a:t>All</a:t>
            </a:r>
            <a:r>
              <a:rPr spc="30" dirty="0"/>
              <a:t> </a:t>
            </a:r>
            <a:r>
              <a:rPr spc="-10" dirty="0"/>
              <a:t>Rights</a:t>
            </a:r>
            <a:r>
              <a:rPr spc="15" dirty="0"/>
              <a:t> </a:t>
            </a:r>
            <a:r>
              <a:rPr spc="-15" dirty="0"/>
              <a:t>Reserved.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847590" y="2753995"/>
            <a:ext cx="2505074" cy="1523999"/>
          </a:xfrm>
          <a:prstGeom prst="rect">
            <a:avLst/>
          </a:prstGeom>
        </p:spPr>
      </p:pic>
      <p:sp>
        <p:nvSpPr>
          <p:cNvPr id="3" name="object 3"/>
          <p:cNvSpPr txBox="1">
            <a:spLocks noGrp="1"/>
          </p:cNvSpPr>
          <p:nvPr>
            <p:ph type="title"/>
          </p:nvPr>
        </p:nvSpPr>
        <p:spPr>
          <a:xfrm>
            <a:off x="644540" y="136047"/>
            <a:ext cx="4699000" cy="360680"/>
          </a:xfrm>
          <a:prstGeom prst="rect">
            <a:avLst/>
          </a:prstGeom>
        </p:spPr>
        <p:txBody>
          <a:bodyPr vert="horz" wrap="square" lIns="0" tIns="12700" rIns="0" bIns="0" rtlCol="0">
            <a:spAutoFit/>
          </a:bodyPr>
          <a:lstStyle/>
          <a:p>
            <a:pPr marL="12700">
              <a:lnSpc>
                <a:spcPct val="100000"/>
              </a:lnSpc>
              <a:spcBef>
                <a:spcPts val="100"/>
              </a:spcBef>
            </a:pPr>
            <a:r>
              <a:rPr sz="2200" spc="-10" dirty="0">
                <a:solidFill>
                  <a:srgbClr val="000000"/>
                </a:solidFill>
              </a:rPr>
              <a:t>Proven</a:t>
            </a:r>
            <a:r>
              <a:rPr sz="2200" spc="15" dirty="0">
                <a:solidFill>
                  <a:srgbClr val="000000"/>
                </a:solidFill>
              </a:rPr>
              <a:t> </a:t>
            </a:r>
            <a:r>
              <a:rPr sz="2200" spc="-10" dirty="0">
                <a:solidFill>
                  <a:srgbClr val="000000"/>
                </a:solidFill>
              </a:rPr>
              <a:t>Hydrogen</a:t>
            </a:r>
            <a:r>
              <a:rPr sz="2200" spc="60" dirty="0">
                <a:solidFill>
                  <a:srgbClr val="000000"/>
                </a:solidFill>
              </a:rPr>
              <a:t> </a:t>
            </a:r>
            <a:r>
              <a:rPr sz="2200" spc="-5" dirty="0">
                <a:solidFill>
                  <a:srgbClr val="000000"/>
                </a:solidFill>
              </a:rPr>
              <a:t>Storage</a:t>
            </a:r>
            <a:r>
              <a:rPr sz="2200" spc="-15" dirty="0">
                <a:solidFill>
                  <a:srgbClr val="000000"/>
                </a:solidFill>
              </a:rPr>
              <a:t> </a:t>
            </a:r>
            <a:r>
              <a:rPr sz="2200" spc="-5" dirty="0">
                <a:solidFill>
                  <a:srgbClr val="000000"/>
                </a:solidFill>
              </a:rPr>
              <a:t>Methods</a:t>
            </a:r>
            <a:endParaRPr sz="2200"/>
          </a:p>
        </p:txBody>
      </p:sp>
      <p:pic>
        <p:nvPicPr>
          <p:cNvPr id="4" name="object 4"/>
          <p:cNvPicPr/>
          <p:nvPr/>
        </p:nvPicPr>
        <p:blipFill>
          <a:blip r:embed="rId3" cstate="print"/>
          <a:stretch>
            <a:fillRect/>
          </a:stretch>
        </p:blipFill>
        <p:spPr>
          <a:xfrm>
            <a:off x="223520" y="1163320"/>
            <a:ext cx="3627107" cy="2951479"/>
          </a:xfrm>
          <a:prstGeom prst="rect">
            <a:avLst/>
          </a:prstGeom>
        </p:spPr>
      </p:pic>
      <p:graphicFrame>
        <p:nvGraphicFramePr>
          <p:cNvPr id="5" name="object 5"/>
          <p:cNvGraphicFramePr>
            <a:graphicFrameLocks noGrp="1"/>
          </p:cNvGraphicFramePr>
          <p:nvPr/>
        </p:nvGraphicFramePr>
        <p:xfrm>
          <a:off x="218440" y="4843780"/>
          <a:ext cx="3676650" cy="1460500"/>
        </p:xfrm>
        <a:graphic>
          <a:graphicData uri="http://schemas.openxmlformats.org/drawingml/2006/table">
            <a:tbl>
              <a:tblPr firstRow="1" bandRow="1">
                <a:tableStyleId>{2D5ABB26-0587-4C30-8999-92F81FD0307C}</a:tableStyleId>
              </a:tblPr>
              <a:tblGrid>
                <a:gridCol w="3657600">
                  <a:extLst>
                    <a:ext uri="{9D8B030D-6E8A-4147-A177-3AD203B41FA5}">
                      <a16:colId xmlns:a16="http://schemas.microsoft.com/office/drawing/2014/main" val="20000"/>
                    </a:ext>
                  </a:extLst>
                </a:gridCol>
              </a:tblGrid>
              <a:tr h="480059">
                <a:tc>
                  <a:txBody>
                    <a:bodyPr/>
                    <a:lstStyle/>
                    <a:p>
                      <a:pPr algn="ctr">
                        <a:lnSpc>
                          <a:spcPct val="100000"/>
                        </a:lnSpc>
                        <a:spcBef>
                          <a:spcPts val="470"/>
                        </a:spcBef>
                      </a:pPr>
                      <a:r>
                        <a:rPr sz="2100" spc="-10" dirty="0">
                          <a:solidFill>
                            <a:srgbClr val="FFFFFF"/>
                          </a:solidFill>
                          <a:latin typeface="Arial"/>
                          <a:cs typeface="Arial"/>
                        </a:rPr>
                        <a:t>&gt;100,000</a:t>
                      </a:r>
                      <a:r>
                        <a:rPr sz="2100" spc="-15" dirty="0">
                          <a:solidFill>
                            <a:srgbClr val="FFFFFF"/>
                          </a:solidFill>
                          <a:latin typeface="Arial"/>
                          <a:cs typeface="Arial"/>
                        </a:rPr>
                        <a:t> </a:t>
                      </a:r>
                      <a:r>
                        <a:rPr sz="2100" spc="10" dirty="0">
                          <a:solidFill>
                            <a:srgbClr val="FFFFFF"/>
                          </a:solidFill>
                          <a:latin typeface="Arial"/>
                          <a:cs typeface="Arial"/>
                        </a:rPr>
                        <a:t>MWh</a:t>
                      </a:r>
                      <a:r>
                        <a:rPr sz="2100" spc="15" baseline="23809" dirty="0">
                          <a:solidFill>
                            <a:srgbClr val="FFFFFF"/>
                          </a:solidFill>
                          <a:latin typeface="Arial"/>
                          <a:cs typeface="Arial"/>
                        </a:rPr>
                        <a:t>1</a:t>
                      </a:r>
                      <a:endParaRPr sz="2100" baseline="23809">
                        <a:latin typeface="Arial"/>
                        <a:cs typeface="Arial"/>
                      </a:endParaRPr>
                    </a:p>
                  </a:txBody>
                  <a:tcPr marL="0" marR="0" marT="59690" marB="0">
                    <a:lnL w="12700">
                      <a:solidFill>
                        <a:srgbClr val="152C35"/>
                      </a:solidFill>
                      <a:prstDash val="solid"/>
                    </a:lnL>
                    <a:lnR w="12700">
                      <a:solidFill>
                        <a:srgbClr val="152C35"/>
                      </a:solidFill>
                      <a:prstDash val="solid"/>
                    </a:lnR>
                    <a:lnT w="12700">
                      <a:solidFill>
                        <a:srgbClr val="152C35"/>
                      </a:solidFill>
                      <a:prstDash val="solid"/>
                    </a:lnT>
                    <a:lnB w="12700">
                      <a:solidFill>
                        <a:srgbClr val="152C35"/>
                      </a:solidFill>
                      <a:prstDash val="solid"/>
                    </a:lnB>
                    <a:solidFill>
                      <a:srgbClr val="213E4A"/>
                    </a:solidFill>
                  </a:tcPr>
                </a:tc>
                <a:extLst>
                  <a:ext uri="{0D108BD9-81ED-4DB2-BD59-A6C34878D82A}">
                    <a16:rowId xmlns:a16="http://schemas.microsoft.com/office/drawing/2014/main" val="10000"/>
                  </a:ext>
                </a:extLst>
              </a:tr>
              <a:tr h="501650">
                <a:tc>
                  <a:txBody>
                    <a:bodyPr/>
                    <a:lstStyle/>
                    <a:p>
                      <a:pPr marL="2540" algn="ctr">
                        <a:lnSpc>
                          <a:spcPct val="100000"/>
                        </a:lnSpc>
                        <a:spcBef>
                          <a:spcPts val="640"/>
                        </a:spcBef>
                      </a:pPr>
                      <a:r>
                        <a:rPr sz="2100" spc="-10" dirty="0">
                          <a:solidFill>
                            <a:srgbClr val="FFFFFF"/>
                          </a:solidFill>
                          <a:latin typeface="Arial"/>
                          <a:cs typeface="Arial"/>
                        </a:rPr>
                        <a:t>5,500</a:t>
                      </a:r>
                      <a:r>
                        <a:rPr sz="2100" spc="-20" dirty="0">
                          <a:solidFill>
                            <a:srgbClr val="FFFFFF"/>
                          </a:solidFill>
                          <a:latin typeface="Arial"/>
                          <a:cs typeface="Arial"/>
                        </a:rPr>
                        <a:t> </a:t>
                      </a:r>
                      <a:r>
                        <a:rPr sz="2100" spc="-5" dirty="0">
                          <a:solidFill>
                            <a:srgbClr val="FFFFFF"/>
                          </a:solidFill>
                          <a:latin typeface="Arial"/>
                          <a:cs typeface="Arial"/>
                        </a:rPr>
                        <a:t>tonnes</a:t>
                      </a:r>
                      <a:r>
                        <a:rPr sz="2100" spc="-7" baseline="23809" dirty="0">
                          <a:solidFill>
                            <a:srgbClr val="FFFFFF"/>
                          </a:solidFill>
                          <a:latin typeface="Arial"/>
                          <a:cs typeface="Arial"/>
                        </a:rPr>
                        <a:t>2</a:t>
                      </a:r>
                      <a:r>
                        <a:rPr sz="2100" spc="270" baseline="23809" dirty="0">
                          <a:solidFill>
                            <a:srgbClr val="FFFFFF"/>
                          </a:solidFill>
                          <a:latin typeface="Arial"/>
                          <a:cs typeface="Arial"/>
                        </a:rPr>
                        <a:t> </a:t>
                      </a:r>
                      <a:r>
                        <a:rPr sz="2100" dirty="0">
                          <a:solidFill>
                            <a:srgbClr val="FFFFFF"/>
                          </a:solidFill>
                          <a:latin typeface="Arial"/>
                          <a:cs typeface="Arial"/>
                        </a:rPr>
                        <a:t>H</a:t>
                      </a:r>
                      <a:r>
                        <a:rPr sz="2100" baseline="-19841" dirty="0">
                          <a:solidFill>
                            <a:srgbClr val="FFFFFF"/>
                          </a:solidFill>
                          <a:latin typeface="Arial"/>
                          <a:cs typeface="Arial"/>
                        </a:rPr>
                        <a:t>2</a:t>
                      </a:r>
                      <a:endParaRPr sz="2100" baseline="-19841">
                        <a:latin typeface="Arial"/>
                        <a:cs typeface="Arial"/>
                      </a:endParaRPr>
                    </a:p>
                  </a:txBody>
                  <a:tcPr marL="0" marR="0" marT="81280" marB="0">
                    <a:lnL w="12700">
                      <a:solidFill>
                        <a:srgbClr val="152C35"/>
                      </a:solidFill>
                      <a:prstDash val="solid"/>
                    </a:lnL>
                    <a:lnR w="12700">
                      <a:solidFill>
                        <a:srgbClr val="152C35"/>
                      </a:solidFill>
                      <a:prstDash val="solid"/>
                    </a:lnR>
                    <a:lnT w="12700">
                      <a:solidFill>
                        <a:srgbClr val="152C35"/>
                      </a:solidFill>
                      <a:prstDash val="solid"/>
                    </a:lnT>
                    <a:lnB w="12700">
                      <a:solidFill>
                        <a:srgbClr val="152C35"/>
                      </a:solidFill>
                      <a:prstDash val="solid"/>
                    </a:lnB>
                    <a:solidFill>
                      <a:srgbClr val="213E4A"/>
                    </a:solidFill>
                  </a:tcPr>
                </a:tc>
                <a:extLst>
                  <a:ext uri="{0D108BD9-81ED-4DB2-BD59-A6C34878D82A}">
                    <a16:rowId xmlns:a16="http://schemas.microsoft.com/office/drawing/2014/main" val="10001"/>
                  </a:ext>
                </a:extLst>
              </a:tr>
              <a:tr h="478790">
                <a:tc>
                  <a:txBody>
                    <a:bodyPr/>
                    <a:lstStyle/>
                    <a:p>
                      <a:pPr marR="1270" algn="ctr">
                        <a:lnSpc>
                          <a:spcPct val="100000"/>
                        </a:lnSpc>
                        <a:spcBef>
                          <a:spcPts val="640"/>
                        </a:spcBef>
                      </a:pPr>
                      <a:r>
                        <a:rPr sz="2100" spc="-5" dirty="0">
                          <a:solidFill>
                            <a:srgbClr val="FFFFFF"/>
                          </a:solidFill>
                          <a:latin typeface="Arial"/>
                          <a:cs typeface="Arial"/>
                        </a:rPr>
                        <a:t>10</a:t>
                      </a:r>
                      <a:r>
                        <a:rPr sz="2100" spc="-10" dirty="0">
                          <a:solidFill>
                            <a:srgbClr val="FFFFFF"/>
                          </a:solidFill>
                          <a:latin typeface="Arial"/>
                          <a:cs typeface="Arial"/>
                        </a:rPr>
                        <a:t> days</a:t>
                      </a:r>
                      <a:r>
                        <a:rPr sz="2100" spc="-15" baseline="23809" dirty="0">
                          <a:solidFill>
                            <a:srgbClr val="FFFFFF"/>
                          </a:solidFill>
                          <a:latin typeface="Arial"/>
                          <a:cs typeface="Arial"/>
                        </a:rPr>
                        <a:t>3</a:t>
                      </a:r>
                      <a:r>
                        <a:rPr sz="2100" spc="292" baseline="23809" dirty="0">
                          <a:solidFill>
                            <a:srgbClr val="FFFFFF"/>
                          </a:solidFill>
                          <a:latin typeface="Arial"/>
                          <a:cs typeface="Arial"/>
                        </a:rPr>
                        <a:t> </a:t>
                      </a:r>
                      <a:r>
                        <a:rPr sz="2100" spc="-5" dirty="0">
                          <a:solidFill>
                            <a:srgbClr val="FFFFFF"/>
                          </a:solidFill>
                          <a:latin typeface="Arial"/>
                          <a:cs typeface="Arial"/>
                        </a:rPr>
                        <a:t>to</a:t>
                      </a:r>
                      <a:r>
                        <a:rPr sz="2100" spc="-10" dirty="0">
                          <a:solidFill>
                            <a:srgbClr val="FFFFFF"/>
                          </a:solidFill>
                          <a:latin typeface="Arial"/>
                          <a:cs typeface="Arial"/>
                        </a:rPr>
                        <a:t> </a:t>
                      </a:r>
                      <a:r>
                        <a:rPr sz="2100" dirty="0">
                          <a:solidFill>
                            <a:srgbClr val="FFFFFF"/>
                          </a:solidFill>
                          <a:latin typeface="Arial"/>
                          <a:cs typeface="Arial"/>
                        </a:rPr>
                        <a:t>1</a:t>
                      </a:r>
                      <a:r>
                        <a:rPr sz="2100" spc="-25" dirty="0">
                          <a:solidFill>
                            <a:srgbClr val="FFFFFF"/>
                          </a:solidFill>
                          <a:latin typeface="Arial"/>
                          <a:cs typeface="Arial"/>
                        </a:rPr>
                        <a:t> </a:t>
                      </a:r>
                      <a:r>
                        <a:rPr sz="2100" spc="-10" dirty="0">
                          <a:solidFill>
                            <a:srgbClr val="FFFFFF"/>
                          </a:solidFill>
                          <a:latin typeface="Arial"/>
                          <a:cs typeface="Arial"/>
                        </a:rPr>
                        <a:t>month</a:t>
                      </a:r>
                      <a:r>
                        <a:rPr sz="2100" spc="-15" baseline="23809" dirty="0">
                          <a:solidFill>
                            <a:srgbClr val="FFFFFF"/>
                          </a:solidFill>
                          <a:latin typeface="Arial"/>
                          <a:cs typeface="Arial"/>
                        </a:rPr>
                        <a:t>4</a:t>
                      </a:r>
                      <a:endParaRPr sz="2100" baseline="23809">
                        <a:latin typeface="Arial"/>
                        <a:cs typeface="Arial"/>
                      </a:endParaRPr>
                    </a:p>
                  </a:txBody>
                  <a:tcPr marL="0" marR="0" marT="81280" marB="0">
                    <a:lnL w="12700">
                      <a:solidFill>
                        <a:srgbClr val="152C35"/>
                      </a:solidFill>
                      <a:prstDash val="solid"/>
                    </a:lnL>
                    <a:lnR w="12700">
                      <a:solidFill>
                        <a:srgbClr val="152C35"/>
                      </a:solidFill>
                      <a:prstDash val="solid"/>
                    </a:lnR>
                    <a:lnT w="12700">
                      <a:solidFill>
                        <a:srgbClr val="152C35"/>
                      </a:solidFill>
                      <a:prstDash val="solid"/>
                    </a:lnT>
                    <a:lnB w="12700">
                      <a:solidFill>
                        <a:srgbClr val="152C35"/>
                      </a:solidFill>
                      <a:prstDash val="solid"/>
                    </a:lnB>
                    <a:solidFill>
                      <a:srgbClr val="213E4A"/>
                    </a:solidFill>
                  </a:tcPr>
                </a:tc>
                <a:extLst>
                  <a:ext uri="{0D108BD9-81ED-4DB2-BD59-A6C34878D82A}">
                    <a16:rowId xmlns:a16="http://schemas.microsoft.com/office/drawing/2014/main" val="10002"/>
                  </a:ext>
                </a:extLst>
              </a:tr>
            </a:tbl>
          </a:graphicData>
        </a:graphic>
      </p:graphicFrame>
      <p:sp>
        <p:nvSpPr>
          <p:cNvPr id="6" name="object 6"/>
          <p:cNvSpPr txBox="1"/>
          <p:nvPr/>
        </p:nvSpPr>
        <p:spPr>
          <a:xfrm>
            <a:off x="7796144" y="40030"/>
            <a:ext cx="2479040" cy="513080"/>
          </a:xfrm>
          <a:prstGeom prst="rect">
            <a:avLst/>
          </a:prstGeom>
        </p:spPr>
        <p:txBody>
          <a:bodyPr vert="horz" wrap="square" lIns="0" tIns="12700" rIns="0" bIns="0" rtlCol="0">
            <a:spAutoFit/>
          </a:bodyPr>
          <a:lstStyle/>
          <a:p>
            <a:pPr marL="38100" marR="30480">
              <a:lnSpc>
                <a:spcPct val="100000"/>
              </a:lnSpc>
              <a:spcBef>
                <a:spcPts val="100"/>
              </a:spcBef>
            </a:pPr>
            <a:r>
              <a:rPr sz="825" i="1" spc="-15" baseline="25252" dirty="0">
                <a:latin typeface="Arial"/>
                <a:cs typeface="Arial"/>
              </a:rPr>
              <a:t>1</a:t>
            </a:r>
            <a:r>
              <a:rPr sz="825" i="1" baseline="25252" dirty="0">
                <a:latin typeface="Arial"/>
                <a:cs typeface="Arial"/>
              </a:rPr>
              <a:t> </a:t>
            </a:r>
            <a:r>
              <a:rPr sz="800" i="1" spc="-5" dirty="0">
                <a:latin typeface="Arial"/>
                <a:cs typeface="Arial"/>
              </a:rPr>
              <a:t>“Discharge”</a:t>
            </a:r>
            <a:r>
              <a:rPr sz="800" i="1" spc="25" dirty="0">
                <a:latin typeface="Arial"/>
                <a:cs typeface="Arial"/>
              </a:rPr>
              <a:t> </a:t>
            </a:r>
            <a:r>
              <a:rPr sz="800" i="1" spc="-5" dirty="0">
                <a:latin typeface="Arial"/>
                <a:cs typeface="Arial"/>
              </a:rPr>
              <a:t>capability</a:t>
            </a:r>
            <a:r>
              <a:rPr sz="800" i="1" spc="15" dirty="0">
                <a:latin typeface="Arial"/>
                <a:cs typeface="Arial"/>
              </a:rPr>
              <a:t> </a:t>
            </a:r>
            <a:r>
              <a:rPr sz="800" i="1" spc="-5" dirty="0">
                <a:latin typeface="Arial"/>
                <a:cs typeface="Arial"/>
              </a:rPr>
              <a:t>based</a:t>
            </a:r>
            <a:r>
              <a:rPr sz="800" i="1" spc="45" dirty="0">
                <a:latin typeface="Arial"/>
                <a:cs typeface="Arial"/>
              </a:rPr>
              <a:t> </a:t>
            </a:r>
            <a:r>
              <a:rPr sz="800" i="1" spc="-5" dirty="0">
                <a:latin typeface="Arial"/>
                <a:cs typeface="Arial"/>
              </a:rPr>
              <a:t>on</a:t>
            </a:r>
            <a:r>
              <a:rPr sz="800" i="1" spc="5" dirty="0">
                <a:latin typeface="Arial"/>
                <a:cs typeface="Arial"/>
              </a:rPr>
              <a:t> </a:t>
            </a:r>
            <a:r>
              <a:rPr sz="800" i="1" spc="-5" dirty="0">
                <a:latin typeface="Arial"/>
                <a:cs typeface="Arial"/>
              </a:rPr>
              <a:t>hydrogen</a:t>
            </a:r>
            <a:r>
              <a:rPr sz="800" i="1" spc="45" dirty="0">
                <a:latin typeface="Arial"/>
                <a:cs typeface="Arial"/>
              </a:rPr>
              <a:t> </a:t>
            </a:r>
            <a:r>
              <a:rPr sz="800" i="1" spc="-5" dirty="0">
                <a:latin typeface="Arial"/>
                <a:cs typeface="Arial"/>
              </a:rPr>
              <a:t>GTCC </a:t>
            </a:r>
            <a:r>
              <a:rPr sz="800" i="1" dirty="0">
                <a:latin typeface="Arial"/>
                <a:cs typeface="Arial"/>
              </a:rPr>
              <a:t> </a:t>
            </a:r>
            <a:r>
              <a:rPr sz="825" i="1" spc="-7" baseline="25252" dirty="0">
                <a:latin typeface="Arial"/>
                <a:cs typeface="Arial"/>
              </a:rPr>
              <a:t>2</a:t>
            </a:r>
            <a:r>
              <a:rPr sz="800" i="1" spc="-5" dirty="0">
                <a:latin typeface="Arial"/>
                <a:cs typeface="Arial"/>
              </a:rPr>
              <a:t>Assumes</a:t>
            </a:r>
            <a:r>
              <a:rPr sz="800" i="1" spc="10" dirty="0">
                <a:latin typeface="Arial"/>
                <a:cs typeface="Arial"/>
              </a:rPr>
              <a:t> </a:t>
            </a:r>
            <a:r>
              <a:rPr sz="800" i="1" spc="-5" dirty="0">
                <a:latin typeface="Arial"/>
                <a:cs typeface="Arial"/>
              </a:rPr>
              <a:t>~3,000</a:t>
            </a:r>
            <a:r>
              <a:rPr sz="800" i="1" spc="50" dirty="0">
                <a:latin typeface="Arial"/>
                <a:cs typeface="Arial"/>
              </a:rPr>
              <a:t> </a:t>
            </a:r>
            <a:r>
              <a:rPr sz="800" i="1" spc="-5" dirty="0">
                <a:latin typeface="Arial"/>
                <a:cs typeface="Arial"/>
              </a:rPr>
              <a:t>psig</a:t>
            </a:r>
            <a:r>
              <a:rPr sz="800" i="1" spc="10" dirty="0">
                <a:latin typeface="Arial"/>
                <a:cs typeface="Arial"/>
              </a:rPr>
              <a:t> </a:t>
            </a:r>
            <a:r>
              <a:rPr sz="800" i="1" spc="-5" dirty="0">
                <a:latin typeface="Arial"/>
                <a:cs typeface="Arial"/>
              </a:rPr>
              <a:t>to</a:t>
            </a:r>
            <a:r>
              <a:rPr sz="800" i="1" spc="5" dirty="0">
                <a:latin typeface="Arial"/>
                <a:cs typeface="Arial"/>
              </a:rPr>
              <a:t> </a:t>
            </a:r>
            <a:r>
              <a:rPr sz="800" i="1" spc="-5" dirty="0">
                <a:latin typeface="Arial"/>
                <a:cs typeface="Arial"/>
              </a:rPr>
              <a:t>800</a:t>
            </a:r>
            <a:r>
              <a:rPr sz="800" i="1" spc="30" dirty="0">
                <a:latin typeface="Arial"/>
                <a:cs typeface="Arial"/>
              </a:rPr>
              <a:t> </a:t>
            </a:r>
            <a:r>
              <a:rPr sz="800" i="1" spc="-5" dirty="0">
                <a:latin typeface="Arial"/>
                <a:cs typeface="Arial"/>
              </a:rPr>
              <a:t>psig</a:t>
            </a:r>
            <a:r>
              <a:rPr sz="800" i="1" spc="10" dirty="0">
                <a:latin typeface="Arial"/>
                <a:cs typeface="Arial"/>
              </a:rPr>
              <a:t> </a:t>
            </a:r>
            <a:r>
              <a:rPr sz="800" i="1" spc="-10" dirty="0">
                <a:latin typeface="Arial"/>
                <a:cs typeface="Arial"/>
              </a:rPr>
              <a:t>working</a:t>
            </a:r>
            <a:r>
              <a:rPr sz="800" i="1" spc="25" dirty="0">
                <a:latin typeface="Arial"/>
                <a:cs typeface="Arial"/>
              </a:rPr>
              <a:t> </a:t>
            </a:r>
            <a:r>
              <a:rPr sz="800" i="1" spc="-5" dirty="0">
                <a:latin typeface="Arial"/>
                <a:cs typeface="Arial"/>
              </a:rPr>
              <a:t>gas </a:t>
            </a:r>
            <a:r>
              <a:rPr sz="800" i="1" dirty="0">
                <a:latin typeface="Arial"/>
                <a:cs typeface="Arial"/>
              </a:rPr>
              <a:t> </a:t>
            </a:r>
            <a:r>
              <a:rPr sz="825" i="1" spc="-7" baseline="25252" dirty="0">
                <a:latin typeface="Arial"/>
                <a:cs typeface="Arial"/>
              </a:rPr>
              <a:t>3</a:t>
            </a:r>
            <a:r>
              <a:rPr sz="800" i="1" spc="-5" dirty="0">
                <a:latin typeface="Arial"/>
                <a:cs typeface="Arial"/>
              </a:rPr>
              <a:t>Assumes</a:t>
            </a:r>
            <a:r>
              <a:rPr sz="800" i="1" spc="5" dirty="0">
                <a:latin typeface="Arial"/>
                <a:cs typeface="Arial"/>
              </a:rPr>
              <a:t> </a:t>
            </a:r>
            <a:r>
              <a:rPr sz="800" i="1" spc="-10" dirty="0">
                <a:latin typeface="Arial"/>
                <a:cs typeface="Arial"/>
              </a:rPr>
              <a:t>500+MW</a:t>
            </a:r>
            <a:r>
              <a:rPr sz="800" i="1" spc="30" dirty="0">
                <a:latin typeface="Arial"/>
                <a:cs typeface="Arial"/>
              </a:rPr>
              <a:t> </a:t>
            </a:r>
            <a:r>
              <a:rPr sz="800" i="1" spc="-5" dirty="0">
                <a:latin typeface="Arial"/>
                <a:cs typeface="Arial"/>
              </a:rPr>
              <a:t>H2-GTCC</a:t>
            </a:r>
            <a:r>
              <a:rPr sz="800" i="1" spc="10" dirty="0">
                <a:latin typeface="Arial"/>
                <a:cs typeface="Arial"/>
              </a:rPr>
              <a:t> </a:t>
            </a:r>
            <a:r>
              <a:rPr sz="800" i="1" dirty="0">
                <a:latin typeface="Arial"/>
                <a:cs typeface="Arial"/>
              </a:rPr>
              <a:t>@</a:t>
            </a:r>
            <a:r>
              <a:rPr sz="800" i="1" spc="-20" dirty="0">
                <a:latin typeface="Arial"/>
                <a:cs typeface="Arial"/>
              </a:rPr>
              <a:t> </a:t>
            </a:r>
            <a:r>
              <a:rPr sz="800" i="1" spc="-5" dirty="0">
                <a:latin typeface="Arial"/>
                <a:cs typeface="Arial"/>
              </a:rPr>
              <a:t>100%</a:t>
            </a:r>
            <a:r>
              <a:rPr sz="800" i="1" spc="35" dirty="0">
                <a:latin typeface="Arial"/>
                <a:cs typeface="Arial"/>
              </a:rPr>
              <a:t> </a:t>
            </a:r>
            <a:r>
              <a:rPr sz="800" i="1" dirty="0">
                <a:latin typeface="Arial"/>
                <a:cs typeface="Arial"/>
              </a:rPr>
              <a:t>H2</a:t>
            </a:r>
            <a:r>
              <a:rPr sz="800" i="1" spc="-15" dirty="0">
                <a:latin typeface="Arial"/>
                <a:cs typeface="Arial"/>
              </a:rPr>
              <a:t> </a:t>
            </a:r>
            <a:r>
              <a:rPr sz="800" i="1" spc="-5" dirty="0">
                <a:latin typeface="Arial"/>
                <a:cs typeface="Arial"/>
              </a:rPr>
              <a:t>operation </a:t>
            </a:r>
            <a:r>
              <a:rPr sz="800" i="1" spc="-210" dirty="0">
                <a:latin typeface="Arial"/>
                <a:cs typeface="Arial"/>
              </a:rPr>
              <a:t> </a:t>
            </a:r>
            <a:r>
              <a:rPr sz="825" i="1" spc="-7" baseline="25252" dirty="0">
                <a:latin typeface="Arial"/>
                <a:cs typeface="Arial"/>
              </a:rPr>
              <a:t>4</a:t>
            </a:r>
            <a:r>
              <a:rPr sz="800" i="1" spc="-5" dirty="0">
                <a:latin typeface="Arial"/>
                <a:cs typeface="Arial"/>
              </a:rPr>
              <a:t>Assumes</a:t>
            </a:r>
            <a:r>
              <a:rPr sz="800" i="1" spc="5" dirty="0">
                <a:latin typeface="Arial"/>
                <a:cs typeface="Arial"/>
              </a:rPr>
              <a:t> </a:t>
            </a:r>
            <a:r>
              <a:rPr sz="800" i="1" spc="-10" dirty="0">
                <a:latin typeface="Arial"/>
                <a:cs typeface="Arial"/>
              </a:rPr>
              <a:t>500+MW</a:t>
            </a:r>
            <a:r>
              <a:rPr sz="800" i="1" spc="35" dirty="0">
                <a:latin typeface="Arial"/>
                <a:cs typeface="Arial"/>
              </a:rPr>
              <a:t> </a:t>
            </a:r>
            <a:r>
              <a:rPr sz="800" i="1" spc="-5" dirty="0">
                <a:latin typeface="Arial"/>
                <a:cs typeface="Arial"/>
              </a:rPr>
              <a:t>H2-GTCC</a:t>
            </a:r>
            <a:r>
              <a:rPr sz="800" i="1" spc="15" dirty="0">
                <a:latin typeface="Arial"/>
                <a:cs typeface="Arial"/>
              </a:rPr>
              <a:t> </a:t>
            </a:r>
            <a:r>
              <a:rPr sz="800" i="1" dirty="0">
                <a:latin typeface="Arial"/>
                <a:cs typeface="Arial"/>
              </a:rPr>
              <a:t>@</a:t>
            </a:r>
            <a:r>
              <a:rPr sz="800" i="1" spc="-20" dirty="0">
                <a:latin typeface="Arial"/>
                <a:cs typeface="Arial"/>
              </a:rPr>
              <a:t> </a:t>
            </a:r>
            <a:r>
              <a:rPr sz="800" i="1" spc="-5" dirty="0">
                <a:latin typeface="Arial"/>
                <a:cs typeface="Arial"/>
              </a:rPr>
              <a:t>30%</a:t>
            </a:r>
            <a:r>
              <a:rPr sz="800" i="1" spc="15" dirty="0">
                <a:latin typeface="Arial"/>
                <a:cs typeface="Arial"/>
              </a:rPr>
              <a:t> </a:t>
            </a:r>
            <a:r>
              <a:rPr sz="800" i="1" dirty="0">
                <a:latin typeface="Arial"/>
                <a:cs typeface="Arial"/>
              </a:rPr>
              <a:t>H2</a:t>
            </a:r>
            <a:r>
              <a:rPr sz="800" i="1" spc="5" dirty="0">
                <a:latin typeface="Arial"/>
                <a:cs typeface="Arial"/>
              </a:rPr>
              <a:t> </a:t>
            </a:r>
            <a:r>
              <a:rPr sz="800" i="1" spc="-5" dirty="0">
                <a:latin typeface="Arial"/>
                <a:cs typeface="Arial"/>
              </a:rPr>
              <a:t>operation</a:t>
            </a:r>
            <a:endParaRPr sz="800">
              <a:latin typeface="Arial"/>
              <a:cs typeface="Arial"/>
            </a:endParaRPr>
          </a:p>
        </p:txBody>
      </p:sp>
      <p:sp>
        <p:nvSpPr>
          <p:cNvPr id="7" name="object 7"/>
          <p:cNvSpPr txBox="1"/>
          <p:nvPr/>
        </p:nvSpPr>
        <p:spPr>
          <a:xfrm>
            <a:off x="224790" y="643890"/>
            <a:ext cx="3657600" cy="457200"/>
          </a:xfrm>
          <a:prstGeom prst="rect">
            <a:avLst/>
          </a:prstGeom>
          <a:solidFill>
            <a:srgbClr val="213E4A"/>
          </a:solidFill>
          <a:ln w="12700">
            <a:solidFill>
              <a:srgbClr val="152C35"/>
            </a:solidFill>
          </a:ln>
        </p:spPr>
        <p:txBody>
          <a:bodyPr vert="horz" wrap="square" lIns="0" tIns="59690" rIns="0" bIns="0" rtlCol="0">
            <a:spAutoFit/>
          </a:bodyPr>
          <a:lstStyle/>
          <a:p>
            <a:pPr marL="1130300">
              <a:lnSpc>
                <a:spcPct val="100000"/>
              </a:lnSpc>
              <a:spcBef>
                <a:spcPts val="470"/>
              </a:spcBef>
            </a:pPr>
            <a:r>
              <a:rPr sz="2100" spc="-10" dirty="0">
                <a:solidFill>
                  <a:srgbClr val="FFFFFF"/>
                </a:solidFill>
                <a:latin typeface="Arial"/>
                <a:cs typeface="Arial"/>
              </a:rPr>
              <a:t>Salt</a:t>
            </a:r>
            <a:r>
              <a:rPr sz="2100" spc="-25" dirty="0">
                <a:solidFill>
                  <a:srgbClr val="FFFFFF"/>
                </a:solidFill>
                <a:latin typeface="Arial"/>
                <a:cs typeface="Arial"/>
              </a:rPr>
              <a:t> </a:t>
            </a:r>
            <a:r>
              <a:rPr sz="2100" spc="-5" dirty="0">
                <a:solidFill>
                  <a:srgbClr val="FFFFFF"/>
                </a:solidFill>
                <a:latin typeface="Arial"/>
                <a:cs typeface="Arial"/>
              </a:rPr>
              <a:t>Cavern</a:t>
            </a:r>
            <a:endParaRPr sz="2100">
              <a:latin typeface="Arial"/>
              <a:cs typeface="Arial"/>
            </a:endParaRPr>
          </a:p>
        </p:txBody>
      </p:sp>
      <p:sp>
        <p:nvSpPr>
          <p:cNvPr id="8" name="object 8"/>
          <p:cNvSpPr txBox="1"/>
          <p:nvPr/>
        </p:nvSpPr>
        <p:spPr>
          <a:xfrm>
            <a:off x="4265929" y="636270"/>
            <a:ext cx="3655060" cy="457200"/>
          </a:xfrm>
          <a:prstGeom prst="rect">
            <a:avLst/>
          </a:prstGeom>
          <a:solidFill>
            <a:srgbClr val="213E4A"/>
          </a:solidFill>
          <a:ln w="12700">
            <a:solidFill>
              <a:srgbClr val="152C35"/>
            </a:solidFill>
          </a:ln>
        </p:spPr>
        <p:txBody>
          <a:bodyPr vert="horz" wrap="square" lIns="0" tIns="60325" rIns="0" bIns="0" rtlCol="0">
            <a:spAutoFit/>
          </a:bodyPr>
          <a:lstStyle/>
          <a:p>
            <a:pPr marL="405130">
              <a:lnSpc>
                <a:spcPct val="100000"/>
              </a:lnSpc>
              <a:spcBef>
                <a:spcPts val="475"/>
              </a:spcBef>
            </a:pPr>
            <a:r>
              <a:rPr sz="2100" spc="-10" dirty="0">
                <a:solidFill>
                  <a:srgbClr val="FFFFFF"/>
                </a:solidFill>
                <a:latin typeface="Arial"/>
                <a:cs typeface="Arial"/>
              </a:rPr>
              <a:t>Hydrogen</a:t>
            </a:r>
            <a:r>
              <a:rPr sz="2100" dirty="0">
                <a:solidFill>
                  <a:srgbClr val="FFFFFF"/>
                </a:solidFill>
                <a:latin typeface="Arial"/>
                <a:cs typeface="Arial"/>
              </a:rPr>
              <a:t> </a:t>
            </a:r>
            <a:r>
              <a:rPr sz="2100" spc="-10" dirty="0">
                <a:solidFill>
                  <a:srgbClr val="FFFFFF"/>
                </a:solidFill>
                <a:latin typeface="Arial"/>
                <a:cs typeface="Arial"/>
              </a:rPr>
              <a:t>Pipeline</a:t>
            </a:r>
            <a:r>
              <a:rPr sz="2100" spc="-15" dirty="0">
                <a:solidFill>
                  <a:srgbClr val="FFFFFF"/>
                </a:solidFill>
                <a:latin typeface="Arial"/>
                <a:cs typeface="Arial"/>
              </a:rPr>
              <a:t> </a:t>
            </a:r>
            <a:r>
              <a:rPr sz="2100" spc="-5" dirty="0">
                <a:solidFill>
                  <a:srgbClr val="FFFFFF"/>
                </a:solidFill>
                <a:latin typeface="Arial"/>
                <a:cs typeface="Arial"/>
              </a:rPr>
              <a:t>Pack</a:t>
            </a:r>
            <a:endParaRPr sz="2100">
              <a:latin typeface="Arial"/>
              <a:cs typeface="Arial"/>
            </a:endParaRPr>
          </a:p>
        </p:txBody>
      </p:sp>
      <p:sp>
        <p:nvSpPr>
          <p:cNvPr id="9" name="object 9"/>
          <p:cNvSpPr txBox="1"/>
          <p:nvPr/>
        </p:nvSpPr>
        <p:spPr>
          <a:xfrm>
            <a:off x="848641" y="4460265"/>
            <a:ext cx="2378075" cy="345440"/>
          </a:xfrm>
          <a:prstGeom prst="rect">
            <a:avLst/>
          </a:prstGeom>
        </p:spPr>
        <p:txBody>
          <a:bodyPr vert="horz" wrap="square" lIns="0" tIns="12700" rIns="0" bIns="0" rtlCol="0">
            <a:spAutoFit/>
          </a:bodyPr>
          <a:lstStyle/>
          <a:p>
            <a:pPr marL="12700">
              <a:lnSpc>
                <a:spcPct val="100000"/>
              </a:lnSpc>
              <a:spcBef>
                <a:spcPts val="100"/>
              </a:spcBef>
            </a:pPr>
            <a:r>
              <a:rPr sz="2100" b="1" spc="-5" dirty="0">
                <a:latin typeface="Arial"/>
                <a:cs typeface="Arial"/>
              </a:rPr>
              <a:t>Per</a:t>
            </a:r>
            <a:r>
              <a:rPr sz="2100" b="1" spc="-35" dirty="0">
                <a:latin typeface="Arial"/>
                <a:cs typeface="Arial"/>
              </a:rPr>
              <a:t> </a:t>
            </a:r>
            <a:r>
              <a:rPr sz="2100" b="1" dirty="0">
                <a:latin typeface="Arial"/>
                <a:cs typeface="Arial"/>
              </a:rPr>
              <a:t>1</a:t>
            </a:r>
            <a:r>
              <a:rPr sz="2100" b="1" spc="-25" dirty="0">
                <a:latin typeface="Arial"/>
                <a:cs typeface="Arial"/>
              </a:rPr>
              <a:t> </a:t>
            </a:r>
            <a:r>
              <a:rPr sz="2100" b="1" spc="-5" dirty="0">
                <a:latin typeface="Arial"/>
                <a:cs typeface="Arial"/>
              </a:rPr>
              <a:t>Cavern</a:t>
            </a:r>
            <a:r>
              <a:rPr sz="2100" b="1" spc="-35" dirty="0">
                <a:latin typeface="Arial"/>
                <a:cs typeface="Arial"/>
              </a:rPr>
              <a:t> </a:t>
            </a:r>
            <a:r>
              <a:rPr sz="2100" b="1" spc="-5" dirty="0">
                <a:latin typeface="Arial"/>
                <a:cs typeface="Arial"/>
              </a:rPr>
              <a:t>Stats</a:t>
            </a:r>
            <a:endParaRPr sz="2100">
              <a:latin typeface="Arial"/>
              <a:cs typeface="Arial"/>
            </a:endParaRPr>
          </a:p>
        </p:txBody>
      </p:sp>
      <p:sp>
        <p:nvSpPr>
          <p:cNvPr id="10" name="object 10"/>
          <p:cNvSpPr txBox="1"/>
          <p:nvPr/>
        </p:nvSpPr>
        <p:spPr>
          <a:xfrm>
            <a:off x="8304530" y="636270"/>
            <a:ext cx="3657600" cy="457200"/>
          </a:xfrm>
          <a:prstGeom prst="rect">
            <a:avLst/>
          </a:prstGeom>
          <a:solidFill>
            <a:srgbClr val="213E4A"/>
          </a:solidFill>
          <a:ln w="12700">
            <a:solidFill>
              <a:srgbClr val="152C35"/>
            </a:solidFill>
          </a:ln>
        </p:spPr>
        <p:txBody>
          <a:bodyPr vert="horz" wrap="square" lIns="0" tIns="65405" rIns="0" bIns="0" rtlCol="0">
            <a:spAutoFit/>
          </a:bodyPr>
          <a:lstStyle/>
          <a:p>
            <a:pPr marL="652780">
              <a:lnSpc>
                <a:spcPct val="100000"/>
              </a:lnSpc>
              <a:spcBef>
                <a:spcPts val="515"/>
              </a:spcBef>
            </a:pPr>
            <a:r>
              <a:rPr sz="2050" dirty="0">
                <a:solidFill>
                  <a:srgbClr val="FFFFFF"/>
                </a:solidFill>
                <a:latin typeface="Arial"/>
                <a:cs typeface="Arial"/>
              </a:rPr>
              <a:t>Pressurized</a:t>
            </a:r>
            <a:r>
              <a:rPr sz="2050" spc="-105" dirty="0">
                <a:solidFill>
                  <a:srgbClr val="FFFFFF"/>
                </a:solidFill>
                <a:latin typeface="Arial"/>
                <a:cs typeface="Arial"/>
              </a:rPr>
              <a:t> </a:t>
            </a:r>
            <a:r>
              <a:rPr sz="2050" spc="-15" dirty="0">
                <a:solidFill>
                  <a:srgbClr val="FFFFFF"/>
                </a:solidFill>
                <a:latin typeface="Arial"/>
                <a:cs typeface="Arial"/>
              </a:rPr>
              <a:t>Vessels</a:t>
            </a:r>
            <a:endParaRPr sz="2050">
              <a:latin typeface="Arial"/>
              <a:cs typeface="Arial"/>
            </a:endParaRPr>
          </a:p>
        </p:txBody>
      </p:sp>
      <p:pic>
        <p:nvPicPr>
          <p:cNvPr id="11" name="object 11"/>
          <p:cNvPicPr/>
          <p:nvPr/>
        </p:nvPicPr>
        <p:blipFill>
          <a:blip r:embed="rId4" cstate="print"/>
          <a:stretch>
            <a:fillRect/>
          </a:stretch>
        </p:blipFill>
        <p:spPr>
          <a:xfrm>
            <a:off x="6195059" y="1176020"/>
            <a:ext cx="1521460" cy="1480820"/>
          </a:xfrm>
          <a:prstGeom prst="rect">
            <a:avLst/>
          </a:prstGeom>
        </p:spPr>
      </p:pic>
      <p:pic>
        <p:nvPicPr>
          <p:cNvPr id="12" name="object 12"/>
          <p:cNvPicPr/>
          <p:nvPr/>
        </p:nvPicPr>
        <p:blipFill>
          <a:blip r:embed="rId5" cstate="print"/>
          <a:stretch>
            <a:fillRect/>
          </a:stretch>
        </p:blipFill>
        <p:spPr>
          <a:xfrm>
            <a:off x="4632960" y="1094740"/>
            <a:ext cx="1303007" cy="1569719"/>
          </a:xfrm>
          <a:prstGeom prst="rect">
            <a:avLst/>
          </a:prstGeom>
        </p:spPr>
      </p:pic>
      <p:sp>
        <p:nvSpPr>
          <p:cNvPr id="13" name="object 13"/>
          <p:cNvSpPr txBox="1"/>
          <p:nvPr/>
        </p:nvSpPr>
        <p:spPr>
          <a:xfrm>
            <a:off x="4995979" y="4443151"/>
            <a:ext cx="2172335" cy="345440"/>
          </a:xfrm>
          <a:prstGeom prst="rect">
            <a:avLst/>
          </a:prstGeom>
        </p:spPr>
        <p:txBody>
          <a:bodyPr vert="horz" wrap="square" lIns="0" tIns="12700" rIns="0" bIns="0" rtlCol="0">
            <a:spAutoFit/>
          </a:bodyPr>
          <a:lstStyle/>
          <a:p>
            <a:pPr marL="12700">
              <a:lnSpc>
                <a:spcPct val="100000"/>
              </a:lnSpc>
              <a:spcBef>
                <a:spcPts val="100"/>
              </a:spcBef>
            </a:pPr>
            <a:r>
              <a:rPr sz="2100" b="1" spc="-5" dirty="0">
                <a:latin typeface="Arial"/>
                <a:cs typeface="Arial"/>
              </a:rPr>
              <a:t>Per</a:t>
            </a:r>
            <a:r>
              <a:rPr sz="2100" b="1" spc="-30" dirty="0">
                <a:latin typeface="Arial"/>
                <a:cs typeface="Arial"/>
              </a:rPr>
              <a:t> </a:t>
            </a:r>
            <a:r>
              <a:rPr sz="2100" b="1" spc="-10" dirty="0">
                <a:latin typeface="Arial"/>
                <a:cs typeface="Arial"/>
              </a:rPr>
              <a:t>10-mile</a:t>
            </a:r>
            <a:r>
              <a:rPr sz="2100" b="1" dirty="0">
                <a:latin typeface="Arial"/>
                <a:cs typeface="Arial"/>
              </a:rPr>
              <a:t> </a:t>
            </a:r>
            <a:r>
              <a:rPr sz="2100" b="1" spc="-5" dirty="0">
                <a:latin typeface="Arial"/>
                <a:cs typeface="Arial"/>
              </a:rPr>
              <a:t>Stats</a:t>
            </a:r>
            <a:endParaRPr sz="2100">
              <a:latin typeface="Arial"/>
              <a:cs typeface="Arial"/>
            </a:endParaRPr>
          </a:p>
        </p:txBody>
      </p:sp>
      <p:graphicFrame>
        <p:nvGraphicFramePr>
          <p:cNvPr id="14" name="object 14"/>
          <p:cNvGraphicFramePr>
            <a:graphicFrameLocks noGrp="1"/>
          </p:cNvGraphicFramePr>
          <p:nvPr/>
        </p:nvGraphicFramePr>
        <p:xfrm>
          <a:off x="4255770" y="4826000"/>
          <a:ext cx="3675379" cy="1459865"/>
        </p:xfrm>
        <a:graphic>
          <a:graphicData uri="http://schemas.openxmlformats.org/drawingml/2006/table">
            <a:tbl>
              <a:tblPr firstRow="1" bandRow="1">
                <a:tableStyleId>{2D5ABB26-0587-4C30-8999-92F81FD0307C}</a:tableStyleId>
              </a:tblPr>
              <a:tblGrid>
                <a:gridCol w="3656329">
                  <a:extLst>
                    <a:ext uri="{9D8B030D-6E8A-4147-A177-3AD203B41FA5}">
                      <a16:colId xmlns:a16="http://schemas.microsoft.com/office/drawing/2014/main" val="20000"/>
                    </a:ext>
                  </a:extLst>
                </a:gridCol>
              </a:tblGrid>
              <a:tr h="480059">
                <a:tc>
                  <a:txBody>
                    <a:bodyPr/>
                    <a:lstStyle/>
                    <a:p>
                      <a:pPr algn="ctr">
                        <a:lnSpc>
                          <a:spcPct val="100000"/>
                        </a:lnSpc>
                        <a:spcBef>
                          <a:spcPts val="475"/>
                        </a:spcBef>
                      </a:pPr>
                      <a:r>
                        <a:rPr sz="2100" spc="-10" dirty="0">
                          <a:solidFill>
                            <a:srgbClr val="FFFFFF"/>
                          </a:solidFill>
                          <a:latin typeface="Arial"/>
                          <a:cs typeface="Arial"/>
                        </a:rPr>
                        <a:t>&gt;1,000</a:t>
                      </a:r>
                      <a:r>
                        <a:rPr sz="2100" spc="-15" dirty="0">
                          <a:solidFill>
                            <a:srgbClr val="FFFFFF"/>
                          </a:solidFill>
                          <a:latin typeface="Arial"/>
                          <a:cs typeface="Arial"/>
                        </a:rPr>
                        <a:t> </a:t>
                      </a:r>
                      <a:r>
                        <a:rPr sz="2100" spc="10" dirty="0">
                          <a:solidFill>
                            <a:srgbClr val="FFFFFF"/>
                          </a:solidFill>
                          <a:latin typeface="Arial"/>
                          <a:cs typeface="Arial"/>
                        </a:rPr>
                        <a:t>MWh</a:t>
                      </a:r>
                      <a:r>
                        <a:rPr sz="2100" spc="15" baseline="23809" dirty="0">
                          <a:solidFill>
                            <a:srgbClr val="FFFFFF"/>
                          </a:solidFill>
                          <a:latin typeface="Arial"/>
                          <a:cs typeface="Arial"/>
                        </a:rPr>
                        <a:t>1</a:t>
                      </a:r>
                      <a:endParaRPr sz="2100" baseline="23809">
                        <a:latin typeface="Arial"/>
                        <a:cs typeface="Arial"/>
                      </a:endParaRPr>
                    </a:p>
                  </a:txBody>
                  <a:tcPr marL="0" marR="0" marT="60325" marB="0">
                    <a:lnL w="12700">
                      <a:solidFill>
                        <a:srgbClr val="152C35"/>
                      </a:solidFill>
                      <a:prstDash val="solid"/>
                    </a:lnL>
                    <a:lnR w="12700">
                      <a:solidFill>
                        <a:srgbClr val="152C35"/>
                      </a:solidFill>
                      <a:prstDash val="solid"/>
                    </a:lnR>
                    <a:lnT w="12700">
                      <a:solidFill>
                        <a:srgbClr val="152C35"/>
                      </a:solidFill>
                      <a:prstDash val="solid"/>
                    </a:lnT>
                    <a:lnB w="12700">
                      <a:solidFill>
                        <a:srgbClr val="152C35"/>
                      </a:solidFill>
                      <a:prstDash val="solid"/>
                    </a:lnB>
                    <a:solidFill>
                      <a:srgbClr val="213E4A"/>
                    </a:solidFill>
                  </a:tcPr>
                </a:tc>
                <a:extLst>
                  <a:ext uri="{0D108BD9-81ED-4DB2-BD59-A6C34878D82A}">
                    <a16:rowId xmlns:a16="http://schemas.microsoft.com/office/drawing/2014/main" val="10000"/>
                  </a:ext>
                </a:extLst>
              </a:tr>
              <a:tr h="501015">
                <a:tc>
                  <a:txBody>
                    <a:bodyPr/>
                    <a:lstStyle/>
                    <a:p>
                      <a:pPr marL="1905" algn="ctr">
                        <a:lnSpc>
                          <a:spcPct val="100000"/>
                        </a:lnSpc>
                        <a:spcBef>
                          <a:spcPts val="685"/>
                        </a:spcBef>
                      </a:pPr>
                      <a:r>
                        <a:rPr sz="2050" dirty="0">
                          <a:solidFill>
                            <a:srgbClr val="FFFFFF"/>
                          </a:solidFill>
                          <a:latin typeface="Arial"/>
                          <a:cs typeface="Arial"/>
                        </a:rPr>
                        <a:t>38</a:t>
                      </a:r>
                      <a:r>
                        <a:rPr sz="2050" spc="-30" dirty="0">
                          <a:solidFill>
                            <a:srgbClr val="FFFFFF"/>
                          </a:solidFill>
                          <a:latin typeface="Arial"/>
                          <a:cs typeface="Arial"/>
                        </a:rPr>
                        <a:t> </a:t>
                      </a:r>
                      <a:r>
                        <a:rPr sz="2050" dirty="0">
                          <a:solidFill>
                            <a:srgbClr val="FFFFFF"/>
                          </a:solidFill>
                          <a:latin typeface="Arial"/>
                          <a:cs typeface="Arial"/>
                        </a:rPr>
                        <a:t>tonnes</a:t>
                      </a:r>
                      <a:r>
                        <a:rPr sz="2025" baseline="24691" dirty="0">
                          <a:solidFill>
                            <a:srgbClr val="FFFFFF"/>
                          </a:solidFill>
                          <a:latin typeface="Arial"/>
                          <a:cs typeface="Arial"/>
                        </a:rPr>
                        <a:t>2</a:t>
                      </a:r>
                      <a:r>
                        <a:rPr sz="2025" spc="209" baseline="24691" dirty="0">
                          <a:solidFill>
                            <a:srgbClr val="FFFFFF"/>
                          </a:solidFill>
                          <a:latin typeface="Arial"/>
                          <a:cs typeface="Arial"/>
                        </a:rPr>
                        <a:t> </a:t>
                      </a:r>
                      <a:r>
                        <a:rPr sz="2050" dirty="0">
                          <a:solidFill>
                            <a:srgbClr val="FFFFFF"/>
                          </a:solidFill>
                          <a:latin typeface="Arial"/>
                          <a:cs typeface="Arial"/>
                        </a:rPr>
                        <a:t>H</a:t>
                      </a:r>
                      <a:r>
                        <a:rPr sz="2025" baseline="-20576" dirty="0">
                          <a:solidFill>
                            <a:srgbClr val="FFFFFF"/>
                          </a:solidFill>
                          <a:latin typeface="Arial"/>
                          <a:cs typeface="Arial"/>
                        </a:rPr>
                        <a:t>2</a:t>
                      </a:r>
                      <a:endParaRPr sz="2025" baseline="-20576">
                        <a:latin typeface="Arial"/>
                        <a:cs typeface="Arial"/>
                      </a:endParaRPr>
                    </a:p>
                  </a:txBody>
                  <a:tcPr marL="0" marR="0" marT="86995" marB="0">
                    <a:lnL w="12700">
                      <a:solidFill>
                        <a:srgbClr val="152C35"/>
                      </a:solidFill>
                      <a:prstDash val="solid"/>
                    </a:lnL>
                    <a:lnR w="12700">
                      <a:solidFill>
                        <a:srgbClr val="152C35"/>
                      </a:solidFill>
                      <a:prstDash val="solid"/>
                    </a:lnR>
                    <a:lnT w="12700">
                      <a:solidFill>
                        <a:srgbClr val="152C35"/>
                      </a:solidFill>
                      <a:prstDash val="solid"/>
                    </a:lnT>
                    <a:lnB w="12700">
                      <a:solidFill>
                        <a:srgbClr val="152C35"/>
                      </a:solidFill>
                      <a:prstDash val="solid"/>
                    </a:lnB>
                    <a:solidFill>
                      <a:srgbClr val="213E4A"/>
                    </a:solidFill>
                  </a:tcPr>
                </a:tc>
                <a:extLst>
                  <a:ext uri="{0D108BD9-81ED-4DB2-BD59-A6C34878D82A}">
                    <a16:rowId xmlns:a16="http://schemas.microsoft.com/office/drawing/2014/main" val="10001"/>
                  </a:ext>
                </a:extLst>
              </a:tr>
              <a:tr h="478790">
                <a:tc>
                  <a:txBody>
                    <a:bodyPr/>
                    <a:lstStyle/>
                    <a:p>
                      <a:pPr algn="ctr">
                        <a:lnSpc>
                          <a:spcPct val="100000"/>
                        </a:lnSpc>
                        <a:spcBef>
                          <a:spcPts val="645"/>
                        </a:spcBef>
                      </a:pPr>
                      <a:r>
                        <a:rPr sz="2100" dirty="0">
                          <a:solidFill>
                            <a:srgbClr val="FFFFFF"/>
                          </a:solidFill>
                          <a:latin typeface="Arial"/>
                          <a:cs typeface="Arial"/>
                        </a:rPr>
                        <a:t>2</a:t>
                      </a:r>
                      <a:r>
                        <a:rPr sz="2100" spc="-10" dirty="0">
                          <a:solidFill>
                            <a:srgbClr val="FFFFFF"/>
                          </a:solidFill>
                          <a:latin typeface="Arial"/>
                          <a:cs typeface="Arial"/>
                        </a:rPr>
                        <a:t> </a:t>
                      </a:r>
                      <a:r>
                        <a:rPr sz="2100" spc="-5" dirty="0">
                          <a:solidFill>
                            <a:srgbClr val="FFFFFF"/>
                          </a:solidFill>
                          <a:latin typeface="Arial"/>
                          <a:cs typeface="Arial"/>
                        </a:rPr>
                        <a:t>hours</a:t>
                      </a:r>
                      <a:r>
                        <a:rPr sz="2100" spc="-7" baseline="23809" dirty="0">
                          <a:solidFill>
                            <a:srgbClr val="FFFFFF"/>
                          </a:solidFill>
                          <a:latin typeface="Arial"/>
                          <a:cs typeface="Arial"/>
                        </a:rPr>
                        <a:t>3</a:t>
                      </a:r>
                      <a:r>
                        <a:rPr sz="2100" spc="262" baseline="23809" dirty="0">
                          <a:solidFill>
                            <a:srgbClr val="FFFFFF"/>
                          </a:solidFill>
                          <a:latin typeface="Arial"/>
                          <a:cs typeface="Arial"/>
                        </a:rPr>
                        <a:t> </a:t>
                      </a:r>
                      <a:r>
                        <a:rPr sz="2100" spc="-5" dirty="0">
                          <a:solidFill>
                            <a:srgbClr val="FFFFFF"/>
                          </a:solidFill>
                          <a:latin typeface="Arial"/>
                          <a:cs typeface="Arial"/>
                        </a:rPr>
                        <a:t>to</a:t>
                      </a:r>
                      <a:r>
                        <a:rPr sz="2100" spc="-30" dirty="0">
                          <a:solidFill>
                            <a:srgbClr val="FFFFFF"/>
                          </a:solidFill>
                          <a:latin typeface="Arial"/>
                          <a:cs typeface="Arial"/>
                        </a:rPr>
                        <a:t> </a:t>
                      </a:r>
                      <a:r>
                        <a:rPr sz="2100" spc="-5" dirty="0">
                          <a:solidFill>
                            <a:srgbClr val="FFFFFF"/>
                          </a:solidFill>
                          <a:latin typeface="Arial"/>
                          <a:cs typeface="Arial"/>
                        </a:rPr>
                        <a:t>16 hours</a:t>
                      </a:r>
                      <a:r>
                        <a:rPr sz="2100" spc="-7" baseline="23809" dirty="0">
                          <a:solidFill>
                            <a:srgbClr val="FFFFFF"/>
                          </a:solidFill>
                          <a:latin typeface="Arial"/>
                          <a:cs typeface="Arial"/>
                        </a:rPr>
                        <a:t>4</a:t>
                      </a:r>
                      <a:endParaRPr sz="2100" baseline="23809">
                        <a:latin typeface="Arial"/>
                        <a:cs typeface="Arial"/>
                      </a:endParaRPr>
                    </a:p>
                  </a:txBody>
                  <a:tcPr marL="0" marR="0" marT="81915" marB="0">
                    <a:lnL w="12700">
                      <a:solidFill>
                        <a:srgbClr val="152C35"/>
                      </a:solidFill>
                      <a:prstDash val="solid"/>
                    </a:lnL>
                    <a:lnR w="12700">
                      <a:solidFill>
                        <a:srgbClr val="152C35"/>
                      </a:solidFill>
                      <a:prstDash val="solid"/>
                    </a:lnR>
                    <a:lnT w="12700">
                      <a:solidFill>
                        <a:srgbClr val="152C35"/>
                      </a:solidFill>
                      <a:prstDash val="solid"/>
                    </a:lnT>
                    <a:lnB w="12700">
                      <a:solidFill>
                        <a:srgbClr val="152C35"/>
                      </a:solidFill>
                      <a:prstDash val="solid"/>
                    </a:lnB>
                    <a:solidFill>
                      <a:srgbClr val="213E4A"/>
                    </a:solidFill>
                  </a:tcPr>
                </a:tc>
                <a:extLst>
                  <a:ext uri="{0D108BD9-81ED-4DB2-BD59-A6C34878D82A}">
                    <a16:rowId xmlns:a16="http://schemas.microsoft.com/office/drawing/2014/main" val="10002"/>
                  </a:ext>
                </a:extLst>
              </a:tr>
            </a:tbl>
          </a:graphicData>
        </a:graphic>
      </p:graphicFrame>
      <p:pic>
        <p:nvPicPr>
          <p:cNvPr id="15" name="object 15"/>
          <p:cNvPicPr/>
          <p:nvPr/>
        </p:nvPicPr>
        <p:blipFill>
          <a:blip r:embed="rId6" cstate="print"/>
          <a:stretch>
            <a:fillRect/>
          </a:stretch>
        </p:blipFill>
        <p:spPr>
          <a:xfrm>
            <a:off x="8649950" y="2608580"/>
            <a:ext cx="2978169" cy="1541179"/>
          </a:xfrm>
          <a:prstGeom prst="rect">
            <a:avLst/>
          </a:prstGeom>
        </p:spPr>
      </p:pic>
      <p:sp>
        <p:nvSpPr>
          <p:cNvPr id="16" name="object 16"/>
          <p:cNvSpPr txBox="1"/>
          <p:nvPr/>
        </p:nvSpPr>
        <p:spPr>
          <a:xfrm>
            <a:off x="8817913" y="4381410"/>
            <a:ext cx="2413000" cy="339725"/>
          </a:xfrm>
          <a:prstGeom prst="rect">
            <a:avLst/>
          </a:prstGeom>
        </p:spPr>
        <p:txBody>
          <a:bodyPr vert="horz" wrap="square" lIns="0" tIns="13970" rIns="0" bIns="0" rtlCol="0">
            <a:spAutoFit/>
          </a:bodyPr>
          <a:lstStyle/>
          <a:p>
            <a:pPr marL="12700">
              <a:lnSpc>
                <a:spcPct val="100000"/>
              </a:lnSpc>
              <a:spcBef>
                <a:spcPts val="110"/>
              </a:spcBef>
            </a:pPr>
            <a:r>
              <a:rPr sz="2050" b="1" dirty="0">
                <a:latin typeface="Arial"/>
                <a:cs typeface="Arial"/>
              </a:rPr>
              <a:t>Per</a:t>
            </a:r>
            <a:r>
              <a:rPr sz="2050" b="1" spc="-50" dirty="0">
                <a:latin typeface="Arial"/>
                <a:cs typeface="Arial"/>
              </a:rPr>
              <a:t> </a:t>
            </a:r>
            <a:r>
              <a:rPr sz="2050" b="1" spc="-15" dirty="0">
                <a:latin typeface="Arial"/>
                <a:cs typeface="Arial"/>
              </a:rPr>
              <a:t>10-Vessel</a:t>
            </a:r>
            <a:r>
              <a:rPr sz="2050" b="1" spc="-50" dirty="0">
                <a:latin typeface="Arial"/>
                <a:cs typeface="Arial"/>
              </a:rPr>
              <a:t> </a:t>
            </a:r>
            <a:r>
              <a:rPr sz="2050" b="1" spc="-5" dirty="0">
                <a:latin typeface="Arial"/>
                <a:cs typeface="Arial"/>
              </a:rPr>
              <a:t>Stats</a:t>
            </a:r>
            <a:endParaRPr sz="2050">
              <a:latin typeface="Arial"/>
              <a:cs typeface="Arial"/>
            </a:endParaRPr>
          </a:p>
        </p:txBody>
      </p:sp>
      <p:graphicFrame>
        <p:nvGraphicFramePr>
          <p:cNvPr id="17" name="object 17"/>
          <p:cNvGraphicFramePr>
            <a:graphicFrameLocks noGrp="1"/>
          </p:cNvGraphicFramePr>
          <p:nvPr/>
        </p:nvGraphicFramePr>
        <p:xfrm>
          <a:off x="8299450" y="4815840"/>
          <a:ext cx="3675379" cy="1460500"/>
        </p:xfrm>
        <a:graphic>
          <a:graphicData uri="http://schemas.openxmlformats.org/drawingml/2006/table">
            <a:tbl>
              <a:tblPr firstRow="1" bandRow="1">
                <a:tableStyleId>{2D5ABB26-0587-4C30-8999-92F81FD0307C}</a:tableStyleId>
              </a:tblPr>
              <a:tblGrid>
                <a:gridCol w="3656329">
                  <a:extLst>
                    <a:ext uri="{9D8B030D-6E8A-4147-A177-3AD203B41FA5}">
                      <a16:colId xmlns:a16="http://schemas.microsoft.com/office/drawing/2014/main" val="20000"/>
                    </a:ext>
                  </a:extLst>
                </a:gridCol>
              </a:tblGrid>
              <a:tr h="478790">
                <a:tc>
                  <a:txBody>
                    <a:bodyPr/>
                    <a:lstStyle/>
                    <a:p>
                      <a:pPr algn="ctr">
                        <a:lnSpc>
                          <a:spcPct val="100000"/>
                        </a:lnSpc>
                        <a:spcBef>
                          <a:spcPts val="464"/>
                        </a:spcBef>
                      </a:pPr>
                      <a:r>
                        <a:rPr sz="2100" spc="-10" dirty="0">
                          <a:solidFill>
                            <a:srgbClr val="FFFFFF"/>
                          </a:solidFill>
                          <a:latin typeface="Arial"/>
                          <a:cs typeface="Arial"/>
                        </a:rPr>
                        <a:t>&gt;200</a:t>
                      </a:r>
                      <a:r>
                        <a:rPr sz="2100" spc="-30" dirty="0">
                          <a:solidFill>
                            <a:srgbClr val="FFFFFF"/>
                          </a:solidFill>
                          <a:latin typeface="Arial"/>
                          <a:cs typeface="Arial"/>
                        </a:rPr>
                        <a:t> </a:t>
                      </a:r>
                      <a:r>
                        <a:rPr sz="2100" spc="5" dirty="0">
                          <a:solidFill>
                            <a:srgbClr val="FFFFFF"/>
                          </a:solidFill>
                          <a:latin typeface="Arial"/>
                          <a:cs typeface="Arial"/>
                        </a:rPr>
                        <a:t>MWh</a:t>
                      </a:r>
                      <a:r>
                        <a:rPr sz="2100" spc="7" baseline="23809" dirty="0">
                          <a:solidFill>
                            <a:srgbClr val="FFFFFF"/>
                          </a:solidFill>
                          <a:latin typeface="Arial"/>
                          <a:cs typeface="Arial"/>
                        </a:rPr>
                        <a:t>1</a:t>
                      </a:r>
                      <a:endParaRPr sz="2100" baseline="23809">
                        <a:latin typeface="Arial"/>
                        <a:cs typeface="Arial"/>
                      </a:endParaRPr>
                    </a:p>
                  </a:txBody>
                  <a:tcPr marL="0" marR="0" marT="59054" marB="0">
                    <a:lnL w="12700">
                      <a:solidFill>
                        <a:srgbClr val="152C35"/>
                      </a:solidFill>
                      <a:prstDash val="solid"/>
                    </a:lnL>
                    <a:lnR w="12700">
                      <a:solidFill>
                        <a:srgbClr val="152C35"/>
                      </a:solidFill>
                      <a:prstDash val="solid"/>
                    </a:lnR>
                    <a:lnT w="12700">
                      <a:solidFill>
                        <a:srgbClr val="152C35"/>
                      </a:solidFill>
                      <a:prstDash val="solid"/>
                    </a:lnT>
                    <a:lnB w="12700">
                      <a:solidFill>
                        <a:srgbClr val="152C35"/>
                      </a:solidFill>
                      <a:prstDash val="solid"/>
                    </a:lnB>
                    <a:solidFill>
                      <a:srgbClr val="213E4A"/>
                    </a:solidFill>
                  </a:tcPr>
                </a:tc>
                <a:extLst>
                  <a:ext uri="{0D108BD9-81ED-4DB2-BD59-A6C34878D82A}">
                    <a16:rowId xmlns:a16="http://schemas.microsoft.com/office/drawing/2014/main" val="10000"/>
                  </a:ext>
                </a:extLst>
              </a:tr>
              <a:tr h="501650">
                <a:tc>
                  <a:txBody>
                    <a:bodyPr/>
                    <a:lstStyle/>
                    <a:p>
                      <a:pPr algn="ctr">
                        <a:lnSpc>
                          <a:spcPct val="100000"/>
                        </a:lnSpc>
                        <a:spcBef>
                          <a:spcPts val="680"/>
                        </a:spcBef>
                      </a:pPr>
                      <a:r>
                        <a:rPr sz="2050" spc="5" dirty="0">
                          <a:solidFill>
                            <a:srgbClr val="FFFFFF"/>
                          </a:solidFill>
                          <a:latin typeface="Arial"/>
                          <a:cs typeface="Arial"/>
                        </a:rPr>
                        <a:t>8</a:t>
                      </a:r>
                      <a:r>
                        <a:rPr sz="2050" spc="-30" dirty="0">
                          <a:solidFill>
                            <a:srgbClr val="FFFFFF"/>
                          </a:solidFill>
                          <a:latin typeface="Arial"/>
                          <a:cs typeface="Arial"/>
                        </a:rPr>
                        <a:t> </a:t>
                      </a:r>
                      <a:r>
                        <a:rPr sz="2050" dirty="0">
                          <a:solidFill>
                            <a:srgbClr val="FFFFFF"/>
                          </a:solidFill>
                          <a:latin typeface="Arial"/>
                          <a:cs typeface="Arial"/>
                        </a:rPr>
                        <a:t>tonnes</a:t>
                      </a:r>
                      <a:r>
                        <a:rPr sz="2025" baseline="24691" dirty="0">
                          <a:solidFill>
                            <a:srgbClr val="FFFFFF"/>
                          </a:solidFill>
                          <a:latin typeface="Arial"/>
                          <a:cs typeface="Arial"/>
                        </a:rPr>
                        <a:t>2</a:t>
                      </a:r>
                      <a:r>
                        <a:rPr sz="2025" spc="209" baseline="24691" dirty="0">
                          <a:solidFill>
                            <a:srgbClr val="FFFFFF"/>
                          </a:solidFill>
                          <a:latin typeface="Arial"/>
                          <a:cs typeface="Arial"/>
                        </a:rPr>
                        <a:t> </a:t>
                      </a:r>
                      <a:r>
                        <a:rPr sz="2050" dirty="0">
                          <a:solidFill>
                            <a:srgbClr val="FFFFFF"/>
                          </a:solidFill>
                          <a:latin typeface="Arial"/>
                          <a:cs typeface="Arial"/>
                        </a:rPr>
                        <a:t>H</a:t>
                      </a:r>
                      <a:r>
                        <a:rPr sz="2025" baseline="-20576" dirty="0">
                          <a:solidFill>
                            <a:srgbClr val="FFFFFF"/>
                          </a:solidFill>
                          <a:latin typeface="Arial"/>
                          <a:cs typeface="Arial"/>
                        </a:rPr>
                        <a:t>2</a:t>
                      </a:r>
                      <a:endParaRPr sz="2025" baseline="-20576">
                        <a:latin typeface="Arial"/>
                        <a:cs typeface="Arial"/>
                      </a:endParaRPr>
                    </a:p>
                  </a:txBody>
                  <a:tcPr marL="0" marR="0" marT="86360" marB="0">
                    <a:lnL w="12700">
                      <a:solidFill>
                        <a:srgbClr val="152C35"/>
                      </a:solidFill>
                      <a:prstDash val="solid"/>
                    </a:lnL>
                    <a:lnR w="12700">
                      <a:solidFill>
                        <a:srgbClr val="152C35"/>
                      </a:solidFill>
                      <a:prstDash val="solid"/>
                    </a:lnR>
                    <a:lnT w="12700">
                      <a:solidFill>
                        <a:srgbClr val="152C35"/>
                      </a:solidFill>
                      <a:prstDash val="solid"/>
                    </a:lnT>
                    <a:lnB w="12700">
                      <a:solidFill>
                        <a:srgbClr val="152C35"/>
                      </a:solidFill>
                      <a:prstDash val="solid"/>
                    </a:lnB>
                    <a:solidFill>
                      <a:srgbClr val="213E4A"/>
                    </a:solidFill>
                  </a:tcPr>
                </a:tc>
                <a:extLst>
                  <a:ext uri="{0D108BD9-81ED-4DB2-BD59-A6C34878D82A}">
                    <a16:rowId xmlns:a16="http://schemas.microsoft.com/office/drawing/2014/main" val="10001"/>
                  </a:ext>
                </a:extLst>
              </a:tr>
              <a:tr h="480059">
                <a:tc>
                  <a:txBody>
                    <a:bodyPr/>
                    <a:lstStyle/>
                    <a:p>
                      <a:pPr marL="540385">
                        <a:lnSpc>
                          <a:spcPct val="100000"/>
                        </a:lnSpc>
                        <a:spcBef>
                          <a:spcPts val="640"/>
                        </a:spcBef>
                      </a:pPr>
                      <a:r>
                        <a:rPr sz="2100" spc="-5" dirty="0">
                          <a:solidFill>
                            <a:srgbClr val="FFFFFF"/>
                          </a:solidFill>
                          <a:latin typeface="Arial"/>
                          <a:cs typeface="Arial"/>
                        </a:rPr>
                        <a:t>0.5</a:t>
                      </a:r>
                      <a:r>
                        <a:rPr sz="2100" spc="-10" dirty="0">
                          <a:solidFill>
                            <a:srgbClr val="FFFFFF"/>
                          </a:solidFill>
                          <a:latin typeface="Arial"/>
                          <a:cs typeface="Arial"/>
                        </a:rPr>
                        <a:t> </a:t>
                      </a:r>
                      <a:r>
                        <a:rPr sz="2100" spc="-5" dirty="0">
                          <a:solidFill>
                            <a:srgbClr val="FFFFFF"/>
                          </a:solidFill>
                          <a:latin typeface="Arial"/>
                          <a:cs typeface="Arial"/>
                        </a:rPr>
                        <a:t>hours</a:t>
                      </a:r>
                      <a:r>
                        <a:rPr sz="2100" spc="-7" baseline="23809" dirty="0">
                          <a:solidFill>
                            <a:srgbClr val="FFFFFF"/>
                          </a:solidFill>
                          <a:latin typeface="Arial"/>
                          <a:cs typeface="Arial"/>
                        </a:rPr>
                        <a:t>3</a:t>
                      </a:r>
                      <a:r>
                        <a:rPr sz="2100" spc="262" baseline="23809" dirty="0">
                          <a:solidFill>
                            <a:srgbClr val="FFFFFF"/>
                          </a:solidFill>
                          <a:latin typeface="Arial"/>
                          <a:cs typeface="Arial"/>
                        </a:rPr>
                        <a:t> </a:t>
                      </a:r>
                      <a:r>
                        <a:rPr sz="2100" spc="-5" dirty="0">
                          <a:solidFill>
                            <a:srgbClr val="FFFFFF"/>
                          </a:solidFill>
                          <a:latin typeface="Arial"/>
                          <a:cs typeface="Arial"/>
                        </a:rPr>
                        <a:t>to</a:t>
                      </a:r>
                      <a:r>
                        <a:rPr sz="2100" spc="-10" dirty="0">
                          <a:solidFill>
                            <a:srgbClr val="FFFFFF"/>
                          </a:solidFill>
                          <a:latin typeface="Arial"/>
                          <a:cs typeface="Arial"/>
                        </a:rPr>
                        <a:t> </a:t>
                      </a:r>
                      <a:r>
                        <a:rPr sz="2100" dirty="0">
                          <a:solidFill>
                            <a:srgbClr val="FFFFFF"/>
                          </a:solidFill>
                          <a:latin typeface="Arial"/>
                          <a:cs typeface="Arial"/>
                        </a:rPr>
                        <a:t>4</a:t>
                      </a:r>
                      <a:r>
                        <a:rPr sz="2100" spc="-25" dirty="0">
                          <a:solidFill>
                            <a:srgbClr val="FFFFFF"/>
                          </a:solidFill>
                          <a:latin typeface="Arial"/>
                          <a:cs typeface="Arial"/>
                        </a:rPr>
                        <a:t> </a:t>
                      </a:r>
                      <a:r>
                        <a:rPr sz="2100" spc="-5" dirty="0">
                          <a:solidFill>
                            <a:srgbClr val="FFFFFF"/>
                          </a:solidFill>
                          <a:latin typeface="Arial"/>
                          <a:cs typeface="Arial"/>
                        </a:rPr>
                        <a:t>hours</a:t>
                      </a:r>
                      <a:r>
                        <a:rPr sz="2100" spc="-7" baseline="23809" dirty="0">
                          <a:solidFill>
                            <a:srgbClr val="FFFFFF"/>
                          </a:solidFill>
                          <a:latin typeface="Arial"/>
                          <a:cs typeface="Arial"/>
                        </a:rPr>
                        <a:t>4</a:t>
                      </a:r>
                      <a:endParaRPr sz="2100" baseline="23809">
                        <a:latin typeface="Arial"/>
                        <a:cs typeface="Arial"/>
                      </a:endParaRPr>
                    </a:p>
                  </a:txBody>
                  <a:tcPr marL="0" marR="0" marT="81280" marB="0">
                    <a:lnL w="12700">
                      <a:solidFill>
                        <a:srgbClr val="152C35"/>
                      </a:solidFill>
                      <a:prstDash val="solid"/>
                    </a:lnL>
                    <a:lnR w="12700">
                      <a:solidFill>
                        <a:srgbClr val="152C35"/>
                      </a:solidFill>
                      <a:prstDash val="solid"/>
                    </a:lnR>
                    <a:lnT w="12700">
                      <a:solidFill>
                        <a:srgbClr val="152C35"/>
                      </a:solidFill>
                      <a:prstDash val="solid"/>
                    </a:lnT>
                    <a:lnB w="12700">
                      <a:solidFill>
                        <a:srgbClr val="152C35"/>
                      </a:solidFill>
                      <a:prstDash val="solid"/>
                    </a:lnB>
                    <a:solidFill>
                      <a:srgbClr val="213E4A"/>
                    </a:solidFill>
                  </a:tcPr>
                </a:tc>
                <a:extLst>
                  <a:ext uri="{0D108BD9-81ED-4DB2-BD59-A6C34878D82A}">
                    <a16:rowId xmlns:a16="http://schemas.microsoft.com/office/drawing/2014/main" val="10002"/>
                  </a:ext>
                </a:extLst>
              </a:tr>
            </a:tbl>
          </a:graphicData>
        </a:graphic>
      </p:graphicFrame>
      <p:pic>
        <p:nvPicPr>
          <p:cNvPr id="18" name="object 18"/>
          <p:cNvPicPr/>
          <p:nvPr/>
        </p:nvPicPr>
        <p:blipFill>
          <a:blip r:embed="rId7" cstate="print"/>
          <a:stretch>
            <a:fillRect/>
          </a:stretch>
        </p:blipFill>
        <p:spPr>
          <a:xfrm>
            <a:off x="8006081" y="1463040"/>
            <a:ext cx="4033506" cy="899160"/>
          </a:xfrm>
          <a:prstGeom prst="rect">
            <a:avLst/>
          </a:prstGeom>
        </p:spPr>
      </p:pic>
      <p:sp>
        <p:nvSpPr>
          <p:cNvPr id="19" name="object 19"/>
          <p:cNvSpPr txBox="1">
            <a:spLocks noGrp="1"/>
          </p:cNvSpPr>
          <p:nvPr>
            <p:ph type="sldNum" sz="quarter" idx="7"/>
          </p:nvPr>
        </p:nvSpPr>
        <p:spPr>
          <a:prstGeom prst="rect">
            <a:avLst/>
          </a:prstGeom>
        </p:spPr>
        <p:txBody>
          <a:bodyPr vert="horz" wrap="square" lIns="0" tIns="635" rIns="0" bIns="0" rtlCol="0">
            <a:spAutoFit/>
          </a:bodyPr>
          <a:lstStyle/>
          <a:p>
            <a:pPr marL="38100">
              <a:lnSpc>
                <a:spcPct val="100000"/>
              </a:lnSpc>
              <a:spcBef>
                <a:spcPts val="5"/>
              </a:spcBef>
            </a:pPr>
            <a:fld id="{81D60167-4931-47E6-BA6A-407CBD079E47}" type="slidenum">
              <a:rPr dirty="0"/>
              <a:t>22</a:t>
            </a:fld>
            <a:endParaRPr dirty="0"/>
          </a:p>
        </p:txBody>
      </p:sp>
      <p:sp>
        <p:nvSpPr>
          <p:cNvPr id="20" name="object 20"/>
          <p:cNvSpPr txBox="1">
            <a:spLocks noGrp="1"/>
          </p:cNvSpPr>
          <p:nvPr>
            <p:ph type="ftr" sz="quarter" idx="5"/>
          </p:nvPr>
        </p:nvSpPr>
        <p:spPr>
          <a:prstGeom prst="rect">
            <a:avLst/>
          </a:prstGeom>
        </p:spPr>
        <p:txBody>
          <a:bodyPr vert="horz" wrap="square" lIns="0" tIns="3810" rIns="0" bIns="0" rtlCol="0">
            <a:spAutoFit/>
          </a:bodyPr>
          <a:lstStyle/>
          <a:p>
            <a:pPr marL="12700">
              <a:lnSpc>
                <a:spcPct val="100000"/>
              </a:lnSpc>
              <a:spcBef>
                <a:spcPts val="30"/>
              </a:spcBef>
            </a:pPr>
            <a:r>
              <a:rPr dirty="0"/>
              <a:t>©</a:t>
            </a:r>
            <a:r>
              <a:rPr spc="5" dirty="0"/>
              <a:t> </a:t>
            </a:r>
            <a:r>
              <a:rPr spc="-10" dirty="0"/>
              <a:t>2020</a:t>
            </a:r>
            <a:r>
              <a:rPr spc="15" dirty="0"/>
              <a:t> </a:t>
            </a:r>
            <a:r>
              <a:rPr spc="-5" dirty="0"/>
              <a:t>Mitsubishi</a:t>
            </a:r>
            <a:r>
              <a:rPr spc="30" dirty="0"/>
              <a:t> </a:t>
            </a:r>
            <a:r>
              <a:rPr spc="-20" dirty="0"/>
              <a:t>Power</a:t>
            </a:r>
            <a:r>
              <a:rPr spc="65" dirty="0"/>
              <a:t> </a:t>
            </a:r>
            <a:r>
              <a:rPr spc="-10" dirty="0"/>
              <a:t>Americas,</a:t>
            </a:r>
            <a:r>
              <a:rPr spc="70" dirty="0"/>
              <a:t> </a:t>
            </a:r>
            <a:r>
              <a:rPr spc="-5" dirty="0"/>
              <a:t>Inc.</a:t>
            </a:r>
            <a:r>
              <a:rPr spc="5" dirty="0"/>
              <a:t> </a:t>
            </a:r>
            <a:r>
              <a:rPr spc="-10" dirty="0"/>
              <a:t>All</a:t>
            </a:r>
            <a:r>
              <a:rPr spc="30" dirty="0"/>
              <a:t> </a:t>
            </a:r>
            <a:r>
              <a:rPr spc="-10" dirty="0"/>
              <a:t>Rights</a:t>
            </a:r>
            <a:r>
              <a:rPr spc="15" dirty="0"/>
              <a:t> </a:t>
            </a:r>
            <a:r>
              <a:rPr spc="-15" dirty="0"/>
              <a:t>Reserved.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7799" y="116203"/>
            <a:ext cx="2317115" cy="330200"/>
          </a:xfrm>
          <a:prstGeom prst="rect">
            <a:avLst/>
          </a:prstGeom>
        </p:spPr>
        <p:txBody>
          <a:bodyPr vert="horz" wrap="square" lIns="0" tIns="12700" rIns="0" bIns="0" rtlCol="0">
            <a:spAutoFit/>
          </a:bodyPr>
          <a:lstStyle/>
          <a:p>
            <a:pPr marL="12700">
              <a:lnSpc>
                <a:spcPct val="100000"/>
              </a:lnSpc>
              <a:spcBef>
                <a:spcPts val="100"/>
              </a:spcBef>
            </a:pPr>
            <a:r>
              <a:rPr sz="2000" spc="-5" dirty="0">
                <a:solidFill>
                  <a:srgbClr val="000000"/>
                </a:solidFill>
              </a:rPr>
              <a:t>Cavern</a:t>
            </a:r>
            <a:r>
              <a:rPr sz="2000" spc="-75" dirty="0">
                <a:solidFill>
                  <a:srgbClr val="000000"/>
                </a:solidFill>
              </a:rPr>
              <a:t> </a:t>
            </a:r>
            <a:r>
              <a:rPr sz="2000" dirty="0">
                <a:solidFill>
                  <a:srgbClr val="000000"/>
                </a:solidFill>
              </a:rPr>
              <a:t>Discussion</a:t>
            </a:r>
            <a:endParaRPr sz="2000"/>
          </a:p>
        </p:txBody>
      </p:sp>
      <p:sp>
        <p:nvSpPr>
          <p:cNvPr id="3" name="object 3"/>
          <p:cNvSpPr txBox="1"/>
          <p:nvPr/>
        </p:nvSpPr>
        <p:spPr>
          <a:xfrm>
            <a:off x="296821" y="583757"/>
            <a:ext cx="8020050" cy="5442585"/>
          </a:xfrm>
          <a:prstGeom prst="rect">
            <a:avLst/>
          </a:prstGeom>
        </p:spPr>
        <p:txBody>
          <a:bodyPr vert="horz" wrap="square" lIns="0" tIns="67945" rIns="0" bIns="0" rtlCol="0">
            <a:spAutoFit/>
          </a:bodyPr>
          <a:lstStyle/>
          <a:p>
            <a:pPr marL="149860">
              <a:lnSpc>
                <a:spcPct val="100000"/>
              </a:lnSpc>
              <a:spcBef>
                <a:spcPts val="535"/>
              </a:spcBef>
            </a:pPr>
            <a:r>
              <a:rPr sz="1800" b="1" dirty="0">
                <a:solidFill>
                  <a:srgbClr val="94AFB8"/>
                </a:solidFill>
                <a:latin typeface="Verdana"/>
                <a:cs typeface="Verdana"/>
              </a:rPr>
              <a:t>Storage</a:t>
            </a:r>
            <a:r>
              <a:rPr sz="1800" b="1" spc="5" dirty="0">
                <a:solidFill>
                  <a:srgbClr val="94AFB8"/>
                </a:solidFill>
                <a:latin typeface="Verdana"/>
                <a:cs typeface="Verdana"/>
              </a:rPr>
              <a:t> </a:t>
            </a:r>
            <a:r>
              <a:rPr sz="1800" b="1" dirty="0">
                <a:solidFill>
                  <a:srgbClr val="94AFB8"/>
                </a:solidFill>
                <a:latin typeface="Verdana"/>
                <a:cs typeface="Verdana"/>
              </a:rPr>
              <a:t>in</a:t>
            </a:r>
            <a:r>
              <a:rPr sz="1800" b="1" spc="-25" dirty="0">
                <a:solidFill>
                  <a:srgbClr val="94AFB8"/>
                </a:solidFill>
                <a:latin typeface="Verdana"/>
                <a:cs typeface="Verdana"/>
              </a:rPr>
              <a:t> </a:t>
            </a:r>
            <a:r>
              <a:rPr sz="1800" b="1" spc="-5" dirty="0">
                <a:solidFill>
                  <a:srgbClr val="94AFB8"/>
                </a:solidFill>
                <a:latin typeface="Verdana"/>
                <a:cs typeface="Verdana"/>
              </a:rPr>
              <a:t>Solution Mined</a:t>
            </a:r>
            <a:r>
              <a:rPr sz="1800" b="1" spc="-15" dirty="0">
                <a:solidFill>
                  <a:srgbClr val="94AFB8"/>
                </a:solidFill>
                <a:latin typeface="Verdana"/>
                <a:cs typeface="Verdana"/>
              </a:rPr>
              <a:t> </a:t>
            </a:r>
            <a:r>
              <a:rPr sz="1800" b="1" spc="-5" dirty="0">
                <a:solidFill>
                  <a:srgbClr val="94AFB8"/>
                </a:solidFill>
                <a:latin typeface="Verdana"/>
                <a:cs typeface="Verdana"/>
              </a:rPr>
              <a:t>Salt Caverns</a:t>
            </a:r>
            <a:endParaRPr sz="1800">
              <a:latin typeface="Verdana"/>
              <a:cs typeface="Verdana"/>
            </a:endParaRPr>
          </a:p>
          <a:p>
            <a:pPr marL="187960" indent="-175260">
              <a:lnSpc>
                <a:spcPct val="100000"/>
              </a:lnSpc>
              <a:spcBef>
                <a:spcPts val="340"/>
              </a:spcBef>
              <a:buClr>
                <a:srgbClr val="94AFB8"/>
              </a:buClr>
              <a:buFont typeface="Wingdings"/>
              <a:buChar char=""/>
              <a:tabLst>
                <a:tab pos="187960" algn="l"/>
              </a:tabLst>
            </a:pPr>
            <a:r>
              <a:rPr sz="1400" spc="-55" dirty="0">
                <a:latin typeface="Verdana"/>
                <a:cs typeface="Verdana"/>
              </a:rPr>
              <a:t>Two</a:t>
            </a:r>
            <a:r>
              <a:rPr sz="1400" spc="500" dirty="0">
                <a:latin typeface="Verdana"/>
                <a:cs typeface="Verdana"/>
              </a:rPr>
              <a:t> </a:t>
            </a:r>
            <a:r>
              <a:rPr sz="1400" spc="-10" dirty="0">
                <a:latin typeface="Verdana"/>
                <a:cs typeface="Verdana"/>
              </a:rPr>
              <a:t>most</a:t>
            </a:r>
            <a:r>
              <a:rPr sz="1400" spc="15" dirty="0">
                <a:latin typeface="Verdana"/>
                <a:cs typeface="Verdana"/>
              </a:rPr>
              <a:t> </a:t>
            </a:r>
            <a:r>
              <a:rPr sz="1400" spc="-5" dirty="0">
                <a:latin typeface="Verdana"/>
                <a:cs typeface="Verdana"/>
              </a:rPr>
              <a:t>prevalent</a:t>
            </a:r>
            <a:r>
              <a:rPr sz="1400" dirty="0">
                <a:latin typeface="Verdana"/>
                <a:cs typeface="Verdana"/>
              </a:rPr>
              <a:t> </a:t>
            </a:r>
            <a:r>
              <a:rPr sz="1400" spc="-5" dirty="0">
                <a:latin typeface="Verdana"/>
                <a:cs typeface="Verdana"/>
              </a:rPr>
              <a:t>storage</a:t>
            </a:r>
            <a:r>
              <a:rPr sz="1400" spc="-10" dirty="0">
                <a:latin typeface="Verdana"/>
                <a:cs typeface="Verdana"/>
              </a:rPr>
              <a:t> </a:t>
            </a:r>
            <a:r>
              <a:rPr sz="1400" spc="-5" dirty="0">
                <a:latin typeface="Verdana"/>
                <a:cs typeface="Verdana"/>
              </a:rPr>
              <a:t>types:</a:t>
            </a:r>
            <a:r>
              <a:rPr sz="1400" spc="-25" dirty="0">
                <a:latin typeface="Verdana"/>
                <a:cs typeface="Verdana"/>
              </a:rPr>
              <a:t> </a:t>
            </a:r>
            <a:r>
              <a:rPr sz="1400" dirty="0">
                <a:latin typeface="Verdana"/>
                <a:cs typeface="Verdana"/>
              </a:rPr>
              <a:t>Depleted</a:t>
            </a:r>
            <a:r>
              <a:rPr sz="1400" spc="-25" dirty="0">
                <a:latin typeface="Verdana"/>
                <a:cs typeface="Verdana"/>
              </a:rPr>
              <a:t> </a:t>
            </a:r>
            <a:r>
              <a:rPr sz="1400" spc="-10" dirty="0">
                <a:latin typeface="Verdana"/>
                <a:cs typeface="Verdana"/>
              </a:rPr>
              <a:t>Reservoir</a:t>
            </a:r>
            <a:r>
              <a:rPr sz="1400" spc="30" dirty="0">
                <a:latin typeface="Verdana"/>
                <a:cs typeface="Verdana"/>
              </a:rPr>
              <a:t> </a:t>
            </a:r>
            <a:r>
              <a:rPr sz="1400" spc="-5" dirty="0">
                <a:latin typeface="Verdana"/>
                <a:cs typeface="Verdana"/>
              </a:rPr>
              <a:t>and</a:t>
            </a:r>
            <a:r>
              <a:rPr sz="1400" spc="20" dirty="0">
                <a:latin typeface="Verdana"/>
                <a:cs typeface="Verdana"/>
              </a:rPr>
              <a:t> </a:t>
            </a:r>
            <a:r>
              <a:rPr sz="1400" spc="-5" dirty="0">
                <a:latin typeface="Verdana"/>
                <a:cs typeface="Verdana"/>
              </a:rPr>
              <a:t>Solution-Mined</a:t>
            </a:r>
            <a:r>
              <a:rPr sz="1400" spc="35" dirty="0">
                <a:latin typeface="Verdana"/>
                <a:cs typeface="Verdana"/>
              </a:rPr>
              <a:t> </a:t>
            </a:r>
            <a:r>
              <a:rPr sz="1400" spc="-5" dirty="0">
                <a:latin typeface="Verdana"/>
                <a:cs typeface="Verdana"/>
              </a:rPr>
              <a:t>Salt</a:t>
            </a:r>
            <a:r>
              <a:rPr sz="1400" dirty="0">
                <a:latin typeface="Verdana"/>
                <a:cs typeface="Verdana"/>
              </a:rPr>
              <a:t> </a:t>
            </a:r>
            <a:r>
              <a:rPr sz="1400" spc="-10" dirty="0">
                <a:latin typeface="Verdana"/>
                <a:cs typeface="Verdana"/>
              </a:rPr>
              <a:t>Cavern</a:t>
            </a:r>
            <a:endParaRPr sz="1400">
              <a:latin typeface="Verdana"/>
              <a:cs typeface="Verdana"/>
            </a:endParaRPr>
          </a:p>
          <a:p>
            <a:pPr marL="187960" indent="-175260">
              <a:lnSpc>
                <a:spcPct val="100000"/>
              </a:lnSpc>
              <a:spcBef>
                <a:spcPts val="600"/>
              </a:spcBef>
              <a:buClr>
                <a:srgbClr val="94AFB8"/>
              </a:buClr>
              <a:buFont typeface="Wingdings"/>
              <a:buChar char=""/>
              <a:tabLst>
                <a:tab pos="187960" algn="l"/>
              </a:tabLst>
            </a:pPr>
            <a:r>
              <a:rPr sz="1400" spc="-10" dirty="0">
                <a:latin typeface="Verdana"/>
                <a:cs typeface="Verdana"/>
              </a:rPr>
              <a:t>Over</a:t>
            </a:r>
            <a:r>
              <a:rPr sz="1400" spc="5" dirty="0">
                <a:latin typeface="Verdana"/>
                <a:cs typeface="Verdana"/>
              </a:rPr>
              <a:t> </a:t>
            </a:r>
            <a:r>
              <a:rPr sz="1400" dirty="0">
                <a:latin typeface="Verdana"/>
                <a:cs typeface="Verdana"/>
              </a:rPr>
              <a:t>2,000</a:t>
            </a:r>
            <a:r>
              <a:rPr sz="1400" spc="-50" dirty="0">
                <a:latin typeface="Verdana"/>
                <a:cs typeface="Verdana"/>
              </a:rPr>
              <a:t> </a:t>
            </a:r>
            <a:r>
              <a:rPr sz="1400" spc="-5" dirty="0">
                <a:latin typeface="Verdana"/>
                <a:cs typeface="Verdana"/>
              </a:rPr>
              <a:t>operating</a:t>
            </a:r>
            <a:r>
              <a:rPr sz="1400" spc="15" dirty="0">
                <a:latin typeface="Verdana"/>
                <a:cs typeface="Verdana"/>
              </a:rPr>
              <a:t> </a:t>
            </a:r>
            <a:r>
              <a:rPr sz="1400" spc="-5" dirty="0">
                <a:latin typeface="Verdana"/>
                <a:cs typeface="Verdana"/>
              </a:rPr>
              <a:t>salt</a:t>
            </a:r>
            <a:r>
              <a:rPr sz="1400" spc="-10" dirty="0">
                <a:latin typeface="Verdana"/>
                <a:cs typeface="Verdana"/>
              </a:rPr>
              <a:t> caverns</a:t>
            </a:r>
            <a:r>
              <a:rPr sz="1400" spc="10" dirty="0">
                <a:latin typeface="Verdana"/>
                <a:cs typeface="Verdana"/>
              </a:rPr>
              <a:t> </a:t>
            </a:r>
            <a:r>
              <a:rPr sz="1400" spc="-5" dirty="0">
                <a:latin typeface="Verdana"/>
                <a:cs typeface="Verdana"/>
              </a:rPr>
              <a:t>in the</a:t>
            </a:r>
            <a:r>
              <a:rPr sz="1400" spc="-10" dirty="0">
                <a:latin typeface="Verdana"/>
                <a:cs typeface="Verdana"/>
              </a:rPr>
              <a:t> </a:t>
            </a:r>
            <a:r>
              <a:rPr sz="1400" spc="-5" dirty="0">
                <a:latin typeface="Verdana"/>
                <a:cs typeface="Verdana"/>
              </a:rPr>
              <a:t>US</a:t>
            </a:r>
            <a:r>
              <a:rPr sz="1400" spc="5" dirty="0">
                <a:latin typeface="Verdana"/>
                <a:cs typeface="Verdana"/>
              </a:rPr>
              <a:t> </a:t>
            </a:r>
            <a:r>
              <a:rPr sz="1400" spc="-10" dirty="0">
                <a:latin typeface="Verdana"/>
                <a:cs typeface="Verdana"/>
              </a:rPr>
              <a:t>alone</a:t>
            </a:r>
            <a:endParaRPr sz="1400">
              <a:latin typeface="Verdana"/>
              <a:cs typeface="Verdana"/>
            </a:endParaRPr>
          </a:p>
          <a:p>
            <a:pPr marL="187960" indent="-175260">
              <a:lnSpc>
                <a:spcPct val="100000"/>
              </a:lnSpc>
              <a:spcBef>
                <a:spcPts val="600"/>
              </a:spcBef>
              <a:buClr>
                <a:srgbClr val="94AFB8"/>
              </a:buClr>
              <a:buFont typeface="Wingdings"/>
              <a:buChar char=""/>
              <a:tabLst>
                <a:tab pos="187960" algn="l"/>
              </a:tabLst>
            </a:pPr>
            <a:r>
              <a:rPr sz="1400" spc="-5" dirty="0">
                <a:latin typeface="Verdana"/>
                <a:cs typeface="Verdana"/>
              </a:rPr>
              <a:t>Salt</a:t>
            </a:r>
            <a:r>
              <a:rPr sz="1400" spc="-15" dirty="0">
                <a:latin typeface="Verdana"/>
                <a:cs typeface="Verdana"/>
              </a:rPr>
              <a:t> </a:t>
            </a:r>
            <a:r>
              <a:rPr sz="1400" spc="-5" dirty="0">
                <a:latin typeface="Verdana"/>
                <a:cs typeface="Verdana"/>
              </a:rPr>
              <a:t>is</a:t>
            </a:r>
            <a:r>
              <a:rPr sz="1400" spc="-15" dirty="0">
                <a:latin typeface="Verdana"/>
                <a:cs typeface="Verdana"/>
              </a:rPr>
              <a:t> </a:t>
            </a:r>
            <a:r>
              <a:rPr sz="1400" spc="-5" dirty="0">
                <a:latin typeface="Verdana"/>
                <a:cs typeface="Verdana"/>
              </a:rPr>
              <a:t>the</a:t>
            </a:r>
            <a:r>
              <a:rPr sz="1400" spc="-15" dirty="0">
                <a:latin typeface="Verdana"/>
                <a:cs typeface="Verdana"/>
              </a:rPr>
              <a:t> </a:t>
            </a:r>
            <a:r>
              <a:rPr sz="1400" dirty="0">
                <a:latin typeface="Verdana"/>
                <a:cs typeface="Verdana"/>
              </a:rPr>
              <a:t>perfect</a:t>
            </a:r>
            <a:r>
              <a:rPr sz="1400" spc="-35" dirty="0">
                <a:latin typeface="Verdana"/>
                <a:cs typeface="Verdana"/>
              </a:rPr>
              <a:t> </a:t>
            </a:r>
            <a:r>
              <a:rPr sz="1400" spc="-5" dirty="0">
                <a:latin typeface="Verdana"/>
                <a:cs typeface="Verdana"/>
              </a:rPr>
              <a:t>storage</a:t>
            </a:r>
            <a:r>
              <a:rPr sz="1400" spc="-15" dirty="0">
                <a:latin typeface="Verdana"/>
                <a:cs typeface="Verdana"/>
              </a:rPr>
              <a:t> </a:t>
            </a:r>
            <a:r>
              <a:rPr sz="1400" spc="-5" dirty="0">
                <a:latin typeface="Verdana"/>
                <a:cs typeface="Verdana"/>
              </a:rPr>
              <a:t>medium</a:t>
            </a:r>
            <a:endParaRPr sz="1400">
              <a:latin typeface="Verdana"/>
              <a:cs typeface="Verdana"/>
            </a:endParaRPr>
          </a:p>
          <a:p>
            <a:pPr marL="642620" lvl="1" indent="-172720">
              <a:lnSpc>
                <a:spcPct val="100000"/>
              </a:lnSpc>
              <a:spcBef>
                <a:spcPts val="600"/>
              </a:spcBef>
              <a:buClr>
                <a:srgbClr val="94AFB8"/>
              </a:buClr>
              <a:buFont typeface="Wingdings"/>
              <a:buChar char=""/>
              <a:tabLst>
                <a:tab pos="642620" algn="l"/>
              </a:tabLst>
            </a:pPr>
            <a:r>
              <a:rPr sz="1400" spc="-15" dirty="0">
                <a:latin typeface="Verdana"/>
                <a:cs typeface="Verdana"/>
              </a:rPr>
              <a:t>Very</a:t>
            </a:r>
            <a:r>
              <a:rPr sz="1400" spc="-30" dirty="0">
                <a:latin typeface="Verdana"/>
                <a:cs typeface="Verdana"/>
              </a:rPr>
              <a:t> </a:t>
            </a:r>
            <a:r>
              <a:rPr sz="1400" spc="-5" dirty="0">
                <a:latin typeface="Verdana"/>
                <a:cs typeface="Verdana"/>
              </a:rPr>
              <a:t>strong</a:t>
            </a:r>
            <a:r>
              <a:rPr sz="1400" spc="10" dirty="0">
                <a:latin typeface="Verdana"/>
                <a:cs typeface="Verdana"/>
              </a:rPr>
              <a:t> </a:t>
            </a:r>
            <a:r>
              <a:rPr sz="1400" spc="-5" dirty="0">
                <a:latin typeface="Verdana"/>
                <a:cs typeface="Verdana"/>
              </a:rPr>
              <a:t>with</a:t>
            </a:r>
            <a:r>
              <a:rPr sz="1400" dirty="0">
                <a:latin typeface="Verdana"/>
                <a:cs typeface="Verdana"/>
              </a:rPr>
              <a:t> a</a:t>
            </a:r>
            <a:r>
              <a:rPr sz="1400" spc="-20" dirty="0">
                <a:latin typeface="Verdana"/>
                <a:cs typeface="Verdana"/>
              </a:rPr>
              <a:t> </a:t>
            </a:r>
            <a:r>
              <a:rPr sz="1400" spc="-10" dirty="0">
                <a:latin typeface="Verdana"/>
                <a:cs typeface="Verdana"/>
              </a:rPr>
              <a:t>compressive</a:t>
            </a:r>
            <a:r>
              <a:rPr sz="1400" spc="50" dirty="0">
                <a:latin typeface="Verdana"/>
                <a:cs typeface="Verdana"/>
              </a:rPr>
              <a:t> </a:t>
            </a:r>
            <a:r>
              <a:rPr sz="1400" dirty="0">
                <a:latin typeface="Verdana"/>
                <a:cs typeface="Verdana"/>
              </a:rPr>
              <a:t>strength</a:t>
            </a:r>
            <a:r>
              <a:rPr sz="1400" spc="-25" dirty="0">
                <a:latin typeface="Verdana"/>
                <a:cs typeface="Verdana"/>
              </a:rPr>
              <a:t> </a:t>
            </a:r>
            <a:r>
              <a:rPr sz="1400" spc="-5" dirty="0">
                <a:latin typeface="Verdana"/>
                <a:cs typeface="Verdana"/>
              </a:rPr>
              <a:t>similar</a:t>
            </a:r>
            <a:r>
              <a:rPr sz="1400" spc="10" dirty="0">
                <a:latin typeface="Verdana"/>
                <a:cs typeface="Verdana"/>
              </a:rPr>
              <a:t> </a:t>
            </a:r>
            <a:r>
              <a:rPr sz="1400" dirty="0">
                <a:latin typeface="Verdana"/>
                <a:cs typeface="Verdana"/>
              </a:rPr>
              <a:t>to</a:t>
            </a:r>
            <a:r>
              <a:rPr sz="1400" spc="-10" dirty="0">
                <a:latin typeface="Verdana"/>
                <a:cs typeface="Verdana"/>
              </a:rPr>
              <a:t> </a:t>
            </a:r>
            <a:r>
              <a:rPr sz="1400" spc="-5" dirty="0">
                <a:latin typeface="Verdana"/>
                <a:cs typeface="Verdana"/>
              </a:rPr>
              <a:t>concrete</a:t>
            </a:r>
            <a:endParaRPr sz="1400">
              <a:latin typeface="Verdana"/>
              <a:cs typeface="Verdana"/>
            </a:endParaRPr>
          </a:p>
          <a:p>
            <a:pPr marL="642620" lvl="1" indent="-172720">
              <a:lnSpc>
                <a:spcPct val="100000"/>
              </a:lnSpc>
              <a:spcBef>
                <a:spcPts val="600"/>
              </a:spcBef>
              <a:buClr>
                <a:srgbClr val="94AFB8"/>
              </a:buClr>
              <a:buFont typeface="Wingdings"/>
              <a:buChar char=""/>
              <a:tabLst>
                <a:tab pos="642620" algn="l"/>
              </a:tabLst>
            </a:pPr>
            <a:r>
              <a:rPr sz="1400" spc="-5" dirty="0">
                <a:latin typeface="Verdana"/>
                <a:cs typeface="Verdana"/>
              </a:rPr>
              <a:t>Salt,</a:t>
            </a:r>
            <a:r>
              <a:rPr sz="1400" spc="-10" dirty="0">
                <a:latin typeface="Verdana"/>
                <a:cs typeface="Verdana"/>
              </a:rPr>
              <a:t> </a:t>
            </a:r>
            <a:r>
              <a:rPr sz="1400" spc="-5" dirty="0">
                <a:latin typeface="Verdana"/>
                <a:cs typeface="Verdana"/>
              </a:rPr>
              <a:t>at </a:t>
            </a:r>
            <a:r>
              <a:rPr sz="1400" dirty="0">
                <a:latin typeface="Verdana"/>
                <a:cs typeface="Verdana"/>
              </a:rPr>
              <a:t>depth,</a:t>
            </a:r>
            <a:r>
              <a:rPr sz="1400" spc="-25" dirty="0">
                <a:latin typeface="Verdana"/>
                <a:cs typeface="Verdana"/>
              </a:rPr>
              <a:t> </a:t>
            </a:r>
            <a:r>
              <a:rPr sz="1400" spc="-5" dirty="0">
                <a:latin typeface="Verdana"/>
                <a:cs typeface="Verdana"/>
              </a:rPr>
              <a:t>is plastic</a:t>
            </a:r>
            <a:r>
              <a:rPr sz="1400" spc="-10" dirty="0">
                <a:latin typeface="Verdana"/>
                <a:cs typeface="Verdana"/>
              </a:rPr>
              <a:t> </a:t>
            </a:r>
            <a:r>
              <a:rPr sz="1400" spc="-5" dirty="0">
                <a:latin typeface="Verdana"/>
                <a:cs typeface="Verdana"/>
              </a:rPr>
              <a:t>and </a:t>
            </a:r>
            <a:r>
              <a:rPr sz="1400" dirty="0">
                <a:latin typeface="Verdana"/>
                <a:cs typeface="Verdana"/>
              </a:rPr>
              <a:t>therefore</a:t>
            </a:r>
            <a:r>
              <a:rPr sz="1400" spc="-10" dirty="0">
                <a:latin typeface="Verdana"/>
                <a:cs typeface="Verdana"/>
              </a:rPr>
              <a:t> </a:t>
            </a:r>
            <a:r>
              <a:rPr sz="1400" spc="-5" dirty="0">
                <a:latin typeface="Verdana"/>
                <a:cs typeface="Verdana"/>
              </a:rPr>
              <a:t>“self healing”</a:t>
            </a:r>
            <a:endParaRPr sz="1400">
              <a:latin typeface="Verdana"/>
              <a:cs typeface="Verdana"/>
            </a:endParaRPr>
          </a:p>
          <a:p>
            <a:pPr marL="642620" lvl="1" indent="-172720">
              <a:lnSpc>
                <a:spcPct val="100000"/>
              </a:lnSpc>
              <a:spcBef>
                <a:spcPts val="600"/>
              </a:spcBef>
              <a:buClr>
                <a:srgbClr val="94AFB8"/>
              </a:buClr>
              <a:buFont typeface="Wingdings"/>
              <a:buChar char=""/>
              <a:tabLst>
                <a:tab pos="642620" algn="l"/>
              </a:tabLst>
            </a:pPr>
            <a:r>
              <a:rPr sz="1400" spc="-5" dirty="0">
                <a:latin typeface="Verdana"/>
                <a:cs typeface="Verdana"/>
              </a:rPr>
              <a:t>Inert</a:t>
            </a:r>
            <a:r>
              <a:rPr sz="1400" spc="15" dirty="0">
                <a:latin typeface="Verdana"/>
                <a:cs typeface="Verdana"/>
              </a:rPr>
              <a:t> </a:t>
            </a:r>
            <a:r>
              <a:rPr sz="1400" dirty="0">
                <a:latin typeface="Verdana"/>
                <a:cs typeface="Verdana"/>
              </a:rPr>
              <a:t>to</a:t>
            </a:r>
            <a:r>
              <a:rPr sz="1400" spc="-20" dirty="0">
                <a:latin typeface="Verdana"/>
                <a:cs typeface="Verdana"/>
              </a:rPr>
              <a:t> </a:t>
            </a:r>
            <a:r>
              <a:rPr sz="1400" spc="-5" dirty="0">
                <a:latin typeface="Verdana"/>
                <a:cs typeface="Verdana"/>
              </a:rPr>
              <a:t>Hydrocarbons,</a:t>
            </a:r>
            <a:r>
              <a:rPr sz="1400" spc="20" dirty="0">
                <a:latin typeface="Verdana"/>
                <a:cs typeface="Verdana"/>
              </a:rPr>
              <a:t> </a:t>
            </a:r>
            <a:r>
              <a:rPr sz="1400" spc="-5" dirty="0">
                <a:latin typeface="Verdana"/>
                <a:cs typeface="Verdana"/>
              </a:rPr>
              <a:t>Hydrogen,</a:t>
            </a:r>
            <a:r>
              <a:rPr sz="1400" spc="-25" dirty="0">
                <a:latin typeface="Verdana"/>
                <a:cs typeface="Verdana"/>
              </a:rPr>
              <a:t> </a:t>
            </a:r>
            <a:r>
              <a:rPr sz="1400" spc="-5" dirty="0">
                <a:latin typeface="Verdana"/>
                <a:cs typeface="Verdana"/>
              </a:rPr>
              <a:t>Helium,</a:t>
            </a:r>
            <a:r>
              <a:rPr sz="1400" spc="20" dirty="0">
                <a:latin typeface="Verdana"/>
                <a:cs typeface="Verdana"/>
              </a:rPr>
              <a:t> </a:t>
            </a:r>
            <a:r>
              <a:rPr sz="1400" spc="-5" dirty="0">
                <a:latin typeface="Verdana"/>
                <a:cs typeface="Verdana"/>
              </a:rPr>
              <a:t>and</a:t>
            </a:r>
            <a:r>
              <a:rPr sz="1400" dirty="0">
                <a:latin typeface="Verdana"/>
                <a:cs typeface="Verdana"/>
              </a:rPr>
              <a:t> </a:t>
            </a:r>
            <a:r>
              <a:rPr sz="1400" spc="-5" dirty="0">
                <a:latin typeface="Verdana"/>
                <a:cs typeface="Verdana"/>
              </a:rPr>
              <a:t>other</a:t>
            </a:r>
            <a:r>
              <a:rPr sz="1400" spc="15" dirty="0">
                <a:latin typeface="Verdana"/>
                <a:cs typeface="Verdana"/>
              </a:rPr>
              <a:t> </a:t>
            </a:r>
            <a:r>
              <a:rPr sz="1400" spc="-5" dirty="0">
                <a:latin typeface="Verdana"/>
                <a:cs typeface="Verdana"/>
              </a:rPr>
              <a:t>industrial</a:t>
            </a:r>
            <a:r>
              <a:rPr sz="1400" dirty="0">
                <a:latin typeface="Verdana"/>
                <a:cs typeface="Verdana"/>
              </a:rPr>
              <a:t> </a:t>
            </a:r>
            <a:r>
              <a:rPr sz="1400" spc="-5" dirty="0">
                <a:latin typeface="Verdana"/>
                <a:cs typeface="Verdana"/>
              </a:rPr>
              <a:t>gasses</a:t>
            </a:r>
            <a:r>
              <a:rPr sz="1400" dirty="0">
                <a:latin typeface="Verdana"/>
                <a:cs typeface="Verdana"/>
              </a:rPr>
              <a:t> </a:t>
            </a:r>
            <a:r>
              <a:rPr sz="1400" spc="-5" dirty="0">
                <a:latin typeface="Verdana"/>
                <a:cs typeface="Verdana"/>
              </a:rPr>
              <a:t>and</a:t>
            </a:r>
            <a:r>
              <a:rPr sz="1400" dirty="0">
                <a:latin typeface="Verdana"/>
                <a:cs typeface="Verdana"/>
              </a:rPr>
              <a:t> </a:t>
            </a:r>
            <a:r>
              <a:rPr sz="1400" spc="-5" dirty="0">
                <a:latin typeface="Verdana"/>
                <a:cs typeface="Verdana"/>
              </a:rPr>
              <a:t>fluids.</a:t>
            </a:r>
            <a:endParaRPr sz="1400">
              <a:latin typeface="Verdana"/>
              <a:cs typeface="Verdana"/>
            </a:endParaRPr>
          </a:p>
          <a:p>
            <a:pPr marL="642620" lvl="1" indent="-172720">
              <a:lnSpc>
                <a:spcPct val="100000"/>
              </a:lnSpc>
              <a:spcBef>
                <a:spcPts val="600"/>
              </a:spcBef>
              <a:buClr>
                <a:srgbClr val="94AFB8"/>
              </a:buClr>
              <a:buFont typeface="Wingdings"/>
              <a:buChar char=""/>
              <a:tabLst>
                <a:tab pos="642620" algn="l"/>
              </a:tabLst>
            </a:pPr>
            <a:r>
              <a:rPr sz="1400" spc="-5" dirty="0">
                <a:latin typeface="Verdana"/>
                <a:cs typeface="Verdana"/>
              </a:rPr>
              <a:t>Salt</a:t>
            </a:r>
            <a:r>
              <a:rPr sz="1400" spc="-15" dirty="0">
                <a:latin typeface="Verdana"/>
                <a:cs typeface="Verdana"/>
              </a:rPr>
              <a:t> </a:t>
            </a:r>
            <a:r>
              <a:rPr sz="1400" spc="-5" dirty="0">
                <a:latin typeface="Verdana"/>
                <a:cs typeface="Verdana"/>
              </a:rPr>
              <a:t>storage</a:t>
            </a:r>
            <a:r>
              <a:rPr sz="1400" spc="-20" dirty="0">
                <a:latin typeface="Verdana"/>
                <a:cs typeface="Verdana"/>
              </a:rPr>
              <a:t> </a:t>
            </a:r>
            <a:r>
              <a:rPr sz="1400" spc="-5" dirty="0">
                <a:latin typeface="Verdana"/>
                <a:cs typeface="Verdana"/>
              </a:rPr>
              <a:t>is</a:t>
            </a:r>
            <a:r>
              <a:rPr sz="1400" spc="-10" dirty="0">
                <a:latin typeface="Verdana"/>
                <a:cs typeface="Verdana"/>
              </a:rPr>
              <a:t> very</a:t>
            </a:r>
            <a:r>
              <a:rPr sz="1400" spc="-15" dirty="0">
                <a:latin typeface="Verdana"/>
                <a:cs typeface="Verdana"/>
              </a:rPr>
              <a:t> </a:t>
            </a:r>
            <a:r>
              <a:rPr sz="1400" spc="-10" dirty="0">
                <a:latin typeface="Verdana"/>
                <a:cs typeface="Verdana"/>
              </a:rPr>
              <a:t>cost</a:t>
            </a:r>
            <a:r>
              <a:rPr sz="1400" spc="5" dirty="0">
                <a:latin typeface="Verdana"/>
                <a:cs typeface="Verdana"/>
              </a:rPr>
              <a:t> </a:t>
            </a:r>
            <a:r>
              <a:rPr sz="1400" spc="-5" dirty="0">
                <a:latin typeface="Verdana"/>
                <a:cs typeface="Verdana"/>
              </a:rPr>
              <a:t>competitive</a:t>
            </a:r>
            <a:endParaRPr sz="1400">
              <a:latin typeface="Verdana"/>
              <a:cs typeface="Verdana"/>
            </a:endParaRPr>
          </a:p>
          <a:p>
            <a:pPr marL="642620" lvl="1" indent="-172720">
              <a:lnSpc>
                <a:spcPct val="100000"/>
              </a:lnSpc>
              <a:spcBef>
                <a:spcPts val="600"/>
              </a:spcBef>
              <a:buClr>
                <a:srgbClr val="94AFB8"/>
              </a:buClr>
              <a:buFont typeface="Wingdings"/>
              <a:buChar char=""/>
              <a:tabLst>
                <a:tab pos="642620" algn="l"/>
              </a:tabLst>
            </a:pPr>
            <a:r>
              <a:rPr sz="1400" spc="-10" dirty="0">
                <a:latin typeface="Verdana"/>
                <a:cs typeface="Verdana"/>
              </a:rPr>
              <a:t>Caverns</a:t>
            </a:r>
            <a:r>
              <a:rPr sz="1400" spc="5" dirty="0">
                <a:latin typeface="Verdana"/>
                <a:cs typeface="Verdana"/>
              </a:rPr>
              <a:t> </a:t>
            </a:r>
            <a:r>
              <a:rPr sz="1400" spc="-5" dirty="0">
                <a:latin typeface="Verdana"/>
                <a:cs typeface="Verdana"/>
              </a:rPr>
              <a:t>can</a:t>
            </a:r>
            <a:r>
              <a:rPr sz="1400" spc="-30" dirty="0">
                <a:latin typeface="Verdana"/>
                <a:cs typeface="Verdana"/>
              </a:rPr>
              <a:t> </a:t>
            </a:r>
            <a:r>
              <a:rPr sz="1400" dirty="0">
                <a:latin typeface="Verdana"/>
                <a:cs typeface="Verdana"/>
              </a:rPr>
              <a:t>be</a:t>
            </a:r>
            <a:r>
              <a:rPr sz="1400" spc="-20" dirty="0">
                <a:latin typeface="Verdana"/>
                <a:cs typeface="Verdana"/>
              </a:rPr>
              <a:t> </a:t>
            </a:r>
            <a:r>
              <a:rPr sz="1400" spc="-5" dirty="0">
                <a:latin typeface="Verdana"/>
                <a:cs typeface="Verdana"/>
              </a:rPr>
              <a:t>sized</a:t>
            </a:r>
            <a:r>
              <a:rPr sz="1400" spc="5" dirty="0">
                <a:latin typeface="Verdana"/>
                <a:cs typeface="Verdana"/>
              </a:rPr>
              <a:t> </a:t>
            </a:r>
            <a:r>
              <a:rPr sz="1400" dirty="0">
                <a:latin typeface="Verdana"/>
                <a:cs typeface="Verdana"/>
              </a:rPr>
              <a:t>to</a:t>
            </a:r>
            <a:r>
              <a:rPr sz="1400" spc="-35" dirty="0">
                <a:latin typeface="Verdana"/>
                <a:cs typeface="Verdana"/>
              </a:rPr>
              <a:t> </a:t>
            </a:r>
            <a:r>
              <a:rPr sz="1400" dirty="0">
                <a:latin typeface="Verdana"/>
                <a:cs typeface="Verdana"/>
              </a:rPr>
              <a:t>fit</a:t>
            </a:r>
            <a:r>
              <a:rPr sz="1400" spc="-15" dirty="0">
                <a:latin typeface="Verdana"/>
                <a:cs typeface="Verdana"/>
              </a:rPr>
              <a:t> </a:t>
            </a:r>
            <a:r>
              <a:rPr sz="1400" dirty="0">
                <a:latin typeface="Verdana"/>
                <a:cs typeface="Verdana"/>
              </a:rPr>
              <a:t>need</a:t>
            </a:r>
            <a:endParaRPr sz="1400">
              <a:latin typeface="Verdana"/>
              <a:cs typeface="Verdana"/>
            </a:endParaRPr>
          </a:p>
          <a:p>
            <a:pPr marL="187960" indent="-175260">
              <a:lnSpc>
                <a:spcPct val="100000"/>
              </a:lnSpc>
              <a:spcBef>
                <a:spcPts val="600"/>
              </a:spcBef>
              <a:buClr>
                <a:srgbClr val="94AFB8"/>
              </a:buClr>
              <a:buFont typeface="Wingdings"/>
              <a:buChar char=""/>
              <a:tabLst>
                <a:tab pos="187960" algn="l"/>
              </a:tabLst>
            </a:pPr>
            <a:r>
              <a:rPr sz="1400" spc="-25" dirty="0">
                <a:latin typeface="Verdana"/>
                <a:cs typeface="Verdana"/>
              </a:rPr>
              <a:t>Typical</a:t>
            </a:r>
            <a:r>
              <a:rPr sz="1400" spc="15" dirty="0">
                <a:latin typeface="Verdana"/>
                <a:cs typeface="Verdana"/>
              </a:rPr>
              <a:t> </a:t>
            </a:r>
            <a:r>
              <a:rPr sz="1400" spc="-5" dirty="0">
                <a:latin typeface="Verdana"/>
                <a:cs typeface="Verdana"/>
              </a:rPr>
              <a:t>equipment and process</a:t>
            </a:r>
            <a:r>
              <a:rPr sz="1400" spc="10" dirty="0">
                <a:latin typeface="Verdana"/>
                <a:cs typeface="Verdana"/>
              </a:rPr>
              <a:t> </a:t>
            </a:r>
            <a:r>
              <a:rPr sz="1400" spc="-5" dirty="0">
                <a:latin typeface="Verdana"/>
                <a:cs typeface="Verdana"/>
              </a:rPr>
              <a:t>flows are</a:t>
            </a:r>
            <a:r>
              <a:rPr sz="1400" spc="-10" dirty="0">
                <a:latin typeface="Verdana"/>
                <a:cs typeface="Verdana"/>
              </a:rPr>
              <a:t> </a:t>
            </a:r>
            <a:r>
              <a:rPr sz="1400" spc="-5" dirty="0">
                <a:latin typeface="Verdana"/>
                <a:cs typeface="Verdana"/>
              </a:rPr>
              <a:t>illustrated.</a:t>
            </a:r>
            <a:endParaRPr sz="1400">
              <a:latin typeface="Verdana"/>
              <a:cs typeface="Verdana"/>
            </a:endParaRPr>
          </a:p>
          <a:p>
            <a:pPr marL="645160" lvl="1" indent="-175260">
              <a:lnSpc>
                <a:spcPct val="100000"/>
              </a:lnSpc>
              <a:spcBef>
                <a:spcPts val="600"/>
              </a:spcBef>
              <a:buClr>
                <a:srgbClr val="94AFB8"/>
              </a:buClr>
              <a:buFont typeface="Wingdings"/>
              <a:buChar char=""/>
              <a:tabLst>
                <a:tab pos="645160" algn="l"/>
              </a:tabLst>
            </a:pPr>
            <a:r>
              <a:rPr sz="1400" spc="-5" dirty="0">
                <a:latin typeface="Verdana"/>
                <a:cs typeface="Verdana"/>
              </a:rPr>
              <a:t>Nitrogen</a:t>
            </a:r>
            <a:r>
              <a:rPr sz="1400" dirty="0">
                <a:latin typeface="Verdana"/>
                <a:cs typeface="Verdana"/>
              </a:rPr>
              <a:t> </a:t>
            </a:r>
            <a:r>
              <a:rPr sz="1400" spc="-10" dirty="0">
                <a:latin typeface="Verdana"/>
                <a:cs typeface="Verdana"/>
              </a:rPr>
              <a:t>blanket</a:t>
            </a:r>
            <a:r>
              <a:rPr sz="1400" spc="15" dirty="0">
                <a:latin typeface="Verdana"/>
                <a:cs typeface="Verdana"/>
              </a:rPr>
              <a:t> </a:t>
            </a:r>
            <a:r>
              <a:rPr sz="1400" dirty="0">
                <a:latin typeface="Verdana"/>
                <a:cs typeface="Verdana"/>
              </a:rPr>
              <a:t>protects</a:t>
            </a:r>
            <a:r>
              <a:rPr sz="1400" spc="-25" dirty="0">
                <a:latin typeface="Verdana"/>
                <a:cs typeface="Verdana"/>
              </a:rPr>
              <a:t> </a:t>
            </a:r>
            <a:r>
              <a:rPr sz="1400" spc="-10" dirty="0">
                <a:latin typeface="Verdana"/>
                <a:cs typeface="Verdana"/>
              </a:rPr>
              <a:t>cavern</a:t>
            </a:r>
            <a:r>
              <a:rPr sz="1400" spc="20" dirty="0">
                <a:latin typeface="Verdana"/>
                <a:cs typeface="Verdana"/>
              </a:rPr>
              <a:t> </a:t>
            </a:r>
            <a:r>
              <a:rPr sz="1400" spc="-5" dirty="0">
                <a:latin typeface="Verdana"/>
                <a:cs typeface="Verdana"/>
              </a:rPr>
              <a:t>roof</a:t>
            </a:r>
            <a:r>
              <a:rPr sz="1400" spc="15" dirty="0">
                <a:latin typeface="Verdana"/>
                <a:cs typeface="Verdana"/>
              </a:rPr>
              <a:t> </a:t>
            </a:r>
            <a:r>
              <a:rPr sz="1400" spc="-5" dirty="0">
                <a:latin typeface="Verdana"/>
                <a:cs typeface="Verdana"/>
              </a:rPr>
              <a:t>and </a:t>
            </a:r>
            <a:r>
              <a:rPr sz="1400" spc="-10" dirty="0">
                <a:latin typeface="Verdana"/>
                <a:cs typeface="Verdana"/>
              </a:rPr>
              <a:t>allows</a:t>
            </a:r>
            <a:r>
              <a:rPr sz="1400" spc="15" dirty="0">
                <a:latin typeface="Verdana"/>
                <a:cs typeface="Verdana"/>
              </a:rPr>
              <a:t> </a:t>
            </a:r>
            <a:r>
              <a:rPr sz="1400" spc="-5" dirty="0">
                <a:latin typeface="Verdana"/>
                <a:cs typeface="Verdana"/>
              </a:rPr>
              <a:t>for</a:t>
            </a:r>
            <a:r>
              <a:rPr sz="1400" spc="-10" dirty="0">
                <a:latin typeface="Verdana"/>
                <a:cs typeface="Verdana"/>
              </a:rPr>
              <a:t> </a:t>
            </a:r>
            <a:r>
              <a:rPr sz="1400" spc="-5" dirty="0">
                <a:latin typeface="Verdana"/>
                <a:cs typeface="Verdana"/>
              </a:rPr>
              <a:t>roof</a:t>
            </a:r>
            <a:r>
              <a:rPr sz="1400" spc="15" dirty="0">
                <a:latin typeface="Verdana"/>
                <a:cs typeface="Verdana"/>
              </a:rPr>
              <a:t> </a:t>
            </a:r>
            <a:r>
              <a:rPr sz="1400" spc="-5" dirty="0">
                <a:latin typeface="Verdana"/>
                <a:cs typeface="Verdana"/>
              </a:rPr>
              <a:t>shaping.</a:t>
            </a:r>
            <a:endParaRPr sz="1400">
              <a:latin typeface="Verdana"/>
              <a:cs typeface="Verdana"/>
            </a:endParaRPr>
          </a:p>
          <a:p>
            <a:pPr marL="645160" marR="274320" lvl="1" indent="-175260">
              <a:lnSpc>
                <a:spcPct val="100000"/>
              </a:lnSpc>
              <a:spcBef>
                <a:spcPts val="600"/>
              </a:spcBef>
              <a:buClr>
                <a:srgbClr val="94AFB8"/>
              </a:buClr>
              <a:buFont typeface="Wingdings"/>
              <a:buChar char=""/>
              <a:tabLst>
                <a:tab pos="645160" algn="l"/>
              </a:tabLst>
            </a:pPr>
            <a:r>
              <a:rPr sz="1400" spc="-15" dirty="0">
                <a:latin typeface="Verdana"/>
                <a:cs typeface="Verdana"/>
              </a:rPr>
              <a:t>Water </a:t>
            </a:r>
            <a:r>
              <a:rPr sz="1400" spc="-5" dirty="0">
                <a:latin typeface="Verdana"/>
                <a:cs typeface="Verdana"/>
              </a:rPr>
              <a:t>is injected in inner string, brine produced from </a:t>
            </a:r>
            <a:r>
              <a:rPr sz="1400" dirty="0">
                <a:latin typeface="Verdana"/>
                <a:cs typeface="Verdana"/>
              </a:rPr>
              <a:t>13-3/8” x </a:t>
            </a:r>
            <a:r>
              <a:rPr sz="1400" spc="5" dirty="0">
                <a:latin typeface="Verdana"/>
                <a:cs typeface="Verdana"/>
              </a:rPr>
              <a:t>8-5/8” </a:t>
            </a:r>
            <a:r>
              <a:rPr sz="1400" spc="-10" dirty="0">
                <a:latin typeface="Verdana"/>
                <a:cs typeface="Verdana"/>
              </a:rPr>
              <a:t>annulus </a:t>
            </a:r>
            <a:r>
              <a:rPr sz="1400" spc="-480" dirty="0">
                <a:latin typeface="Verdana"/>
                <a:cs typeface="Verdana"/>
              </a:rPr>
              <a:t> </a:t>
            </a:r>
            <a:r>
              <a:rPr sz="1400" spc="-5" dirty="0">
                <a:latin typeface="Verdana"/>
                <a:cs typeface="Verdana"/>
              </a:rPr>
              <a:t>(direct</a:t>
            </a:r>
            <a:r>
              <a:rPr sz="1400" spc="-10" dirty="0">
                <a:latin typeface="Verdana"/>
                <a:cs typeface="Verdana"/>
              </a:rPr>
              <a:t> </a:t>
            </a:r>
            <a:r>
              <a:rPr sz="1400" spc="-5" dirty="0">
                <a:latin typeface="Verdana"/>
                <a:cs typeface="Verdana"/>
              </a:rPr>
              <a:t>mining)</a:t>
            </a:r>
            <a:endParaRPr sz="1400">
              <a:latin typeface="Verdana"/>
              <a:cs typeface="Verdana"/>
            </a:endParaRPr>
          </a:p>
          <a:p>
            <a:pPr marL="645160" marR="256540" lvl="1" indent="-175260">
              <a:lnSpc>
                <a:spcPct val="100000"/>
              </a:lnSpc>
              <a:spcBef>
                <a:spcPts val="600"/>
              </a:spcBef>
              <a:buClr>
                <a:srgbClr val="94AFB8"/>
              </a:buClr>
              <a:buFont typeface="Wingdings"/>
              <a:buChar char=""/>
              <a:tabLst>
                <a:tab pos="645160" algn="l"/>
              </a:tabLst>
            </a:pPr>
            <a:r>
              <a:rPr sz="1400" spc="-15" dirty="0">
                <a:latin typeface="Verdana"/>
                <a:cs typeface="Verdana"/>
              </a:rPr>
              <a:t>Flow,</a:t>
            </a:r>
            <a:r>
              <a:rPr sz="1400" spc="15" dirty="0">
                <a:latin typeface="Verdana"/>
                <a:cs typeface="Verdana"/>
              </a:rPr>
              <a:t> </a:t>
            </a:r>
            <a:r>
              <a:rPr sz="1400" spc="-5" dirty="0">
                <a:latin typeface="Verdana"/>
                <a:cs typeface="Verdana"/>
              </a:rPr>
              <a:t>salinity and</a:t>
            </a:r>
            <a:r>
              <a:rPr sz="1400" spc="20" dirty="0">
                <a:latin typeface="Verdana"/>
                <a:cs typeface="Verdana"/>
              </a:rPr>
              <a:t> </a:t>
            </a:r>
            <a:r>
              <a:rPr sz="1400" spc="-5" dirty="0">
                <a:latin typeface="Verdana"/>
                <a:cs typeface="Verdana"/>
              </a:rPr>
              <a:t>temperature</a:t>
            </a:r>
            <a:r>
              <a:rPr sz="1400" spc="-30" dirty="0">
                <a:latin typeface="Verdana"/>
                <a:cs typeface="Verdana"/>
              </a:rPr>
              <a:t> </a:t>
            </a:r>
            <a:r>
              <a:rPr sz="1400" spc="-5" dirty="0">
                <a:latin typeface="Verdana"/>
                <a:cs typeface="Verdana"/>
              </a:rPr>
              <a:t>of produced</a:t>
            </a:r>
            <a:r>
              <a:rPr sz="1400" spc="20" dirty="0">
                <a:latin typeface="Verdana"/>
                <a:cs typeface="Verdana"/>
              </a:rPr>
              <a:t> </a:t>
            </a:r>
            <a:r>
              <a:rPr sz="1400" spc="-5" dirty="0">
                <a:latin typeface="Verdana"/>
                <a:cs typeface="Verdana"/>
              </a:rPr>
              <a:t>brine</a:t>
            </a:r>
            <a:r>
              <a:rPr sz="1400" spc="-10" dirty="0">
                <a:latin typeface="Verdana"/>
                <a:cs typeface="Verdana"/>
              </a:rPr>
              <a:t> </a:t>
            </a:r>
            <a:r>
              <a:rPr sz="1400" spc="-5" dirty="0">
                <a:latin typeface="Verdana"/>
                <a:cs typeface="Verdana"/>
              </a:rPr>
              <a:t>are</a:t>
            </a:r>
            <a:r>
              <a:rPr sz="1400" spc="-10" dirty="0">
                <a:latin typeface="Verdana"/>
                <a:cs typeface="Verdana"/>
              </a:rPr>
              <a:t> </a:t>
            </a:r>
            <a:r>
              <a:rPr sz="1400" spc="-5" dirty="0">
                <a:latin typeface="Verdana"/>
                <a:cs typeface="Verdana"/>
              </a:rPr>
              <a:t>measured</a:t>
            </a:r>
            <a:r>
              <a:rPr sz="1400" spc="20" dirty="0">
                <a:latin typeface="Verdana"/>
                <a:cs typeface="Verdana"/>
              </a:rPr>
              <a:t> </a:t>
            </a:r>
            <a:r>
              <a:rPr sz="1400" spc="-5" dirty="0">
                <a:latin typeface="Verdana"/>
                <a:cs typeface="Verdana"/>
              </a:rPr>
              <a:t>on</a:t>
            </a:r>
            <a:r>
              <a:rPr sz="1400" dirty="0">
                <a:latin typeface="Verdana"/>
                <a:cs typeface="Verdana"/>
              </a:rPr>
              <a:t> a</a:t>
            </a:r>
            <a:r>
              <a:rPr sz="1400" spc="-15" dirty="0">
                <a:latin typeface="Verdana"/>
                <a:cs typeface="Verdana"/>
              </a:rPr>
              <a:t> </a:t>
            </a:r>
            <a:r>
              <a:rPr sz="1400" spc="-5" dirty="0">
                <a:latin typeface="Verdana"/>
                <a:cs typeface="Verdana"/>
              </a:rPr>
              <a:t>daily </a:t>
            </a:r>
            <a:r>
              <a:rPr sz="1400" dirty="0">
                <a:latin typeface="Verdana"/>
                <a:cs typeface="Verdana"/>
              </a:rPr>
              <a:t> </a:t>
            </a:r>
            <a:r>
              <a:rPr sz="1400" spc="-20" dirty="0">
                <a:latin typeface="Verdana"/>
                <a:cs typeface="Verdana"/>
              </a:rPr>
              <a:t>frequency,</a:t>
            </a:r>
            <a:r>
              <a:rPr sz="1400" spc="15" dirty="0">
                <a:latin typeface="Verdana"/>
                <a:cs typeface="Verdana"/>
              </a:rPr>
              <a:t> </a:t>
            </a:r>
            <a:r>
              <a:rPr sz="1400" spc="-5" dirty="0">
                <a:latin typeface="Verdana"/>
                <a:cs typeface="Verdana"/>
              </a:rPr>
              <a:t>at</a:t>
            </a:r>
            <a:r>
              <a:rPr sz="1400" spc="-25" dirty="0">
                <a:latin typeface="Verdana"/>
                <a:cs typeface="Verdana"/>
              </a:rPr>
              <a:t> </a:t>
            </a:r>
            <a:r>
              <a:rPr sz="1400" dirty="0">
                <a:latin typeface="Verdana"/>
                <a:cs typeface="Verdana"/>
              </a:rPr>
              <a:t>a</a:t>
            </a:r>
            <a:r>
              <a:rPr sz="1400" spc="10" dirty="0">
                <a:latin typeface="Verdana"/>
                <a:cs typeface="Verdana"/>
              </a:rPr>
              <a:t> </a:t>
            </a:r>
            <a:r>
              <a:rPr sz="1400" spc="-10" dirty="0">
                <a:latin typeface="Verdana"/>
                <a:cs typeface="Verdana"/>
              </a:rPr>
              <a:t>minimum.</a:t>
            </a:r>
            <a:r>
              <a:rPr sz="1400" spc="35" dirty="0">
                <a:latin typeface="Verdana"/>
                <a:cs typeface="Verdana"/>
              </a:rPr>
              <a:t> </a:t>
            </a:r>
            <a:r>
              <a:rPr sz="1400" spc="-5" dirty="0">
                <a:latin typeface="Verdana"/>
                <a:cs typeface="Verdana"/>
              </a:rPr>
              <a:t>Brine</a:t>
            </a:r>
            <a:r>
              <a:rPr sz="1400" spc="15" dirty="0">
                <a:latin typeface="Verdana"/>
                <a:cs typeface="Verdana"/>
              </a:rPr>
              <a:t> </a:t>
            </a:r>
            <a:r>
              <a:rPr sz="1400" spc="-5" dirty="0">
                <a:latin typeface="Verdana"/>
                <a:cs typeface="Verdana"/>
              </a:rPr>
              <a:t>sampling</a:t>
            </a:r>
            <a:r>
              <a:rPr sz="1400" spc="15" dirty="0">
                <a:latin typeface="Verdana"/>
                <a:cs typeface="Verdana"/>
              </a:rPr>
              <a:t> </a:t>
            </a:r>
            <a:r>
              <a:rPr sz="1400" spc="-5" dirty="0">
                <a:latin typeface="Verdana"/>
                <a:cs typeface="Verdana"/>
              </a:rPr>
              <a:t>and</a:t>
            </a:r>
            <a:r>
              <a:rPr sz="1400" dirty="0">
                <a:latin typeface="Verdana"/>
                <a:cs typeface="Verdana"/>
              </a:rPr>
              <a:t> </a:t>
            </a:r>
            <a:r>
              <a:rPr sz="1400" spc="-5" dirty="0">
                <a:latin typeface="Verdana"/>
                <a:cs typeface="Verdana"/>
              </a:rPr>
              <a:t>analyses</a:t>
            </a:r>
            <a:r>
              <a:rPr sz="1400" spc="15" dirty="0">
                <a:latin typeface="Verdana"/>
                <a:cs typeface="Verdana"/>
              </a:rPr>
              <a:t> </a:t>
            </a:r>
            <a:r>
              <a:rPr sz="1400" spc="-5" dirty="0">
                <a:latin typeface="Verdana"/>
                <a:cs typeface="Verdana"/>
              </a:rPr>
              <a:t>also</a:t>
            </a:r>
            <a:r>
              <a:rPr sz="1400" dirty="0">
                <a:latin typeface="Verdana"/>
                <a:cs typeface="Verdana"/>
              </a:rPr>
              <a:t> </a:t>
            </a:r>
            <a:r>
              <a:rPr sz="1400" spc="-10" dirty="0">
                <a:latin typeface="Verdana"/>
                <a:cs typeface="Verdana"/>
              </a:rPr>
              <a:t>occurs</a:t>
            </a:r>
            <a:r>
              <a:rPr sz="1400" spc="15" dirty="0">
                <a:latin typeface="Verdana"/>
                <a:cs typeface="Verdana"/>
              </a:rPr>
              <a:t> </a:t>
            </a:r>
            <a:r>
              <a:rPr sz="1400" spc="-5" dirty="0">
                <a:latin typeface="Verdana"/>
                <a:cs typeface="Verdana"/>
              </a:rPr>
              <a:t>on</a:t>
            </a:r>
            <a:r>
              <a:rPr sz="1400" spc="5" dirty="0">
                <a:latin typeface="Verdana"/>
                <a:cs typeface="Verdana"/>
              </a:rPr>
              <a:t> </a:t>
            </a:r>
            <a:r>
              <a:rPr sz="1400" dirty="0">
                <a:latin typeface="Verdana"/>
                <a:cs typeface="Verdana"/>
              </a:rPr>
              <a:t>a</a:t>
            </a:r>
            <a:r>
              <a:rPr sz="1400" spc="5" dirty="0">
                <a:latin typeface="Verdana"/>
                <a:cs typeface="Verdana"/>
              </a:rPr>
              <a:t> </a:t>
            </a:r>
            <a:r>
              <a:rPr sz="1400" spc="-5" dirty="0">
                <a:latin typeface="Verdana"/>
                <a:cs typeface="Verdana"/>
              </a:rPr>
              <a:t>weekly </a:t>
            </a:r>
            <a:r>
              <a:rPr sz="1400" spc="-475" dirty="0">
                <a:latin typeface="Verdana"/>
                <a:cs typeface="Verdana"/>
              </a:rPr>
              <a:t> </a:t>
            </a:r>
            <a:r>
              <a:rPr sz="1400" spc="-10" dirty="0">
                <a:latin typeface="Verdana"/>
                <a:cs typeface="Verdana"/>
              </a:rPr>
              <a:t>basis.</a:t>
            </a:r>
            <a:endParaRPr sz="1400">
              <a:latin typeface="Verdana"/>
              <a:cs typeface="Verdana"/>
            </a:endParaRPr>
          </a:p>
          <a:p>
            <a:pPr marL="835660" marR="551180" indent="-172720">
              <a:lnSpc>
                <a:spcPct val="100000"/>
              </a:lnSpc>
              <a:spcBef>
                <a:spcPts val="600"/>
              </a:spcBef>
            </a:pPr>
            <a:r>
              <a:rPr sz="1400" spc="-254" dirty="0">
                <a:solidFill>
                  <a:srgbClr val="94AFB8"/>
                </a:solidFill>
                <a:latin typeface="Verdana"/>
                <a:cs typeface="Verdana"/>
              </a:rPr>
              <a:t>—</a:t>
            </a:r>
            <a:r>
              <a:rPr sz="1400" spc="-280" dirty="0">
                <a:solidFill>
                  <a:srgbClr val="94AFB8"/>
                </a:solidFill>
                <a:latin typeface="Verdana"/>
                <a:cs typeface="Verdana"/>
              </a:rPr>
              <a:t> </a:t>
            </a:r>
            <a:r>
              <a:rPr sz="1400" dirty="0">
                <a:latin typeface="Verdana"/>
                <a:cs typeface="Verdana"/>
              </a:rPr>
              <a:t>A</a:t>
            </a:r>
            <a:r>
              <a:rPr sz="1400" spc="-5" dirty="0">
                <a:latin typeface="Verdana"/>
                <a:cs typeface="Verdana"/>
              </a:rPr>
              <a:t>ll</a:t>
            </a:r>
            <a:r>
              <a:rPr sz="1400" spc="-10" dirty="0">
                <a:latin typeface="Verdana"/>
                <a:cs typeface="Verdana"/>
              </a:rPr>
              <a:t>ow</a:t>
            </a:r>
            <a:r>
              <a:rPr sz="1400" dirty="0">
                <a:latin typeface="Verdana"/>
                <a:cs typeface="Verdana"/>
              </a:rPr>
              <a:t>s</a:t>
            </a:r>
            <a:r>
              <a:rPr sz="1400" spc="35" dirty="0">
                <a:latin typeface="Verdana"/>
                <a:cs typeface="Verdana"/>
              </a:rPr>
              <a:t> </a:t>
            </a:r>
            <a:r>
              <a:rPr sz="1400" spc="5" dirty="0">
                <a:latin typeface="Verdana"/>
                <a:cs typeface="Verdana"/>
              </a:rPr>
              <a:t>f</a:t>
            </a:r>
            <a:r>
              <a:rPr sz="1400" spc="-10" dirty="0">
                <a:latin typeface="Verdana"/>
                <a:cs typeface="Verdana"/>
              </a:rPr>
              <a:t>o</a:t>
            </a:r>
            <a:r>
              <a:rPr sz="1400" dirty="0">
                <a:latin typeface="Verdana"/>
                <a:cs typeface="Verdana"/>
              </a:rPr>
              <a:t>r</a:t>
            </a:r>
            <a:r>
              <a:rPr sz="1400" spc="-10" dirty="0">
                <a:latin typeface="Verdana"/>
                <a:cs typeface="Verdana"/>
              </a:rPr>
              <a:t> </a:t>
            </a:r>
            <a:r>
              <a:rPr sz="1400" spc="5" dirty="0">
                <a:latin typeface="Verdana"/>
                <a:cs typeface="Verdana"/>
              </a:rPr>
              <a:t>t</a:t>
            </a:r>
            <a:r>
              <a:rPr sz="1400" spc="-20" dirty="0">
                <a:latin typeface="Verdana"/>
                <a:cs typeface="Verdana"/>
              </a:rPr>
              <a:t>r</a:t>
            </a:r>
            <a:r>
              <a:rPr sz="1400" spc="-5" dirty="0">
                <a:latin typeface="Verdana"/>
                <a:cs typeface="Verdana"/>
              </a:rPr>
              <a:t>a</a:t>
            </a:r>
            <a:r>
              <a:rPr sz="1400" spc="-10" dirty="0">
                <a:latin typeface="Verdana"/>
                <a:cs typeface="Verdana"/>
              </a:rPr>
              <a:t>ck</a:t>
            </a:r>
            <a:r>
              <a:rPr sz="1400" spc="-5" dirty="0">
                <a:latin typeface="Verdana"/>
                <a:cs typeface="Verdana"/>
              </a:rPr>
              <a:t>i</a:t>
            </a:r>
            <a:r>
              <a:rPr sz="1400" spc="-10" dirty="0">
                <a:latin typeface="Verdana"/>
                <a:cs typeface="Verdana"/>
              </a:rPr>
              <a:t>n</a:t>
            </a:r>
            <a:r>
              <a:rPr sz="1400" dirty="0">
                <a:latin typeface="Verdana"/>
                <a:cs typeface="Verdana"/>
              </a:rPr>
              <a:t>g</a:t>
            </a:r>
            <a:r>
              <a:rPr sz="1400" spc="-5" dirty="0">
                <a:latin typeface="Verdana"/>
                <a:cs typeface="Verdana"/>
              </a:rPr>
              <a:t> </a:t>
            </a:r>
            <a:r>
              <a:rPr sz="1400" spc="-10" dirty="0">
                <a:latin typeface="Verdana"/>
                <a:cs typeface="Verdana"/>
              </a:rPr>
              <a:t>o</a:t>
            </a:r>
            <a:r>
              <a:rPr sz="1400" dirty="0">
                <a:latin typeface="Verdana"/>
                <a:cs typeface="Verdana"/>
              </a:rPr>
              <a:t>f</a:t>
            </a:r>
            <a:r>
              <a:rPr sz="1400" spc="15" dirty="0">
                <a:latin typeface="Verdana"/>
                <a:cs typeface="Verdana"/>
              </a:rPr>
              <a:t> </a:t>
            </a:r>
            <a:r>
              <a:rPr sz="1400" spc="-10" dirty="0">
                <a:latin typeface="Verdana"/>
                <a:cs typeface="Verdana"/>
              </a:rPr>
              <a:t>c</a:t>
            </a:r>
            <a:r>
              <a:rPr sz="1400" spc="-25" dirty="0">
                <a:latin typeface="Verdana"/>
                <a:cs typeface="Verdana"/>
              </a:rPr>
              <a:t>a</a:t>
            </a:r>
            <a:r>
              <a:rPr sz="1400" spc="-30" dirty="0">
                <a:latin typeface="Verdana"/>
                <a:cs typeface="Verdana"/>
              </a:rPr>
              <a:t>v</a:t>
            </a:r>
            <a:r>
              <a:rPr sz="1400" spc="5" dirty="0">
                <a:latin typeface="Verdana"/>
                <a:cs typeface="Verdana"/>
              </a:rPr>
              <a:t>e</a:t>
            </a:r>
            <a:r>
              <a:rPr sz="1400" dirty="0">
                <a:latin typeface="Verdana"/>
                <a:cs typeface="Verdana"/>
              </a:rPr>
              <a:t>rn </a:t>
            </a:r>
            <a:r>
              <a:rPr sz="1400" spc="5" dirty="0">
                <a:latin typeface="Verdana"/>
                <a:cs typeface="Verdana"/>
              </a:rPr>
              <a:t>de</a:t>
            </a:r>
            <a:r>
              <a:rPr sz="1400" spc="-30" dirty="0">
                <a:latin typeface="Verdana"/>
                <a:cs typeface="Verdana"/>
              </a:rPr>
              <a:t>v</a:t>
            </a:r>
            <a:r>
              <a:rPr sz="1400" spc="5" dirty="0">
                <a:latin typeface="Verdana"/>
                <a:cs typeface="Verdana"/>
              </a:rPr>
              <a:t>e</a:t>
            </a:r>
            <a:r>
              <a:rPr sz="1400" spc="-5" dirty="0">
                <a:latin typeface="Verdana"/>
                <a:cs typeface="Verdana"/>
              </a:rPr>
              <a:t>l</a:t>
            </a:r>
            <a:r>
              <a:rPr sz="1400" spc="-10" dirty="0">
                <a:latin typeface="Verdana"/>
                <a:cs typeface="Verdana"/>
              </a:rPr>
              <a:t>o</a:t>
            </a:r>
            <a:r>
              <a:rPr sz="1400" spc="5" dirty="0">
                <a:latin typeface="Verdana"/>
                <a:cs typeface="Verdana"/>
              </a:rPr>
              <a:t>p</a:t>
            </a:r>
            <a:r>
              <a:rPr sz="1400" spc="-5" dirty="0">
                <a:latin typeface="Verdana"/>
                <a:cs typeface="Verdana"/>
              </a:rPr>
              <a:t>m</a:t>
            </a:r>
            <a:r>
              <a:rPr sz="1400" spc="5" dirty="0">
                <a:latin typeface="Verdana"/>
                <a:cs typeface="Verdana"/>
              </a:rPr>
              <a:t>e</a:t>
            </a:r>
            <a:r>
              <a:rPr sz="1400" spc="-10" dirty="0">
                <a:latin typeface="Verdana"/>
                <a:cs typeface="Verdana"/>
              </a:rPr>
              <a:t>n</a:t>
            </a:r>
            <a:r>
              <a:rPr sz="1400" dirty="0">
                <a:latin typeface="Verdana"/>
                <a:cs typeface="Verdana"/>
              </a:rPr>
              <a:t>t</a:t>
            </a:r>
            <a:r>
              <a:rPr sz="1400" spc="15" dirty="0">
                <a:latin typeface="Verdana"/>
                <a:cs typeface="Verdana"/>
              </a:rPr>
              <a:t> </a:t>
            </a:r>
            <a:r>
              <a:rPr sz="1400" dirty="0">
                <a:latin typeface="Verdana"/>
                <a:cs typeface="Verdana"/>
              </a:rPr>
              <a:t>(</a:t>
            </a:r>
            <a:r>
              <a:rPr sz="1400" spc="5" dirty="0">
                <a:latin typeface="Verdana"/>
                <a:cs typeface="Verdana"/>
              </a:rPr>
              <a:t>b</a:t>
            </a:r>
            <a:r>
              <a:rPr sz="1400" spc="-10" dirty="0">
                <a:latin typeface="Verdana"/>
                <a:cs typeface="Verdana"/>
              </a:rPr>
              <a:t>o</a:t>
            </a:r>
            <a:r>
              <a:rPr sz="1400" spc="5" dirty="0">
                <a:latin typeface="Verdana"/>
                <a:cs typeface="Verdana"/>
              </a:rPr>
              <a:t>t</a:t>
            </a:r>
            <a:r>
              <a:rPr sz="1400" dirty="0">
                <a:latin typeface="Verdana"/>
                <a:cs typeface="Verdana"/>
              </a:rPr>
              <a:t>h </a:t>
            </a:r>
            <a:r>
              <a:rPr sz="1400" spc="-30" dirty="0">
                <a:latin typeface="Verdana"/>
                <a:cs typeface="Verdana"/>
              </a:rPr>
              <a:t>v</a:t>
            </a:r>
            <a:r>
              <a:rPr sz="1400" spc="-10" dirty="0">
                <a:latin typeface="Verdana"/>
                <a:cs typeface="Verdana"/>
              </a:rPr>
              <a:t>o</a:t>
            </a:r>
            <a:r>
              <a:rPr sz="1400" spc="-5" dirty="0">
                <a:latin typeface="Verdana"/>
                <a:cs typeface="Verdana"/>
              </a:rPr>
              <a:t>l</a:t>
            </a:r>
            <a:r>
              <a:rPr sz="1400" spc="-10" dirty="0">
                <a:latin typeface="Verdana"/>
                <a:cs typeface="Verdana"/>
              </a:rPr>
              <a:t>u</a:t>
            </a:r>
            <a:r>
              <a:rPr sz="1400" spc="-5" dirty="0">
                <a:latin typeface="Verdana"/>
                <a:cs typeface="Verdana"/>
              </a:rPr>
              <a:t>m</a:t>
            </a:r>
            <a:r>
              <a:rPr sz="1400" dirty="0">
                <a:latin typeface="Verdana"/>
                <a:cs typeface="Verdana"/>
              </a:rPr>
              <a:t>e</a:t>
            </a:r>
            <a:r>
              <a:rPr sz="1400" spc="30" dirty="0">
                <a:latin typeface="Verdana"/>
                <a:cs typeface="Verdana"/>
              </a:rPr>
              <a:t> </a:t>
            </a:r>
            <a:r>
              <a:rPr sz="1400" spc="-5" dirty="0">
                <a:latin typeface="Verdana"/>
                <a:cs typeface="Verdana"/>
              </a:rPr>
              <a:t>a</a:t>
            </a:r>
            <a:r>
              <a:rPr sz="1400" spc="-10" dirty="0">
                <a:latin typeface="Verdana"/>
                <a:cs typeface="Verdana"/>
              </a:rPr>
              <a:t>n</a:t>
            </a:r>
            <a:r>
              <a:rPr sz="1400" dirty="0">
                <a:latin typeface="Verdana"/>
                <a:cs typeface="Verdana"/>
              </a:rPr>
              <a:t>d</a:t>
            </a:r>
            <a:r>
              <a:rPr sz="1400" spc="-5" dirty="0">
                <a:latin typeface="Verdana"/>
                <a:cs typeface="Verdana"/>
              </a:rPr>
              <a:t> </a:t>
            </a:r>
            <a:r>
              <a:rPr sz="1400" spc="-10" dirty="0">
                <a:latin typeface="Verdana"/>
                <a:cs typeface="Verdana"/>
              </a:rPr>
              <a:t>sh</a:t>
            </a:r>
            <a:r>
              <a:rPr sz="1400" spc="-5" dirty="0">
                <a:latin typeface="Verdana"/>
                <a:cs typeface="Verdana"/>
              </a:rPr>
              <a:t>a</a:t>
            </a:r>
            <a:r>
              <a:rPr sz="1400" spc="5" dirty="0">
                <a:latin typeface="Verdana"/>
                <a:cs typeface="Verdana"/>
              </a:rPr>
              <a:t>pe</a:t>
            </a:r>
            <a:r>
              <a:rPr sz="1400" dirty="0">
                <a:latin typeface="Verdana"/>
                <a:cs typeface="Verdana"/>
              </a:rPr>
              <a:t>)</a:t>
            </a:r>
            <a:r>
              <a:rPr sz="1400" spc="10" dirty="0">
                <a:latin typeface="Verdana"/>
                <a:cs typeface="Verdana"/>
              </a:rPr>
              <a:t> </a:t>
            </a:r>
            <a:r>
              <a:rPr sz="1400" spc="-10" dirty="0">
                <a:latin typeface="Verdana"/>
                <a:cs typeface="Verdana"/>
              </a:rPr>
              <a:t>wh</a:t>
            </a:r>
            <a:r>
              <a:rPr sz="1400" spc="5" dirty="0">
                <a:latin typeface="Verdana"/>
                <a:cs typeface="Verdana"/>
              </a:rPr>
              <a:t>e</a:t>
            </a:r>
            <a:r>
              <a:rPr sz="1400" dirty="0">
                <a:latin typeface="Verdana"/>
                <a:cs typeface="Verdana"/>
              </a:rPr>
              <a:t>n  </a:t>
            </a:r>
            <a:r>
              <a:rPr sz="1400" spc="-5" dirty="0">
                <a:latin typeface="Verdana"/>
                <a:cs typeface="Verdana"/>
              </a:rPr>
              <a:t>benchmarked</a:t>
            </a:r>
            <a:r>
              <a:rPr sz="1400" spc="10" dirty="0">
                <a:latin typeface="Verdana"/>
                <a:cs typeface="Verdana"/>
              </a:rPr>
              <a:t> </a:t>
            </a:r>
            <a:r>
              <a:rPr sz="1400" spc="-5" dirty="0">
                <a:latin typeface="Verdana"/>
                <a:cs typeface="Verdana"/>
              </a:rPr>
              <a:t>against</a:t>
            </a:r>
            <a:r>
              <a:rPr sz="1400" spc="15" dirty="0">
                <a:latin typeface="Verdana"/>
                <a:cs typeface="Verdana"/>
              </a:rPr>
              <a:t> </a:t>
            </a:r>
            <a:r>
              <a:rPr sz="1400" spc="-5" dirty="0">
                <a:latin typeface="Verdana"/>
                <a:cs typeface="Verdana"/>
              </a:rPr>
              <a:t>model.</a:t>
            </a:r>
            <a:endParaRPr sz="1400">
              <a:latin typeface="Verdana"/>
              <a:cs typeface="Verdana"/>
            </a:endParaRPr>
          </a:p>
          <a:p>
            <a:pPr marL="645160" marR="323850" lvl="1" indent="-175260">
              <a:lnSpc>
                <a:spcPct val="100000"/>
              </a:lnSpc>
              <a:spcBef>
                <a:spcPts val="600"/>
              </a:spcBef>
              <a:buClr>
                <a:srgbClr val="94AFB8"/>
              </a:buClr>
              <a:buFont typeface="Wingdings"/>
              <a:buChar char=""/>
              <a:tabLst>
                <a:tab pos="645160" algn="l"/>
              </a:tabLst>
            </a:pPr>
            <a:r>
              <a:rPr sz="1400" dirty="0">
                <a:latin typeface="Verdana"/>
                <a:cs typeface="Verdana"/>
              </a:rPr>
              <a:t>After</a:t>
            </a:r>
            <a:r>
              <a:rPr sz="1400" spc="-35" dirty="0">
                <a:latin typeface="Verdana"/>
                <a:cs typeface="Verdana"/>
              </a:rPr>
              <a:t> </a:t>
            </a:r>
            <a:r>
              <a:rPr sz="1400" spc="-5" dirty="0">
                <a:latin typeface="Verdana"/>
                <a:cs typeface="Verdana"/>
              </a:rPr>
              <a:t>about</a:t>
            </a:r>
            <a:r>
              <a:rPr sz="1400" spc="15" dirty="0">
                <a:latin typeface="Verdana"/>
                <a:cs typeface="Verdana"/>
              </a:rPr>
              <a:t> </a:t>
            </a:r>
            <a:r>
              <a:rPr sz="1400" dirty="0">
                <a:latin typeface="Verdana"/>
                <a:cs typeface="Verdana"/>
              </a:rPr>
              <a:t>1/3</a:t>
            </a:r>
            <a:r>
              <a:rPr sz="1400" spc="-25" dirty="0">
                <a:latin typeface="Verdana"/>
                <a:cs typeface="Verdana"/>
              </a:rPr>
              <a:t> </a:t>
            </a:r>
            <a:r>
              <a:rPr sz="1400" spc="-5" dirty="0">
                <a:latin typeface="Verdana"/>
                <a:cs typeface="Verdana"/>
              </a:rPr>
              <a:t>of final</a:t>
            </a:r>
            <a:r>
              <a:rPr sz="1400" dirty="0">
                <a:latin typeface="Verdana"/>
                <a:cs typeface="Verdana"/>
              </a:rPr>
              <a:t> </a:t>
            </a:r>
            <a:r>
              <a:rPr sz="1400" spc="-10" dirty="0">
                <a:latin typeface="Verdana"/>
                <a:cs typeface="Verdana"/>
              </a:rPr>
              <a:t>cavern</a:t>
            </a:r>
            <a:r>
              <a:rPr sz="1400" dirty="0">
                <a:latin typeface="Verdana"/>
                <a:cs typeface="Verdana"/>
              </a:rPr>
              <a:t> </a:t>
            </a:r>
            <a:r>
              <a:rPr sz="1400" spc="-10" dirty="0">
                <a:latin typeface="Verdana"/>
                <a:cs typeface="Verdana"/>
              </a:rPr>
              <a:t>volume</a:t>
            </a:r>
            <a:r>
              <a:rPr sz="1400" spc="50" dirty="0">
                <a:latin typeface="Verdana"/>
                <a:cs typeface="Verdana"/>
              </a:rPr>
              <a:t> </a:t>
            </a:r>
            <a:r>
              <a:rPr sz="1400" spc="-5" dirty="0">
                <a:latin typeface="Verdana"/>
                <a:cs typeface="Verdana"/>
              </a:rPr>
              <a:t>has </a:t>
            </a:r>
            <a:r>
              <a:rPr sz="1400" dirty="0">
                <a:latin typeface="Verdana"/>
                <a:cs typeface="Verdana"/>
              </a:rPr>
              <a:t>been</a:t>
            </a:r>
            <a:r>
              <a:rPr sz="1400" spc="-20" dirty="0">
                <a:latin typeface="Verdana"/>
                <a:cs typeface="Verdana"/>
              </a:rPr>
              <a:t> </a:t>
            </a:r>
            <a:r>
              <a:rPr sz="1400" spc="-5" dirty="0">
                <a:latin typeface="Verdana"/>
                <a:cs typeface="Verdana"/>
              </a:rPr>
              <a:t>mined, flow</a:t>
            </a:r>
            <a:r>
              <a:rPr sz="1400" dirty="0">
                <a:latin typeface="Verdana"/>
                <a:cs typeface="Verdana"/>
              </a:rPr>
              <a:t> </a:t>
            </a:r>
            <a:r>
              <a:rPr sz="1400" spc="-5" dirty="0">
                <a:latin typeface="Verdana"/>
                <a:cs typeface="Verdana"/>
              </a:rPr>
              <a:t>switched</a:t>
            </a:r>
            <a:r>
              <a:rPr sz="1400" spc="35" dirty="0">
                <a:latin typeface="Verdana"/>
                <a:cs typeface="Verdana"/>
              </a:rPr>
              <a:t> </a:t>
            </a:r>
            <a:r>
              <a:rPr sz="1400" dirty="0">
                <a:latin typeface="Verdana"/>
                <a:cs typeface="Verdana"/>
              </a:rPr>
              <a:t>to</a:t>
            </a:r>
            <a:r>
              <a:rPr sz="1400" spc="-25" dirty="0">
                <a:latin typeface="Verdana"/>
                <a:cs typeface="Verdana"/>
              </a:rPr>
              <a:t> </a:t>
            </a:r>
            <a:r>
              <a:rPr sz="1400" spc="-5" dirty="0">
                <a:latin typeface="Verdana"/>
                <a:cs typeface="Verdana"/>
              </a:rPr>
              <a:t>water </a:t>
            </a:r>
            <a:r>
              <a:rPr sz="1400" spc="-480" dirty="0">
                <a:latin typeface="Verdana"/>
                <a:cs typeface="Verdana"/>
              </a:rPr>
              <a:t> </a:t>
            </a:r>
            <a:r>
              <a:rPr sz="1400" spc="-5" dirty="0">
                <a:latin typeface="Verdana"/>
                <a:cs typeface="Verdana"/>
              </a:rPr>
              <a:t>injection</a:t>
            </a:r>
            <a:r>
              <a:rPr sz="1400" spc="20" dirty="0">
                <a:latin typeface="Verdana"/>
                <a:cs typeface="Verdana"/>
              </a:rPr>
              <a:t> </a:t>
            </a:r>
            <a:r>
              <a:rPr sz="1400" spc="-5" dirty="0">
                <a:latin typeface="Verdana"/>
                <a:cs typeface="Verdana"/>
              </a:rPr>
              <a:t>into</a:t>
            </a:r>
            <a:r>
              <a:rPr sz="1400" spc="15" dirty="0">
                <a:latin typeface="Verdana"/>
                <a:cs typeface="Verdana"/>
              </a:rPr>
              <a:t> </a:t>
            </a:r>
            <a:r>
              <a:rPr sz="1400" spc="-10" dirty="0">
                <a:latin typeface="Verdana"/>
                <a:cs typeface="Verdana"/>
              </a:rPr>
              <a:t>annulus</a:t>
            </a:r>
            <a:r>
              <a:rPr sz="1400" spc="20" dirty="0">
                <a:latin typeface="Verdana"/>
                <a:cs typeface="Verdana"/>
              </a:rPr>
              <a:t> </a:t>
            </a:r>
            <a:r>
              <a:rPr sz="1400" spc="-5" dirty="0">
                <a:latin typeface="Verdana"/>
                <a:cs typeface="Verdana"/>
              </a:rPr>
              <a:t>and brine</a:t>
            </a:r>
            <a:r>
              <a:rPr sz="1400" spc="10" dirty="0">
                <a:latin typeface="Verdana"/>
                <a:cs typeface="Verdana"/>
              </a:rPr>
              <a:t> </a:t>
            </a:r>
            <a:r>
              <a:rPr sz="1400" spc="-5" dirty="0">
                <a:latin typeface="Verdana"/>
                <a:cs typeface="Verdana"/>
              </a:rPr>
              <a:t>produced</a:t>
            </a:r>
            <a:r>
              <a:rPr sz="1400" spc="20" dirty="0">
                <a:latin typeface="Verdana"/>
                <a:cs typeface="Verdana"/>
              </a:rPr>
              <a:t> </a:t>
            </a:r>
            <a:r>
              <a:rPr sz="1400" spc="-5" dirty="0">
                <a:latin typeface="Verdana"/>
                <a:cs typeface="Verdana"/>
              </a:rPr>
              <a:t>from</a:t>
            </a:r>
            <a:r>
              <a:rPr sz="1400" spc="-15" dirty="0">
                <a:latin typeface="Verdana"/>
                <a:cs typeface="Verdana"/>
              </a:rPr>
              <a:t> </a:t>
            </a:r>
            <a:r>
              <a:rPr sz="1400" dirty="0">
                <a:latin typeface="Verdana"/>
                <a:cs typeface="Verdana"/>
              </a:rPr>
              <a:t>8-5/8”</a:t>
            </a:r>
            <a:r>
              <a:rPr sz="1400" spc="-50" dirty="0">
                <a:latin typeface="Verdana"/>
                <a:cs typeface="Verdana"/>
              </a:rPr>
              <a:t> </a:t>
            </a:r>
            <a:r>
              <a:rPr sz="1400" spc="-5" dirty="0">
                <a:latin typeface="Verdana"/>
                <a:cs typeface="Verdana"/>
              </a:rPr>
              <a:t>(reverse</a:t>
            </a:r>
            <a:r>
              <a:rPr sz="1400" spc="10" dirty="0">
                <a:latin typeface="Verdana"/>
                <a:cs typeface="Verdana"/>
              </a:rPr>
              <a:t> </a:t>
            </a:r>
            <a:r>
              <a:rPr sz="1400" spc="-5" dirty="0">
                <a:latin typeface="Verdana"/>
                <a:cs typeface="Verdana"/>
              </a:rPr>
              <a:t>mining).</a:t>
            </a:r>
            <a:endParaRPr sz="1400">
              <a:latin typeface="Verdana"/>
              <a:cs typeface="Verdana"/>
            </a:endParaRPr>
          </a:p>
        </p:txBody>
      </p:sp>
      <p:pic>
        <p:nvPicPr>
          <p:cNvPr id="4" name="object 4"/>
          <p:cNvPicPr/>
          <p:nvPr/>
        </p:nvPicPr>
        <p:blipFill>
          <a:blip r:embed="rId2" cstate="print"/>
          <a:stretch>
            <a:fillRect/>
          </a:stretch>
        </p:blipFill>
        <p:spPr>
          <a:xfrm>
            <a:off x="8453120" y="1038860"/>
            <a:ext cx="2661919" cy="2740647"/>
          </a:xfrm>
          <a:prstGeom prst="rect">
            <a:avLst/>
          </a:prstGeom>
        </p:spPr>
      </p:pic>
      <p:pic>
        <p:nvPicPr>
          <p:cNvPr id="5" name="object 5"/>
          <p:cNvPicPr/>
          <p:nvPr/>
        </p:nvPicPr>
        <p:blipFill>
          <a:blip r:embed="rId3" cstate="print"/>
          <a:stretch>
            <a:fillRect/>
          </a:stretch>
        </p:blipFill>
        <p:spPr>
          <a:xfrm>
            <a:off x="8483600" y="4081780"/>
            <a:ext cx="2659379" cy="2251664"/>
          </a:xfrm>
          <a:prstGeom prst="rect">
            <a:avLst/>
          </a:prstGeom>
        </p:spPr>
      </p:pic>
      <p:sp>
        <p:nvSpPr>
          <p:cNvPr id="6" name="object 6"/>
          <p:cNvSpPr txBox="1"/>
          <p:nvPr/>
        </p:nvSpPr>
        <p:spPr>
          <a:xfrm>
            <a:off x="8561073" y="796784"/>
            <a:ext cx="424180" cy="177800"/>
          </a:xfrm>
          <a:prstGeom prst="rect">
            <a:avLst/>
          </a:prstGeom>
        </p:spPr>
        <p:txBody>
          <a:bodyPr vert="horz" wrap="square" lIns="0" tIns="12700" rIns="0" bIns="0" rtlCol="0">
            <a:spAutoFit/>
          </a:bodyPr>
          <a:lstStyle/>
          <a:p>
            <a:pPr marL="12700">
              <a:lnSpc>
                <a:spcPct val="100000"/>
              </a:lnSpc>
              <a:spcBef>
                <a:spcPts val="100"/>
              </a:spcBef>
            </a:pPr>
            <a:r>
              <a:rPr sz="1000" spc="5" dirty="0">
                <a:latin typeface="Arial"/>
                <a:cs typeface="Arial"/>
              </a:rPr>
              <a:t>Drilling</a:t>
            </a:r>
            <a:endParaRPr sz="1000">
              <a:latin typeface="Arial"/>
              <a:cs typeface="Arial"/>
            </a:endParaRPr>
          </a:p>
        </p:txBody>
      </p:sp>
      <p:sp>
        <p:nvSpPr>
          <p:cNvPr id="7" name="object 7"/>
          <p:cNvSpPr txBox="1"/>
          <p:nvPr/>
        </p:nvSpPr>
        <p:spPr>
          <a:xfrm>
            <a:off x="9237857" y="717028"/>
            <a:ext cx="546100" cy="330200"/>
          </a:xfrm>
          <a:prstGeom prst="rect">
            <a:avLst/>
          </a:prstGeom>
        </p:spPr>
        <p:txBody>
          <a:bodyPr vert="horz" wrap="square" lIns="0" tIns="12700" rIns="0" bIns="0" rtlCol="0">
            <a:spAutoFit/>
          </a:bodyPr>
          <a:lstStyle/>
          <a:p>
            <a:pPr marL="106045" marR="5080" indent="-93980">
              <a:lnSpc>
                <a:spcPct val="100000"/>
              </a:lnSpc>
              <a:spcBef>
                <a:spcPts val="100"/>
              </a:spcBef>
            </a:pPr>
            <a:r>
              <a:rPr sz="1000" dirty="0">
                <a:latin typeface="Arial"/>
                <a:cs typeface="Arial"/>
              </a:rPr>
              <a:t>Lea</a:t>
            </a:r>
            <a:r>
              <a:rPr sz="1000" spc="-5" dirty="0">
                <a:latin typeface="Arial"/>
                <a:cs typeface="Arial"/>
              </a:rPr>
              <a:t>c</a:t>
            </a:r>
            <a:r>
              <a:rPr sz="1000" dirty="0">
                <a:latin typeface="Arial"/>
                <a:cs typeface="Arial"/>
              </a:rPr>
              <a:t>h</a:t>
            </a:r>
            <a:r>
              <a:rPr sz="1000" spc="15" dirty="0">
                <a:latin typeface="Arial"/>
                <a:cs typeface="Arial"/>
              </a:rPr>
              <a:t>i</a:t>
            </a:r>
            <a:r>
              <a:rPr sz="1000" dirty="0">
                <a:latin typeface="Arial"/>
                <a:cs typeface="Arial"/>
              </a:rPr>
              <a:t>ng  </a:t>
            </a:r>
            <a:r>
              <a:rPr sz="1000" spc="-20" dirty="0">
                <a:latin typeface="Arial"/>
                <a:cs typeface="Arial"/>
              </a:rPr>
              <a:t>Sump</a:t>
            </a:r>
            <a:endParaRPr sz="1000">
              <a:latin typeface="Arial"/>
              <a:cs typeface="Arial"/>
            </a:endParaRPr>
          </a:p>
        </p:txBody>
      </p:sp>
      <p:sp>
        <p:nvSpPr>
          <p:cNvPr id="8" name="object 8"/>
          <p:cNvSpPr txBox="1"/>
          <p:nvPr/>
        </p:nvSpPr>
        <p:spPr>
          <a:xfrm>
            <a:off x="10197596" y="717028"/>
            <a:ext cx="546100" cy="330200"/>
          </a:xfrm>
          <a:prstGeom prst="rect">
            <a:avLst/>
          </a:prstGeom>
        </p:spPr>
        <p:txBody>
          <a:bodyPr vert="horz" wrap="square" lIns="0" tIns="12700" rIns="0" bIns="0" rtlCol="0">
            <a:spAutoFit/>
          </a:bodyPr>
          <a:lstStyle/>
          <a:p>
            <a:pPr marL="104139" marR="5080" indent="-91440">
              <a:lnSpc>
                <a:spcPct val="100000"/>
              </a:lnSpc>
              <a:spcBef>
                <a:spcPts val="100"/>
              </a:spcBef>
            </a:pPr>
            <a:r>
              <a:rPr sz="1000" dirty="0">
                <a:latin typeface="Arial"/>
                <a:cs typeface="Arial"/>
              </a:rPr>
              <a:t>Lea</a:t>
            </a:r>
            <a:r>
              <a:rPr sz="1000" spc="-5" dirty="0">
                <a:latin typeface="Arial"/>
                <a:cs typeface="Arial"/>
              </a:rPr>
              <a:t>c</a:t>
            </a:r>
            <a:r>
              <a:rPr sz="1000" dirty="0">
                <a:latin typeface="Arial"/>
                <a:cs typeface="Arial"/>
              </a:rPr>
              <a:t>h</a:t>
            </a:r>
            <a:r>
              <a:rPr sz="1000" spc="15" dirty="0">
                <a:latin typeface="Arial"/>
                <a:cs typeface="Arial"/>
              </a:rPr>
              <a:t>i</a:t>
            </a:r>
            <a:r>
              <a:rPr sz="1000" dirty="0">
                <a:latin typeface="Arial"/>
                <a:cs typeface="Arial"/>
              </a:rPr>
              <a:t>ng  Direct</a:t>
            </a:r>
            <a:endParaRPr sz="1000">
              <a:latin typeface="Arial"/>
              <a:cs typeface="Arial"/>
            </a:endParaRPr>
          </a:p>
        </p:txBody>
      </p:sp>
      <p:sp>
        <p:nvSpPr>
          <p:cNvPr id="9" name="object 9"/>
          <p:cNvSpPr txBox="1"/>
          <p:nvPr/>
        </p:nvSpPr>
        <p:spPr>
          <a:xfrm>
            <a:off x="8601586" y="3766044"/>
            <a:ext cx="546100" cy="330200"/>
          </a:xfrm>
          <a:prstGeom prst="rect">
            <a:avLst/>
          </a:prstGeom>
        </p:spPr>
        <p:txBody>
          <a:bodyPr vert="horz" wrap="square" lIns="0" tIns="12700" rIns="0" bIns="0" rtlCol="0">
            <a:spAutoFit/>
          </a:bodyPr>
          <a:lstStyle/>
          <a:p>
            <a:pPr marL="33020" marR="5080" indent="-20320">
              <a:lnSpc>
                <a:spcPct val="100000"/>
              </a:lnSpc>
              <a:spcBef>
                <a:spcPts val="100"/>
              </a:spcBef>
            </a:pPr>
            <a:r>
              <a:rPr sz="1000" dirty="0">
                <a:latin typeface="Arial"/>
                <a:cs typeface="Arial"/>
              </a:rPr>
              <a:t>Lea</a:t>
            </a:r>
            <a:r>
              <a:rPr sz="1000" spc="-5" dirty="0">
                <a:latin typeface="Arial"/>
                <a:cs typeface="Arial"/>
              </a:rPr>
              <a:t>c</a:t>
            </a:r>
            <a:r>
              <a:rPr sz="1000" dirty="0">
                <a:latin typeface="Arial"/>
                <a:cs typeface="Arial"/>
              </a:rPr>
              <a:t>h</a:t>
            </a:r>
            <a:r>
              <a:rPr sz="1000" spc="15" dirty="0">
                <a:latin typeface="Arial"/>
                <a:cs typeface="Arial"/>
              </a:rPr>
              <a:t>i</a:t>
            </a:r>
            <a:r>
              <a:rPr sz="1000" dirty="0">
                <a:latin typeface="Arial"/>
                <a:cs typeface="Arial"/>
              </a:rPr>
              <a:t>ng  Reverse</a:t>
            </a:r>
            <a:endParaRPr sz="1000">
              <a:latin typeface="Arial"/>
              <a:cs typeface="Arial"/>
            </a:endParaRPr>
          </a:p>
        </p:txBody>
      </p:sp>
      <p:sp>
        <p:nvSpPr>
          <p:cNvPr id="10" name="object 10"/>
          <p:cNvSpPr txBox="1"/>
          <p:nvPr/>
        </p:nvSpPr>
        <p:spPr>
          <a:xfrm>
            <a:off x="9495285" y="3845800"/>
            <a:ext cx="632460" cy="177800"/>
          </a:xfrm>
          <a:prstGeom prst="rect">
            <a:avLst/>
          </a:prstGeom>
        </p:spPr>
        <p:txBody>
          <a:bodyPr vert="horz" wrap="square" lIns="0" tIns="12700" rIns="0" bIns="0" rtlCol="0">
            <a:spAutoFit/>
          </a:bodyPr>
          <a:lstStyle/>
          <a:p>
            <a:pPr marL="12700">
              <a:lnSpc>
                <a:spcPct val="100000"/>
              </a:lnSpc>
              <a:spcBef>
                <a:spcPts val="100"/>
              </a:spcBef>
            </a:pPr>
            <a:r>
              <a:rPr sz="1000" dirty="0">
                <a:latin typeface="Arial"/>
                <a:cs typeface="Arial"/>
              </a:rPr>
              <a:t>Gas</a:t>
            </a:r>
            <a:r>
              <a:rPr sz="1000" spc="-20" dirty="0">
                <a:latin typeface="Arial"/>
                <a:cs typeface="Arial"/>
              </a:rPr>
              <a:t> </a:t>
            </a:r>
            <a:r>
              <a:rPr sz="1000" spc="5" dirty="0">
                <a:latin typeface="Arial"/>
                <a:cs typeface="Arial"/>
              </a:rPr>
              <a:t>F</a:t>
            </a:r>
            <a:r>
              <a:rPr sz="1000" spc="15" dirty="0">
                <a:latin typeface="Arial"/>
                <a:cs typeface="Arial"/>
              </a:rPr>
              <a:t>illi</a:t>
            </a:r>
            <a:r>
              <a:rPr sz="1000" spc="-20" dirty="0">
                <a:latin typeface="Arial"/>
                <a:cs typeface="Arial"/>
              </a:rPr>
              <a:t>n</a:t>
            </a:r>
            <a:r>
              <a:rPr sz="1000" dirty="0">
                <a:latin typeface="Arial"/>
                <a:cs typeface="Arial"/>
              </a:rPr>
              <a:t>g</a:t>
            </a:r>
            <a:endParaRPr sz="1000">
              <a:latin typeface="Arial"/>
              <a:cs typeface="Arial"/>
            </a:endParaRPr>
          </a:p>
        </p:txBody>
      </p:sp>
      <p:sp>
        <p:nvSpPr>
          <p:cNvPr id="11" name="object 11"/>
          <p:cNvSpPr txBox="1"/>
          <p:nvPr/>
        </p:nvSpPr>
        <p:spPr>
          <a:xfrm>
            <a:off x="10420734" y="3766044"/>
            <a:ext cx="650240" cy="330200"/>
          </a:xfrm>
          <a:prstGeom prst="rect">
            <a:avLst/>
          </a:prstGeom>
        </p:spPr>
        <p:txBody>
          <a:bodyPr vert="horz" wrap="square" lIns="0" tIns="12700" rIns="0" bIns="0" rtlCol="0">
            <a:spAutoFit/>
          </a:bodyPr>
          <a:lstStyle/>
          <a:p>
            <a:pPr marL="12700" marR="5080" indent="195580">
              <a:lnSpc>
                <a:spcPct val="100000"/>
              </a:lnSpc>
              <a:spcBef>
                <a:spcPts val="100"/>
              </a:spcBef>
            </a:pPr>
            <a:r>
              <a:rPr sz="1000" dirty="0">
                <a:latin typeface="Arial"/>
                <a:cs typeface="Arial"/>
              </a:rPr>
              <a:t>Gas </a:t>
            </a:r>
            <a:r>
              <a:rPr sz="1000" spc="5" dirty="0">
                <a:latin typeface="Arial"/>
                <a:cs typeface="Arial"/>
              </a:rPr>
              <a:t> </a:t>
            </a:r>
            <a:r>
              <a:rPr sz="1000" dirty="0">
                <a:latin typeface="Arial"/>
                <a:cs typeface="Arial"/>
              </a:rPr>
              <a:t>Ope</a:t>
            </a:r>
            <a:r>
              <a:rPr sz="1000" spc="5" dirty="0">
                <a:latin typeface="Arial"/>
                <a:cs typeface="Arial"/>
              </a:rPr>
              <a:t>r</a:t>
            </a:r>
            <a:r>
              <a:rPr sz="1000" dirty="0">
                <a:latin typeface="Arial"/>
                <a:cs typeface="Arial"/>
              </a:rPr>
              <a:t>at</a:t>
            </a:r>
            <a:r>
              <a:rPr sz="1000" spc="15" dirty="0">
                <a:latin typeface="Arial"/>
                <a:cs typeface="Arial"/>
              </a:rPr>
              <a:t>i</a:t>
            </a:r>
            <a:r>
              <a:rPr sz="1000" dirty="0">
                <a:latin typeface="Arial"/>
                <a:cs typeface="Arial"/>
              </a:rPr>
              <a:t>o</a:t>
            </a:r>
            <a:r>
              <a:rPr sz="1000" spc="-20" dirty="0">
                <a:latin typeface="Arial"/>
                <a:cs typeface="Arial"/>
              </a:rPr>
              <a:t>n</a:t>
            </a:r>
            <a:r>
              <a:rPr sz="1000" dirty="0">
                <a:latin typeface="Arial"/>
                <a:cs typeface="Arial"/>
              </a:rPr>
              <a:t>s</a:t>
            </a:r>
            <a:endParaRPr sz="1000">
              <a:latin typeface="Arial"/>
              <a:cs typeface="Arial"/>
            </a:endParaRPr>
          </a:p>
        </p:txBody>
      </p:sp>
      <p:grpSp>
        <p:nvGrpSpPr>
          <p:cNvPr id="12" name="object 12"/>
          <p:cNvGrpSpPr/>
          <p:nvPr/>
        </p:nvGrpSpPr>
        <p:grpSpPr>
          <a:xfrm>
            <a:off x="11170919" y="1658620"/>
            <a:ext cx="190500" cy="86360"/>
            <a:chOff x="11170919" y="1658620"/>
            <a:chExt cx="190500" cy="86360"/>
          </a:xfrm>
        </p:grpSpPr>
        <p:sp>
          <p:nvSpPr>
            <p:cNvPr id="13" name="object 13"/>
            <p:cNvSpPr/>
            <p:nvPr/>
          </p:nvSpPr>
          <p:spPr>
            <a:xfrm>
              <a:off x="11174729" y="1662430"/>
              <a:ext cx="182880" cy="78740"/>
            </a:xfrm>
            <a:custGeom>
              <a:avLst/>
              <a:gdLst/>
              <a:ahLst/>
              <a:cxnLst/>
              <a:rect l="l" t="t" r="r" b="b"/>
              <a:pathLst>
                <a:path w="182879" h="78739">
                  <a:moveTo>
                    <a:pt x="182879" y="0"/>
                  </a:moveTo>
                  <a:lnTo>
                    <a:pt x="0" y="0"/>
                  </a:lnTo>
                  <a:lnTo>
                    <a:pt x="0" y="78739"/>
                  </a:lnTo>
                  <a:lnTo>
                    <a:pt x="182879" y="78739"/>
                  </a:lnTo>
                  <a:lnTo>
                    <a:pt x="182879" y="0"/>
                  </a:lnTo>
                  <a:close/>
                </a:path>
              </a:pathLst>
            </a:custGeom>
            <a:solidFill>
              <a:srgbClr val="FF9900"/>
            </a:solidFill>
          </p:spPr>
          <p:txBody>
            <a:bodyPr wrap="square" lIns="0" tIns="0" rIns="0" bIns="0" rtlCol="0"/>
            <a:lstStyle/>
            <a:p>
              <a:endParaRPr/>
            </a:p>
          </p:txBody>
        </p:sp>
        <p:sp>
          <p:nvSpPr>
            <p:cNvPr id="14" name="object 14"/>
            <p:cNvSpPr/>
            <p:nvPr/>
          </p:nvSpPr>
          <p:spPr>
            <a:xfrm>
              <a:off x="11174729" y="1662430"/>
              <a:ext cx="182880" cy="78740"/>
            </a:xfrm>
            <a:custGeom>
              <a:avLst/>
              <a:gdLst/>
              <a:ahLst/>
              <a:cxnLst/>
              <a:rect l="l" t="t" r="r" b="b"/>
              <a:pathLst>
                <a:path w="182879" h="78739">
                  <a:moveTo>
                    <a:pt x="0" y="0"/>
                  </a:moveTo>
                  <a:lnTo>
                    <a:pt x="182879" y="0"/>
                  </a:lnTo>
                  <a:lnTo>
                    <a:pt x="182879" y="78739"/>
                  </a:lnTo>
                  <a:lnTo>
                    <a:pt x="0" y="78739"/>
                  </a:lnTo>
                  <a:lnTo>
                    <a:pt x="0" y="0"/>
                  </a:lnTo>
                  <a:close/>
                </a:path>
              </a:pathLst>
            </a:custGeom>
            <a:ln w="7620">
              <a:solidFill>
                <a:srgbClr val="000000"/>
              </a:solidFill>
            </a:ln>
          </p:spPr>
          <p:txBody>
            <a:bodyPr wrap="square" lIns="0" tIns="0" rIns="0" bIns="0" rtlCol="0"/>
            <a:lstStyle/>
            <a:p>
              <a:endParaRPr/>
            </a:p>
          </p:txBody>
        </p:sp>
      </p:grpSp>
      <p:grpSp>
        <p:nvGrpSpPr>
          <p:cNvPr id="15" name="object 15"/>
          <p:cNvGrpSpPr/>
          <p:nvPr/>
        </p:nvGrpSpPr>
        <p:grpSpPr>
          <a:xfrm>
            <a:off x="11170919" y="1879600"/>
            <a:ext cx="190500" cy="86360"/>
            <a:chOff x="11170919" y="1879600"/>
            <a:chExt cx="190500" cy="86360"/>
          </a:xfrm>
        </p:grpSpPr>
        <p:sp>
          <p:nvSpPr>
            <p:cNvPr id="16" name="object 16"/>
            <p:cNvSpPr/>
            <p:nvPr/>
          </p:nvSpPr>
          <p:spPr>
            <a:xfrm>
              <a:off x="11174729" y="1883410"/>
              <a:ext cx="182880" cy="78740"/>
            </a:xfrm>
            <a:custGeom>
              <a:avLst/>
              <a:gdLst/>
              <a:ahLst/>
              <a:cxnLst/>
              <a:rect l="l" t="t" r="r" b="b"/>
              <a:pathLst>
                <a:path w="182879" h="78739">
                  <a:moveTo>
                    <a:pt x="182879" y="0"/>
                  </a:moveTo>
                  <a:lnTo>
                    <a:pt x="0" y="0"/>
                  </a:lnTo>
                  <a:lnTo>
                    <a:pt x="0" y="78739"/>
                  </a:lnTo>
                  <a:lnTo>
                    <a:pt x="182879" y="78739"/>
                  </a:lnTo>
                  <a:lnTo>
                    <a:pt x="182879" y="0"/>
                  </a:lnTo>
                  <a:close/>
                </a:path>
              </a:pathLst>
            </a:custGeom>
            <a:solidFill>
              <a:srgbClr val="99CAFF"/>
            </a:solidFill>
          </p:spPr>
          <p:txBody>
            <a:bodyPr wrap="square" lIns="0" tIns="0" rIns="0" bIns="0" rtlCol="0"/>
            <a:lstStyle/>
            <a:p>
              <a:endParaRPr/>
            </a:p>
          </p:txBody>
        </p:sp>
        <p:sp>
          <p:nvSpPr>
            <p:cNvPr id="17" name="object 17"/>
            <p:cNvSpPr/>
            <p:nvPr/>
          </p:nvSpPr>
          <p:spPr>
            <a:xfrm>
              <a:off x="11174729" y="1883410"/>
              <a:ext cx="182880" cy="78740"/>
            </a:xfrm>
            <a:custGeom>
              <a:avLst/>
              <a:gdLst/>
              <a:ahLst/>
              <a:cxnLst/>
              <a:rect l="l" t="t" r="r" b="b"/>
              <a:pathLst>
                <a:path w="182879" h="78739">
                  <a:moveTo>
                    <a:pt x="0" y="0"/>
                  </a:moveTo>
                  <a:lnTo>
                    <a:pt x="182879" y="0"/>
                  </a:lnTo>
                  <a:lnTo>
                    <a:pt x="182879" y="78739"/>
                  </a:lnTo>
                  <a:lnTo>
                    <a:pt x="0" y="78739"/>
                  </a:lnTo>
                  <a:lnTo>
                    <a:pt x="0" y="0"/>
                  </a:lnTo>
                  <a:close/>
                </a:path>
              </a:pathLst>
            </a:custGeom>
            <a:ln w="7620">
              <a:solidFill>
                <a:srgbClr val="000000"/>
              </a:solidFill>
            </a:ln>
          </p:spPr>
          <p:txBody>
            <a:bodyPr wrap="square" lIns="0" tIns="0" rIns="0" bIns="0" rtlCol="0"/>
            <a:lstStyle/>
            <a:p>
              <a:endParaRPr/>
            </a:p>
          </p:txBody>
        </p:sp>
      </p:grpSp>
      <p:grpSp>
        <p:nvGrpSpPr>
          <p:cNvPr id="18" name="object 18"/>
          <p:cNvGrpSpPr/>
          <p:nvPr/>
        </p:nvGrpSpPr>
        <p:grpSpPr>
          <a:xfrm>
            <a:off x="11170919" y="2098040"/>
            <a:ext cx="190500" cy="86360"/>
            <a:chOff x="11170919" y="2098040"/>
            <a:chExt cx="190500" cy="86360"/>
          </a:xfrm>
        </p:grpSpPr>
        <p:sp>
          <p:nvSpPr>
            <p:cNvPr id="19" name="object 19"/>
            <p:cNvSpPr/>
            <p:nvPr/>
          </p:nvSpPr>
          <p:spPr>
            <a:xfrm>
              <a:off x="11174729" y="2101850"/>
              <a:ext cx="182880" cy="78740"/>
            </a:xfrm>
            <a:custGeom>
              <a:avLst/>
              <a:gdLst/>
              <a:ahLst/>
              <a:cxnLst/>
              <a:rect l="l" t="t" r="r" b="b"/>
              <a:pathLst>
                <a:path w="182879" h="78739">
                  <a:moveTo>
                    <a:pt x="182879" y="0"/>
                  </a:moveTo>
                  <a:lnTo>
                    <a:pt x="0" y="0"/>
                  </a:lnTo>
                  <a:lnTo>
                    <a:pt x="0" y="78739"/>
                  </a:lnTo>
                  <a:lnTo>
                    <a:pt x="182879" y="78739"/>
                  </a:lnTo>
                  <a:lnTo>
                    <a:pt x="182879" y="0"/>
                  </a:lnTo>
                  <a:close/>
                </a:path>
              </a:pathLst>
            </a:custGeom>
            <a:solidFill>
              <a:srgbClr val="CCFFCC"/>
            </a:solidFill>
          </p:spPr>
          <p:txBody>
            <a:bodyPr wrap="square" lIns="0" tIns="0" rIns="0" bIns="0" rtlCol="0"/>
            <a:lstStyle/>
            <a:p>
              <a:endParaRPr/>
            </a:p>
          </p:txBody>
        </p:sp>
        <p:sp>
          <p:nvSpPr>
            <p:cNvPr id="20" name="object 20"/>
            <p:cNvSpPr/>
            <p:nvPr/>
          </p:nvSpPr>
          <p:spPr>
            <a:xfrm>
              <a:off x="11174729" y="2101850"/>
              <a:ext cx="182880" cy="78740"/>
            </a:xfrm>
            <a:custGeom>
              <a:avLst/>
              <a:gdLst/>
              <a:ahLst/>
              <a:cxnLst/>
              <a:rect l="l" t="t" r="r" b="b"/>
              <a:pathLst>
                <a:path w="182879" h="78739">
                  <a:moveTo>
                    <a:pt x="0" y="0"/>
                  </a:moveTo>
                  <a:lnTo>
                    <a:pt x="182879" y="0"/>
                  </a:lnTo>
                  <a:lnTo>
                    <a:pt x="182879" y="78739"/>
                  </a:lnTo>
                  <a:lnTo>
                    <a:pt x="0" y="78739"/>
                  </a:lnTo>
                  <a:lnTo>
                    <a:pt x="0" y="0"/>
                  </a:lnTo>
                  <a:close/>
                </a:path>
              </a:pathLst>
            </a:custGeom>
            <a:ln w="7620">
              <a:solidFill>
                <a:srgbClr val="000000"/>
              </a:solidFill>
            </a:ln>
          </p:spPr>
          <p:txBody>
            <a:bodyPr wrap="square" lIns="0" tIns="0" rIns="0" bIns="0" rtlCol="0"/>
            <a:lstStyle/>
            <a:p>
              <a:endParaRPr/>
            </a:p>
          </p:txBody>
        </p:sp>
      </p:grpSp>
      <p:grpSp>
        <p:nvGrpSpPr>
          <p:cNvPr id="21" name="object 21"/>
          <p:cNvGrpSpPr/>
          <p:nvPr/>
        </p:nvGrpSpPr>
        <p:grpSpPr>
          <a:xfrm>
            <a:off x="11170919" y="2319020"/>
            <a:ext cx="190500" cy="86360"/>
            <a:chOff x="11170919" y="2319020"/>
            <a:chExt cx="190500" cy="86360"/>
          </a:xfrm>
        </p:grpSpPr>
        <p:sp>
          <p:nvSpPr>
            <p:cNvPr id="22" name="object 22"/>
            <p:cNvSpPr/>
            <p:nvPr/>
          </p:nvSpPr>
          <p:spPr>
            <a:xfrm>
              <a:off x="11174729" y="2322830"/>
              <a:ext cx="182880" cy="78740"/>
            </a:xfrm>
            <a:custGeom>
              <a:avLst/>
              <a:gdLst/>
              <a:ahLst/>
              <a:cxnLst/>
              <a:rect l="l" t="t" r="r" b="b"/>
              <a:pathLst>
                <a:path w="182879" h="78739">
                  <a:moveTo>
                    <a:pt x="182879" y="0"/>
                  </a:moveTo>
                  <a:lnTo>
                    <a:pt x="0" y="0"/>
                  </a:lnTo>
                  <a:lnTo>
                    <a:pt x="0" y="78739"/>
                  </a:lnTo>
                  <a:lnTo>
                    <a:pt x="182879" y="78739"/>
                  </a:lnTo>
                  <a:lnTo>
                    <a:pt x="182879" y="0"/>
                  </a:lnTo>
                  <a:close/>
                </a:path>
              </a:pathLst>
            </a:custGeom>
            <a:solidFill>
              <a:srgbClr val="669900"/>
            </a:solidFill>
          </p:spPr>
          <p:txBody>
            <a:bodyPr wrap="square" lIns="0" tIns="0" rIns="0" bIns="0" rtlCol="0"/>
            <a:lstStyle/>
            <a:p>
              <a:endParaRPr/>
            </a:p>
          </p:txBody>
        </p:sp>
        <p:sp>
          <p:nvSpPr>
            <p:cNvPr id="23" name="object 23"/>
            <p:cNvSpPr/>
            <p:nvPr/>
          </p:nvSpPr>
          <p:spPr>
            <a:xfrm>
              <a:off x="11174729" y="2322830"/>
              <a:ext cx="182880" cy="78740"/>
            </a:xfrm>
            <a:custGeom>
              <a:avLst/>
              <a:gdLst/>
              <a:ahLst/>
              <a:cxnLst/>
              <a:rect l="l" t="t" r="r" b="b"/>
              <a:pathLst>
                <a:path w="182879" h="78739">
                  <a:moveTo>
                    <a:pt x="0" y="0"/>
                  </a:moveTo>
                  <a:lnTo>
                    <a:pt x="182879" y="0"/>
                  </a:lnTo>
                  <a:lnTo>
                    <a:pt x="182879" y="78739"/>
                  </a:lnTo>
                  <a:lnTo>
                    <a:pt x="0" y="78739"/>
                  </a:lnTo>
                  <a:lnTo>
                    <a:pt x="0" y="0"/>
                  </a:lnTo>
                  <a:close/>
                </a:path>
              </a:pathLst>
            </a:custGeom>
            <a:ln w="7620">
              <a:solidFill>
                <a:srgbClr val="000000"/>
              </a:solidFill>
            </a:ln>
          </p:spPr>
          <p:txBody>
            <a:bodyPr wrap="square" lIns="0" tIns="0" rIns="0" bIns="0" rtlCol="0"/>
            <a:lstStyle/>
            <a:p>
              <a:endParaRPr/>
            </a:p>
          </p:txBody>
        </p:sp>
      </p:grpSp>
      <p:grpSp>
        <p:nvGrpSpPr>
          <p:cNvPr id="24" name="object 24"/>
          <p:cNvGrpSpPr/>
          <p:nvPr/>
        </p:nvGrpSpPr>
        <p:grpSpPr>
          <a:xfrm>
            <a:off x="11181080" y="2641600"/>
            <a:ext cx="190500" cy="86360"/>
            <a:chOff x="11181080" y="2641600"/>
            <a:chExt cx="190500" cy="86360"/>
          </a:xfrm>
        </p:grpSpPr>
        <p:sp>
          <p:nvSpPr>
            <p:cNvPr id="25" name="object 25"/>
            <p:cNvSpPr/>
            <p:nvPr/>
          </p:nvSpPr>
          <p:spPr>
            <a:xfrm>
              <a:off x="11184890" y="2645410"/>
              <a:ext cx="182880" cy="78740"/>
            </a:xfrm>
            <a:custGeom>
              <a:avLst/>
              <a:gdLst/>
              <a:ahLst/>
              <a:cxnLst/>
              <a:rect l="l" t="t" r="r" b="b"/>
              <a:pathLst>
                <a:path w="182879" h="78739">
                  <a:moveTo>
                    <a:pt x="182879" y="0"/>
                  </a:moveTo>
                  <a:lnTo>
                    <a:pt x="0" y="0"/>
                  </a:lnTo>
                  <a:lnTo>
                    <a:pt x="0" y="78739"/>
                  </a:lnTo>
                  <a:lnTo>
                    <a:pt x="182879" y="78739"/>
                  </a:lnTo>
                  <a:lnTo>
                    <a:pt x="182879" y="0"/>
                  </a:lnTo>
                  <a:close/>
                </a:path>
              </a:pathLst>
            </a:custGeom>
            <a:solidFill>
              <a:srgbClr val="DFC086"/>
            </a:solidFill>
          </p:spPr>
          <p:txBody>
            <a:bodyPr wrap="square" lIns="0" tIns="0" rIns="0" bIns="0" rtlCol="0"/>
            <a:lstStyle/>
            <a:p>
              <a:endParaRPr/>
            </a:p>
          </p:txBody>
        </p:sp>
        <p:sp>
          <p:nvSpPr>
            <p:cNvPr id="26" name="object 26"/>
            <p:cNvSpPr/>
            <p:nvPr/>
          </p:nvSpPr>
          <p:spPr>
            <a:xfrm>
              <a:off x="11184890" y="2645410"/>
              <a:ext cx="182880" cy="78740"/>
            </a:xfrm>
            <a:custGeom>
              <a:avLst/>
              <a:gdLst/>
              <a:ahLst/>
              <a:cxnLst/>
              <a:rect l="l" t="t" r="r" b="b"/>
              <a:pathLst>
                <a:path w="182879" h="78739">
                  <a:moveTo>
                    <a:pt x="0" y="0"/>
                  </a:moveTo>
                  <a:lnTo>
                    <a:pt x="182879" y="0"/>
                  </a:lnTo>
                  <a:lnTo>
                    <a:pt x="182879" y="78739"/>
                  </a:lnTo>
                  <a:lnTo>
                    <a:pt x="0" y="78739"/>
                  </a:lnTo>
                  <a:lnTo>
                    <a:pt x="0" y="0"/>
                  </a:lnTo>
                  <a:close/>
                </a:path>
              </a:pathLst>
            </a:custGeom>
            <a:ln w="7620">
              <a:solidFill>
                <a:srgbClr val="000000"/>
              </a:solidFill>
            </a:ln>
          </p:spPr>
          <p:txBody>
            <a:bodyPr wrap="square" lIns="0" tIns="0" rIns="0" bIns="0" rtlCol="0"/>
            <a:lstStyle/>
            <a:p>
              <a:endParaRPr/>
            </a:p>
          </p:txBody>
        </p:sp>
      </p:grpSp>
      <p:grpSp>
        <p:nvGrpSpPr>
          <p:cNvPr id="27" name="object 27"/>
          <p:cNvGrpSpPr/>
          <p:nvPr/>
        </p:nvGrpSpPr>
        <p:grpSpPr>
          <a:xfrm>
            <a:off x="11170919" y="2837180"/>
            <a:ext cx="193040" cy="86360"/>
            <a:chOff x="11170919" y="2837180"/>
            <a:chExt cx="193040" cy="86360"/>
          </a:xfrm>
        </p:grpSpPr>
        <p:sp>
          <p:nvSpPr>
            <p:cNvPr id="28" name="object 28"/>
            <p:cNvSpPr/>
            <p:nvPr/>
          </p:nvSpPr>
          <p:spPr>
            <a:xfrm>
              <a:off x="11174729" y="2840990"/>
              <a:ext cx="185420" cy="78740"/>
            </a:xfrm>
            <a:custGeom>
              <a:avLst/>
              <a:gdLst/>
              <a:ahLst/>
              <a:cxnLst/>
              <a:rect l="l" t="t" r="r" b="b"/>
              <a:pathLst>
                <a:path w="185420" h="78739">
                  <a:moveTo>
                    <a:pt x="185420" y="0"/>
                  </a:moveTo>
                  <a:lnTo>
                    <a:pt x="0" y="0"/>
                  </a:lnTo>
                  <a:lnTo>
                    <a:pt x="0" y="78739"/>
                  </a:lnTo>
                  <a:lnTo>
                    <a:pt x="185420" y="78739"/>
                  </a:lnTo>
                  <a:lnTo>
                    <a:pt x="185420" y="0"/>
                  </a:lnTo>
                  <a:close/>
                </a:path>
              </a:pathLst>
            </a:custGeom>
            <a:solidFill>
              <a:srgbClr val="FFFF99"/>
            </a:solidFill>
          </p:spPr>
          <p:txBody>
            <a:bodyPr wrap="square" lIns="0" tIns="0" rIns="0" bIns="0" rtlCol="0"/>
            <a:lstStyle/>
            <a:p>
              <a:endParaRPr/>
            </a:p>
          </p:txBody>
        </p:sp>
        <p:sp>
          <p:nvSpPr>
            <p:cNvPr id="29" name="object 29"/>
            <p:cNvSpPr/>
            <p:nvPr/>
          </p:nvSpPr>
          <p:spPr>
            <a:xfrm>
              <a:off x="11174729" y="2840990"/>
              <a:ext cx="185420" cy="78740"/>
            </a:xfrm>
            <a:custGeom>
              <a:avLst/>
              <a:gdLst/>
              <a:ahLst/>
              <a:cxnLst/>
              <a:rect l="l" t="t" r="r" b="b"/>
              <a:pathLst>
                <a:path w="185420" h="78739">
                  <a:moveTo>
                    <a:pt x="0" y="0"/>
                  </a:moveTo>
                  <a:lnTo>
                    <a:pt x="185420" y="0"/>
                  </a:lnTo>
                  <a:lnTo>
                    <a:pt x="185420" y="78739"/>
                  </a:lnTo>
                  <a:lnTo>
                    <a:pt x="0" y="78739"/>
                  </a:lnTo>
                  <a:lnTo>
                    <a:pt x="0" y="0"/>
                  </a:lnTo>
                  <a:close/>
                </a:path>
              </a:pathLst>
            </a:custGeom>
            <a:ln w="7620">
              <a:solidFill>
                <a:srgbClr val="000000"/>
              </a:solidFill>
            </a:ln>
          </p:spPr>
          <p:txBody>
            <a:bodyPr wrap="square" lIns="0" tIns="0" rIns="0" bIns="0" rtlCol="0"/>
            <a:lstStyle/>
            <a:p>
              <a:endParaRPr/>
            </a:p>
          </p:txBody>
        </p:sp>
      </p:grpSp>
      <p:sp>
        <p:nvSpPr>
          <p:cNvPr id="30" name="object 30"/>
          <p:cNvSpPr txBox="1"/>
          <p:nvPr/>
        </p:nvSpPr>
        <p:spPr>
          <a:xfrm>
            <a:off x="11423385" y="1535092"/>
            <a:ext cx="602615" cy="1421765"/>
          </a:xfrm>
          <a:prstGeom prst="rect">
            <a:avLst/>
          </a:prstGeom>
        </p:spPr>
        <p:txBody>
          <a:bodyPr vert="horz" wrap="square" lIns="0" tIns="12700" rIns="0" bIns="0" rtlCol="0">
            <a:spAutoFit/>
          </a:bodyPr>
          <a:lstStyle/>
          <a:p>
            <a:pPr marL="20955" marR="19685">
              <a:lnSpc>
                <a:spcPct val="146400"/>
              </a:lnSpc>
              <a:spcBef>
                <a:spcPts val="100"/>
              </a:spcBef>
            </a:pPr>
            <a:r>
              <a:rPr sz="1000" dirty="0">
                <a:latin typeface="Arial"/>
                <a:cs typeface="Arial"/>
              </a:rPr>
              <a:t>Blanket </a:t>
            </a:r>
            <a:r>
              <a:rPr sz="1000" spc="5" dirty="0">
                <a:latin typeface="Arial"/>
                <a:cs typeface="Arial"/>
              </a:rPr>
              <a:t> </a:t>
            </a:r>
            <a:r>
              <a:rPr sz="1000" dirty="0">
                <a:latin typeface="Arial"/>
                <a:cs typeface="Arial"/>
              </a:rPr>
              <a:t>Water </a:t>
            </a:r>
            <a:r>
              <a:rPr sz="1000" spc="5" dirty="0">
                <a:latin typeface="Arial"/>
                <a:cs typeface="Arial"/>
              </a:rPr>
              <a:t> </a:t>
            </a:r>
            <a:r>
              <a:rPr sz="1000" dirty="0">
                <a:latin typeface="Arial"/>
                <a:cs typeface="Arial"/>
              </a:rPr>
              <a:t>Brine</a:t>
            </a:r>
            <a:endParaRPr sz="1000">
              <a:latin typeface="Arial"/>
              <a:cs typeface="Arial"/>
            </a:endParaRPr>
          </a:p>
          <a:p>
            <a:pPr marL="12700" marR="5080" indent="8255">
              <a:lnSpc>
                <a:spcPct val="106300"/>
              </a:lnSpc>
              <a:spcBef>
                <a:spcPts val="405"/>
              </a:spcBef>
            </a:pPr>
            <a:r>
              <a:rPr sz="1000" spc="-5" dirty="0">
                <a:latin typeface="Arial"/>
                <a:cs typeface="Arial"/>
              </a:rPr>
              <a:t>Saturated </a:t>
            </a:r>
            <a:r>
              <a:rPr sz="1000" spc="-265" dirty="0">
                <a:latin typeface="Arial"/>
                <a:cs typeface="Arial"/>
              </a:rPr>
              <a:t> </a:t>
            </a:r>
            <a:r>
              <a:rPr sz="1000" dirty="0">
                <a:latin typeface="Arial"/>
                <a:cs typeface="Arial"/>
              </a:rPr>
              <a:t>Brine </a:t>
            </a:r>
            <a:r>
              <a:rPr sz="1000" spc="5" dirty="0">
                <a:latin typeface="Arial"/>
                <a:cs typeface="Arial"/>
              </a:rPr>
              <a:t> </a:t>
            </a:r>
            <a:r>
              <a:rPr sz="1000" dirty="0">
                <a:latin typeface="Arial"/>
                <a:cs typeface="Arial"/>
              </a:rPr>
              <a:t>In</a:t>
            </a:r>
            <a:r>
              <a:rPr sz="1000" spc="-5" dirty="0">
                <a:latin typeface="Arial"/>
                <a:cs typeface="Arial"/>
              </a:rPr>
              <a:t>s</a:t>
            </a:r>
            <a:r>
              <a:rPr sz="1000" dirty="0">
                <a:latin typeface="Arial"/>
                <a:cs typeface="Arial"/>
              </a:rPr>
              <a:t>o</a:t>
            </a:r>
            <a:r>
              <a:rPr sz="1000" spc="15" dirty="0">
                <a:latin typeface="Arial"/>
                <a:cs typeface="Arial"/>
              </a:rPr>
              <a:t>l</a:t>
            </a:r>
            <a:r>
              <a:rPr sz="1000" dirty="0">
                <a:latin typeface="Arial"/>
                <a:cs typeface="Arial"/>
              </a:rPr>
              <a:t>ub</a:t>
            </a:r>
            <a:r>
              <a:rPr sz="1000" spc="-5" dirty="0">
                <a:latin typeface="Arial"/>
                <a:cs typeface="Arial"/>
              </a:rPr>
              <a:t>l</a:t>
            </a:r>
            <a:r>
              <a:rPr sz="1000" dirty="0">
                <a:latin typeface="Arial"/>
                <a:cs typeface="Arial"/>
              </a:rPr>
              <a:t>es</a:t>
            </a:r>
            <a:endParaRPr sz="1000">
              <a:latin typeface="Arial"/>
              <a:cs typeface="Arial"/>
            </a:endParaRPr>
          </a:p>
          <a:p>
            <a:pPr marL="20955">
              <a:lnSpc>
                <a:spcPct val="100000"/>
              </a:lnSpc>
              <a:spcBef>
                <a:spcPts val="290"/>
              </a:spcBef>
            </a:pPr>
            <a:r>
              <a:rPr sz="1000" dirty="0">
                <a:latin typeface="Arial"/>
                <a:cs typeface="Arial"/>
              </a:rPr>
              <a:t>Gas</a:t>
            </a:r>
            <a:endParaRPr sz="1000">
              <a:latin typeface="Arial"/>
              <a:cs typeface="Arial"/>
            </a:endParaRPr>
          </a:p>
        </p:txBody>
      </p:sp>
      <p:sp>
        <p:nvSpPr>
          <p:cNvPr id="31" name="object 31"/>
          <p:cNvSpPr txBox="1">
            <a:spLocks noGrp="1"/>
          </p:cNvSpPr>
          <p:nvPr>
            <p:ph type="sldNum" sz="quarter" idx="7"/>
          </p:nvPr>
        </p:nvSpPr>
        <p:spPr>
          <a:prstGeom prst="rect">
            <a:avLst/>
          </a:prstGeom>
        </p:spPr>
        <p:txBody>
          <a:bodyPr vert="horz" wrap="square" lIns="0" tIns="635" rIns="0" bIns="0" rtlCol="0">
            <a:spAutoFit/>
          </a:bodyPr>
          <a:lstStyle/>
          <a:p>
            <a:pPr marL="38100">
              <a:lnSpc>
                <a:spcPct val="100000"/>
              </a:lnSpc>
              <a:spcBef>
                <a:spcPts val="5"/>
              </a:spcBef>
            </a:pPr>
            <a:fld id="{81D60167-4931-47E6-BA6A-407CBD079E47}" type="slidenum">
              <a:rPr dirty="0"/>
              <a:t>23</a:t>
            </a:fld>
            <a:endParaRPr dirty="0"/>
          </a:p>
        </p:txBody>
      </p:sp>
      <p:sp>
        <p:nvSpPr>
          <p:cNvPr id="32" name="object 32"/>
          <p:cNvSpPr txBox="1">
            <a:spLocks noGrp="1"/>
          </p:cNvSpPr>
          <p:nvPr>
            <p:ph type="ftr" sz="quarter" idx="5"/>
          </p:nvPr>
        </p:nvSpPr>
        <p:spPr>
          <a:prstGeom prst="rect">
            <a:avLst/>
          </a:prstGeom>
        </p:spPr>
        <p:txBody>
          <a:bodyPr vert="horz" wrap="square" lIns="0" tIns="3810" rIns="0" bIns="0" rtlCol="0">
            <a:spAutoFit/>
          </a:bodyPr>
          <a:lstStyle/>
          <a:p>
            <a:pPr marL="12700">
              <a:lnSpc>
                <a:spcPct val="100000"/>
              </a:lnSpc>
              <a:spcBef>
                <a:spcPts val="30"/>
              </a:spcBef>
            </a:pPr>
            <a:r>
              <a:rPr dirty="0"/>
              <a:t>©</a:t>
            </a:r>
            <a:r>
              <a:rPr spc="5" dirty="0"/>
              <a:t> </a:t>
            </a:r>
            <a:r>
              <a:rPr spc="-10" dirty="0"/>
              <a:t>2020</a:t>
            </a:r>
            <a:r>
              <a:rPr spc="15" dirty="0"/>
              <a:t> </a:t>
            </a:r>
            <a:r>
              <a:rPr spc="-5" dirty="0"/>
              <a:t>Mitsubishi</a:t>
            </a:r>
            <a:r>
              <a:rPr spc="30" dirty="0"/>
              <a:t> </a:t>
            </a:r>
            <a:r>
              <a:rPr spc="-20" dirty="0"/>
              <a:t>Power</a:t>
            </a:r>
            <a:r>
              <a:rPr spc="65" dirty="0"/>
              <a:t> </a:t>
            </a:r>
            <a:r>
              <a:rPr spc="-10" dirty="0"/>
              <a:t>Americas,</a:t>
            </a:r>
            <a:r>
              <a:rPr spc="70" dirty="0"/>
              <a:t> </a:t>
            </a:r>
            <a:r>
              <a:rPr spc="-5" dirty="0"/>
              <a:t>Inc.</a:t>
            </a:r>
            <a:r>
              <a:rPr spc="5" dirty="0"/>
              <a:t> </a:t>
            </a:r>
            <a:r>
              <a:rPr spc="-10" dirty="0"/>
              <a:t>All</a:t>
            </a:r>
            <a:r>
              <a:rPr spc="30" dirty="0"/>
              <a:t> </a:t>
            </a:r>
            <a:r>
              <a:rPr spc="-10" dirty="0"/>
              <a:t>Rights</a:t>
            </a:r>
            <a:r>
              <a:rPr spc="15" dirty="0"/>
              <a:t> </a:t>
            </a:r>
            <a:r>
              <a:rPr spc="-15" dirty="0"/>
              <a:t>Reserved.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4540" y="136047"/>
            <a:ext cx="7567930" cy="360680"/>
          </a:xfrm>
          <a:prstGeom prst="rect">
            <a:avLst/>
          </a:prstGeom>
        </p:spPr>
        <p:txBody>
          <a:bodyPr vert="horz" wrap="square" lIns="0" tIns="12700" rIns="0" bIns="0" rtlCol="0">
            <a:spAutoFit/>
          </a:bodyPr>
          <a:lstStyle/>
          <a:p>
            <a:pPr marL="12700">
              <a:lnSpc>
                <a:spcPct val="100000"/>
              </a:lnSpc>
              <a:spcBef>
                <a:spcPts val="100"/>
              </a:spcBef>
            </a:pPr>
            <a:r>
              <a:rPr sz="2200" dirty="0">
                <a:solidFill>
                  <a:srgbClr val="000000"/>
                </a:solidFill>
              </a:rPr>
              <a:t>Gas </a:t>
            </a:r>
            <a:r>
              <a:rPr sz="2200" spc="-30" dirty="0">
                <a:solidFill>
                  <a:srgbClr val="000000"/>
                </a:solidFill>
              </a:rPr>
              <a:t>Turbine</a:t>
            </a:r>
            <a:r>
              <a:rPr sz="2200" spc="45" dirty="0">
                <a:solidFill>
                  <a:srgbClr val="000000"/>
                </a:solidFill>
              </a:rPr>
              <a:t> </a:t>
            </a:r>
            <a:r>
              <a:rPr sz="2200" spc="-5" dirty="0">
                <a:solidFill>
                  <a:srgbClr val="000000"/>
                </a:solidFill>
              </a:rPr>
              <a:t>Modifications</a:t>
            </a:r>
            <a:r>
              <a:rPr sz="2200" spc="25" dirty="0">
                <a:solidFill>
                  <a:srgbClr val="000000"/>
                </a:solidFill>
              </a:rPr>
              <a:t> </a:t>
            </a:r>
            <a:r>
              <a:rPr sz="2200" spc="-5" dirty="0">
                <a:solidFill>
                  <a:srgbClr val="000000"/>
                </a:solidFill>
              </a:rPr>
              <a:t>Required</a:t>
            </a:r>
            <a:r>
              <a:rPr sz="2200" spc="45" dirty="0">
                <a:solidFill>
                  <a:srgbClr val="000000"/>
                </a:solidFill>
              </a:rPr>
              <a:t> </a:t>
            </a:r>
            <a:r>
              <a:rPr sz="2200" dirty="0">
                <a:solidFill>
                  <a:srgbClr val="000000"/>
                </a:solidFill>
              </a:rPr>
              <a:t>for</a:t>
            </a:r>
            <a:r>
              <a:rPr sz="2200" spc="-10" dirty="0">
                <a:solidFill>
                  <a:srgbClr val="000000"/>
                </a:solidFill>
              </a:rPr>
              <a:t> Hydrogen</a:t>
            </a:r>
            <a:r>
              <a:rPr sz="2200" spc="80" dirty="0">
                <a:solidFill>
                  <a:srgbClr val="000000"/>
                </a:solidFill>
              </a:rPr>
              <a:t> </a:t>
            </a:r>
            <a:r>
              <a:rPr sz="2200" dirty="0">
                <a:solidFill>
                  <a:srgbClr val="000000"/>
                </a:solidFill>
              </a:rPr>
              <a:t>Power</a:t>
            </a:r>
            <a:endParaRPr sz="2200"/>
          </a:p>
        </p:txBody>
      </p:sp>
      <p:sp>
        <p:nvSpPr>
          <p:cNvPr id="3" name="object 3"/>
          <p:cNvSpPr txBox="1"/>
          <p:nvPr/>
        </p:nvSpPr>
        <p:spPr>
          <a:xfrm>
            <a:off x="2182877" y="1013004"/>
            <a:ext cx="1910714" cy="665480"/>
          </a:xfrm>
          <a:prstGeom prst="rect">
            <a:avLst/>
          </a:prstGeom>
        </p:spPr>
        <p:txBody>
          <a:bodyPr vert="horz" wrap="square" lIns="0" tIns="12700" rIns="0" bIns="0" rtlCol="0">
            <a:spAutoFit/>
          </a:bodyPr>
          <a:lstStyle/>
          <a:p>
            <a:pPr marL="12700" marR="5080" indent="193040">
              <a:lnSpc>
                <a:spcPct val="100000"/>
              </a:lnSpc>
              <a:spcBef>
                <a:spcPts val="100"/>
              </a:spcBef>
            </a:pPr>
            <a:r>
              <a:rPr sz="2100" b="1" spc="-20" dirty="0">
                <a:solidFill>
                  <a:srgbClr val="557783"/>
                </a:solidFill>
                <a:latin typeface="Arial"/>
                <a:cs typeface="Arial"/>
              </a:rPr>
              <a:t>ADVANCED </a:t>
            </a:r>
            <a:r>
              <a:rPr sz="2100" b="1" spc="-15" dirty="0">
                <a:solidFill>
                  <a:srgbClr val="557783"/>
                </a:solidFill>
                <a:latin typeface="Arial"/>
                <a:cs typeface="Arial"/>
              </a:rPr>
              <a:t> </a:t>
            </a:r>
            <a:r>
              <a:rPr sz="2100" b="1" spc="-5" dirty="0">
                <a:solidFill>
                  <a:srgbClr val="557783"/>
                </a:solidFill>
                <a:latin typeface="Arial"/>
                <a:cs typeface="Arial"/>
              </a:rPr>
              <a:t>TE</a:t>
            </a:r>
            <a:r>
              <a:rPr sz="2100" b="1" dirty="0">
                <a:solidFill>
                  <a:srgbClr val="557783"/>
                </a:solidFill>
                <a:latin typeface="Arial"/>
                <a:cs typeface="Arial"/>
              </a:rPr>
              <a:t>CHN</a:t>
            </a:r>
            <a:r>
              <a:rPr sz="2100" b="1" spc="5" dirty="0">
                <a:solidFill>
                  <a:srgbClr val="557783"/>
                </a:solidFill>
                <a:latin typeface="Arial"/>
                <a:cs typeface="Arial"/>
              </a:rPr>
              <a:t>O</a:t>
            </a:r>
            <a:r>
              <a:rPr sz="2100" b="1" spc="-5" dirty="0">
                <a:solidFill>
                  <a:srgbClr val="557783"/>
                </a:solidFill>
                <a:latin typeface="Arial"/>
                <a:cs typeface="Arial"/>
              </a:rPr>
              <a:t>L</a:t>
            </a:r>
            <a:r>
              <a:rPr sz="2100" b="1" spc="5" dirty="0">
                <a:solidFill>
                  <a:srgbClr val="557783"/>
                </a:solidFill>
                <a:latin typeface="Arial"/>
                <a:cs typeface="Arial"/>
              </a:rPr>
              <a:t>OG</a:t>
            </a:r>
            <a:r>
              <a:rPr sz="2100" b="1" dirty="0">
                <a:solidFill>
                  <a:srgbClr val="557783"/>
                </a:solidFill>
                <a:latin typeface="Arial"/>
                <a:cs typeface="Arial"/>
              </a:rPr>
              <a:t>Y</a:t>
            </a:r>
            <a:endParaRPr sz="2100">
              <a:latin typeface="Arial"/>
              <a:cs typeface="Arial"/>
            </a:endParaRPr>
          </a:p>
        </p:txBody>
      </p:sp>
      <p:pic>
        <p:nvPicPr>
          <p:cNvPr id="4" name="object 4"/>
          <p:cNvPicPr/>
          <p:nvPr/>
        </p:nvPicPr>
        <p:blipFill>
          <a:blip r:embed="rId2" cstate="print"/>
          <a:stretch>
            <a:fillRect/>
          </a:stretch>
        </p:blipFill>
        <p:spPr>
          <a:xfrm>
            <a:off x="1219200" y="1582420"/>
            <a:ext cx="3835387" cy="2760980"/>
          </a:xfrm>
          <a:prstGeom prst="rect">
            <a:avLst/>
          </a:prstGeom>
        </p:spPr>
      </p:pic>
      <p:sp>
        <p:nvSpPr>
          <p:cNvPr id="5" name="object 5"/>
          <p:cNvSpPr txBox="1"/>
          <p:nvPr/>
        </p:nvSpPr>
        <p:spPr>
          <a:xfrm>
            <a:off x="7729430" y="1017253"/>
            <a:ext cx="2282190" cy="345440"/>
          </a:xfrm>
          <a:prstGeom prst="rect">
            <a:avLst/>
          </a:prstGeom>
        </p:spPr>
        <p:txBody>
          <a:bodyPr vert="horz" wrap="square" lIns="0" tIns="12700" rIns="0" bIns="0" rtlCol="0">
            <a:spAutoFit/>
          </a:bodyPr>
          <a:lstStyle/>
          <a:p>
            <a:pPr marL="38100">
              <a:lnSpc>
                <a:spcPct val="100000"/>
              </a:lnSpc>
              <a:spcBef>
                <a:spcPts val="100"/>
              </a:spcBef>
            </a:pPr>
            <a:r>
              <a:rPr sz="2100" b="1" dirty="0">
                <a:solidFill>
                  <a:srgbClr val="557783"/>
                </a:solidFill>
                <a:latin typeface="Arial"/>
                <a:cs typeface="Arial"/>
              </a:rPr>
              <a:t>H</a:t>
            </a:r>
            <a:r>
              <a:rPr sz="2100" b="1" baseline="-19841" dirty="0">
                <a:solidFill>
                  <a:srgbClr val="557783"/>
                </a:solidFill>
                <a:latin typeface="Arial"/>
                <a:cs typeface="Arial"/>
              </a:rPr>
              <a:t>2</a:t>
            </a:r>
            <a:r>
              <a:rPr sz="2100" b="1" spc="240" baseline="-19841" dirty="0">
                <a:solidFill>
                  <a:srgbClr val="557783"/>
                </a:solidFill>
                <a:latin typeface="Arial"/>
                <a:cs typeface="Arial"/>
              </a:rPr>
              <a:t> </a:t>
            </a:r>
            <a:r>
              <a:rPr sz="2100" b="1" spc="-20" dirty="0">
                <a:solidFill>
                  <a:srgbClr val="557783"/>
                </a:solidFill>
                <a:latin typeface="Arial"/>
                <a:cs typeface="Arial"/>
              </a:rPr>
              <a:t>GAS</a:t>
            </a:r>
            <a:r>
              <a:rPr sz="2100" b="1" spc="30" dirty="0">
                <a:solidFill>
                  <a:srgbClr val="557783"/>
                </a:solidFill>
                <a:latin typeface="Arial"/>
                <a:cs typeface="Arial"/>
              </a:rPr>
              <a:t> </a:t>
            </a:r>
            <a:r>
              <a:rPr sz="2100" b="1" spc="-5" dirty="0">
                <a:solidFill>
                  <a:srgbClr val="557783"/>
                </a:solidFill>
                <a:latin typeface="Arial"/>
                <a:cs typeface="Arial"/>
              </a:rPr>
              <a:t>TURBINE</a:t>
            </a:r>
            <a:endParaRPr sz="2100">
              <a:latin typeface="Arial"/>
              <a:cs typeface="Arial"/>
            </a:endParaRPr>
          </a:p>
        </p:txBody>
      </p:sp>
      <p:grpSp>
        <p:nvGrpSpPr>
          <p:cNvPr id="6" name="object 6"/>
          <p:cNvGrpSpPr/>
          <p:nvPr/>
        </p:nvGrpSpPr>
        <p:grpSpPr>
          <a:xfrm>
            <a:off x="6017260" y="1511300"/>
            <a:ext cx="5707380" cy="3565525"/>
            <a:chOff x="6017260" y="1511300"/>
            <a:chExt cx="5707380" cy="3565525"/>
          </a:xfrm>
        </p:grpSpPr>
        <p:pic>
          <p:nvPicPr>
            <p:cNvPr id="7" name="object 7"/>
            <p:cNvPicPr/>
            <p:nvPr/>
          </p:nvPicPr>
          <p:blipFill>
            <a:blip r:embed="rId3" cstate="print"/>
            <a:stretch>
              <a:fillRect/>
            </a:stretch>
          </p:blipFill>
          <p:spPr>
            <a:xfrm>
              <a:off x="6017260" y="1511300"/>
              <a:ext cx="5707379" cy="2019299"/>
            </a:xfrm>
            <a:prstGeom prst="rect">
              <a:avLst/>
            </a:prstGeom>
          </p:spPr>
        </p:pic>
        <p:sp>
          <p:nvSpPr>
            <p:cNvPr id="8" name="object 8"/>
            <p:cNvSpPr/>
            <p:nvPr/>
          </p:nvSpPr>
          <p:spPr>
            <a:xfrm>
              <a:off x="8375650" y="1926591"/>
              <a:ext cx="932180" cy="426720"/>
            </a:xfrm>
            <a:custGeom>
              <a:avLst/>
              <a:gdLst/>
              <a:ahLst/>
              <a:cxnLst/>
              <a:rect l="l" t="t" r="r" b="b"/>
              <a:pathLst>
                <a:path w="932179" h="426719">
                  <a:moveTo>
                    <a:pt x="0" y="71120"/>
                  </a:moveTo>
                  <a:lnTo>
                    <a:pt x="5588" y="43435"/>
                  </a:lnTo>
                  <a:lnTo>
                    <a:pt x="20829" y="20829"/>
                  </a:lnTo>
                  <a:lnTo>
                    <a:pt x="43435" y="5588"/>
                  </a:lnTo>
                  <a:lnTo>
                    <a:pt x="71120" y="0"/>
                  </a:lnTo>
                  <a:lnTo>
                    <a:pt x="861060" y="0"/>
                  </a:lnTo>
                  <a:lnTo>
                    <a:pt x="888744" y="5588"/>
                  </a:lnTo>
                  <a:lnTo>
                    <a:pt x="911350" y="20829"/>
                  </a:lnTo>
                  <a:lnTo>
                    <a:pt x="926591" y="43435"/>
                  </a:lnTo>
                  <a:lnTo>
                    <a:pt x="932180" y="71120"/>
                  </a:lnTo>
                  <a:lnTo>
                    <a:pt x="932180" y="355600"/>
                  </a:lnTo>
                  <a:lnTo>
                    <a:pt x="926591" y="383284"/>
                  </a:lnTo>
                  <a:lnTo>
                    <a:pt x="911350" y="405890"/>
                  </a:lnTo>
                  <a:lnTo>
                    <a:pt x="888744" y="421131"/>
                  </a:lnTo>
                  <a:lnTo>
                    <a:pt x="861060" y="426720"/>
                  </a:lnTo>
                  <a:lnTo>
                    <a:pt x="71120" y="426720"/>
                  </a:lnTo>
                  <a:lnTo>
                    <a:pt x="43435" y="421131"/>
                  </a:lnTo>
                  <a:lnTo>
                    <a:pt x="20829" y="405890"/>
                  </a:lnTo>
                  <a:lnTo>
                    <a:pt x="5588" y="383284"/>
                  </a:lnTo>
                  <a:lnTo>
                    <a:pt x="0" y="355600"/>
                  </a:lnTo>
                  <a:lnTo>
                    <a:pt x="0" y="71120"/>
                  </a:lnTo>
                  <a:close/>
                </a:path>
              </a:pathLst>
            </a:custGeom>
            <a:ln w="38100">
              <a:solidFill>
                <a:srgbClr val="C00000"/>
              </a:solidFill>
            </a:ln>
          </p:spPr>
          <p:txBody>
            <a:bodyPr wrap="square" lIns="0" tIns="0" rIns="0" bIns="0" rtlCol="0"/>
            <a:lstStyle/>
            <a:p>
              <a:endParaRPr/>
            </a:p>
          </p:txBody>
        </p:sp>
        <p:sp>
          <p:nvSpPr>
            <p:cNvPr id="9" name="object 9"/>
            <p:cNvSpPr/>
            <p:nvPr/>
          </p:nvSpPr>
          <p:spPr>
            <a:xfrm>
              <a:off x="7329303" y="2343913"/>
              <a:ext cx="1276350" cy="2609215"/>
            </a:xfrm>
            <a:custGeom>
              <a:avLst/>
              <a:gdLst/>
              <a:ahLst/>
              <a:cxnLst/>
              <a:rect l="l" t="t" r="r" b="b"/>
              <a:pathLst>
                <a:path w="1276350" h="2609215">
                  <a:moveTo>
                    <a:pt x="1150084" y="0"/>
                  </a:moveTo>
                  <a:lnTo>
                    <a:pt x="1108358" y="405"/>
                  </a:lnTo>
                  <a:lnTo>
                    <a:pt x="1066833" y="2814"/>
                  </a:lnTo>
                  <a:lnTo>
                    <a:pt x="1025545" y="7194"/>
                  </a:lnTo>
                  <a:lnTo>
                    <a:pt x="984532" y="13511"/>
                  </a:lnTo>
                  <a:lnTo>
                    <a:pt x="943833" y="21731"/>
                  </a:lnTo>
                  <a:lnTo>
                    <a:pt x="903483" y="31820"/>
                  </a:lnTo>
                  <a:lnTo>
                    <a:pt x="863522" y="43745"/>
                  </a:lnTo>
                  <a:lnTo>
                    <a:pt x="823985" y="57472"/>
                  </a:lnTo>
                  <a:lnTo>
                    <a:pt x="784912" y="72968"/>
                  </a:lnTo>
                  <a:lnTo>
                    <a:pt x="746339" y="90197"/>
                  </a:lnTo>
                  <a:lnTo>
                    <a:pt x="708303" y="109128"/>
                  </a:lnTo>
                  <a:lnTo>
                    <a:pt x="670842" y="129725"/>
                  </a:lnTo>
                  <a:lnTo>
                    <a:pt x="633994" y="151956"/>
                  </a:lnTo>
                  <a:lnTo>
                    <a:pt x="597797" y="175787"/>
                  </a:lnTo>
                  <a:lnTo>
                    <a:pt x="562286" y="201183"/>
                  </a:lnTo>
                  <a:lnTo>
                    <a:pt x="527501" y="228112"/>
                  </a:lnTo>
                  <a:lnTo>
                    <a:pt x="493479" y="256539"/>
                  </a:lnTo>
                  <a:lnTo>
                    <a:pt x="460256" y="286431"/>
                  </a:lnTo>
                  <a:lnTo>
                    <a:pt x="427871" y="317754"/>
                  </a:lnTo>
                  <a:lnTo>
                    <a:pt x="396361" y="350475"/>
                  </a:lnTo>
                  <a:lnTo>
                    <a:pt x="365763" y="384559"/>
                  </a:lnTo>
                  <a:lnTo>
                    <a:pt x="336116" y="419973"/>
                  </a:lnTo>
                  <a:lnTo>
                    <a:pt x="307455" y="456683"/>
                  </a:lnTo>
                  <a:lnTo>
                    <a:pt x="279820" y="494655"/>
                  </a:lnTo>
                  <a:lnTo>
                    <a:pt x="253247" y="533857"/>
                  </a:lnTo>
                  <a:lnTo>
                    <a:pt x="227773" y="574253"/>
                  </a:lnTo>
                  <a:lnTo>
                    <a:pt x="203437" y="615811"/>
                  </a:lnTo>
                  <a:lnTo>
                    <a:pt x="180276" y="658496"/>
                  </a:lnTo>
                  <a:lnTo>
                    <a:pt x="158327" y="702275"/>
                  </a:lnTo>
                  <a:lnTo>
                    <a:pt x="137628" y="747114"/>
                  </a:lnTo>
                  <a:lnTo>
                    <a:pt x="118216" y="792980"/>
                  </a:lnTo>
                  <a:lnTo>
                    <a:pt x="100128" y="839838"/>
                  </a:lnTo>
                  <a:lnTo>
                    <a:pt x="83403" y="887656"/>
                  </a:lnTo>
                  <a:lnTo>
                    <a:pt x="68078" y="936399"/>
                  </a:lnTo>
                  <a:lnTo>
                    <a:pt x="54189" y="986033"/>
                  </a:lnTo>
                  <a:lnTo>
                    <a:pt x="41775" y="1036525"/>
                  </a:lnTo>
                  <a:lnTo>
                    <a:pt x="30873" y="1087841"/>
                  </a:lnTo>
                  <a:lnTo>
                    <a:pt x="21521" y="1139948"/>
                  </a:lnTo>
                  <a:lnTo>
                    <a:pt x="13825" y="1192325"/>
                  </a:lnTo>
                  <a:lnTo>
                    <a:pt x="7850" y="1244445"/>
                  </a:lnTo>
                  <a:lnTo>
                    <a:pt x="3571" y="1296264"/>
                  </a:lnTo>
                  <a:lnTo>
                    <a:pt x="962" y="1347738"/>
                  </a:lnTo>
                  <a:lnTo>
                    <a:pt x="0" y="1398824"/>
                  </a:lnTo>
                  <a:lnTo>
                    <a:pt x="658" y="1449478"/>
                  </a:lnTo>
                  <a:lnTo>
                    <a:pt x="2913" y="1499655"/>
                  </a:lnTo>
                  <a:lnTo>
                    <a:pt x="6740" y="1549312"/>
                  </a:lnTo>
                  <a:lnTo>
                    <a:pt x="12113" y="1598405"/>
                  </a:lnTo>
                  <a:lnTo>
                    <a:pt x="19008" y="1646890"/>
                  </a:lnTo>
                  <a:lnTo>
                    <a:pt x="27401" y="1694724"/>
                  </a:lnTo>
                  <a:lnTo>
                    <a:pt x="37266" y="1741861"/>
                  </a:lnTo>
                  <a:lnTo>
                    <a:pt x="48578" y="1788259"/>
                  </a:lnTo>
                  <a:lnTo>
                    <a:pt x="61313" y="1833874"/>
                  </a:lnTo>
                  <a:lnTo>
                    <a:pt x="75445" y="1878661"/>
                  </a:lnTo>
                  <a:lnTo>
                    <a:pt x="90951" y="1922577"/>
                  </a:lnTo>
                  <a:lnTo>
                    <a:pt x="107805" y="1965578"/>
                  </a:lnTo>
                  <a:lnTo>
                    <a:pt x="125983" y="2007619"/>
                  </a:lnTo>
                  <a:lnTo>
                    <a:pt x="145459" y="2048658"/>
                  </a:lnTo>
                  <a:lnTo>
                    <a:pt x="166208" y="2088651"/>
                  </a:lnTo>
                  <a:lnTo>
                    <a:pt x="188207" y="2127552"/>
                  </a:lnTo>
                  <a:lnTo>
                    <a:pt x="211430" y="2165319"/>
                  </a:lnTo>
                  <a:lnTo>
                    <a:pt x="235852" y="2201908"/>
                  </a:lnTo>
                  <a:lnTo>
                    <a:pt x="261449" y="2237274"/>
                  </a:lnTo>
                  <a:lnTo>
                    <a:pt x="288195" y="2271374"/>
                  </a:lnTo>
                  <a:lnTo>
                    <a:pt x="316066" y="2304164"/>
                  </a:lnTo>
                  <a:lnTo>
                    <a:pt x="345037" y="2335600"/>
                  </a:lnTo>
                  <a:lnTo>
                    <a:pt x="375084" y="2365639"/>
                  </a:lnTo>
                  <a:lnTo>
                    <a:pt x="406181" y="2394235"/>
                  </a:lnTo>
                  <a:lnTo>
                    <a:pt x="438303" y="2421346"/>
                  </a:lnTo>
                  <a:lnTo>
                    <a:pt x="471426" y="2446928"/>
                  </a:lnTo>
                  <a:lnTo>
                    <a:pt x="505525" y="2470936"/>
                  </a:lnTo>
                  <a:lnTo>
                    <a:pt x="540576" y="2493327"/>
                  </a:lnTo>
                  <a:lnTo>
                    <a:pt x="576552" y="2514057"/>
                  </a:lnTo>
                  <a:lnTo>
                    <a:pt x="613430" y="2533082"/>
                  </a:lnTo>
                  <a:lnTo>
                    <a:pt x="651185" y="2550358"/>
                  </a:lnTo>
                  <a:lnTo>
                    <a:pt x="689792" y="2565842"/>
                  </a:lnTo>
                  <a:lnTo>
                    <a:pt x="729225" y="2579488"/>
                  </a:lnTo>
                  <a:lnTo>
                    <a:pt x="769461" y="2591254"/>
                  </a:lnTo>
                  <a:lnTo>
                    <a:pt x="810475" y="2601096"/>
                  </a:lnTo>
                  <a:lnTo>
                    <a:pt x="852241" y="2608970"/>
                  </a:lnTo>
                  <a:lnTo>
                    <a:pt x="815844" y="2582292"/>
                  </a:lnTo>
                  <a:lnTo>
                    <a:pt x="780535" y="2553950"/>
                  </a:lnTo>
                  <a:lnTo>
                    <a:pt x="746340" y="2523989"/>
                  </a:lnTo>
                  <a:lnTo>
                    <a:pt x="713285" y="2492454"/>
                  </a:lnTo>
                  <a:lnTo>
                    <a:pt x="681396" y="2459391"/>
                  </a:lnTo>
                  <a:lnTo>
                    <a:pt x="650697" y="2424845"/>
                  </a:lnTo>
                  <a:lnTo>
                    <a:pt x="621216" y="2388862"/>
                  </a:lnTo>
                  <a:lnTo>
                    <a:pt x="592977" y="2351486"/>
                  </a:lnTo>
                  <a:lnTo>
                    <a:pt x="566006" y="2312764"/>
                  </a:lnTo>
                  <a:lnTo>
                    <a:pt x="540329" y="2272741"/>
                  </a:lnTo>
                  <a:lnTo>
                    <a:pt x="515972" y="2231462"/>
                  </a:lnTo>
                  <a:lnTo>
                    <a:pt x="492959" y="2188973"/>
                  </a:lnTo>
                  <a:lnTo>
                    <a:pt x="471318" y="2145318"/>
                  </a:lnTo>
                  <a:lnTo>
                    <a:pt x="451073" y="2100544"/>
                  </a:lnTo>
                  <a:lnTo>
                    <a:pt x="432251" y="2054696"/>
                  </a:lnTo>
                  <a:lnTo>
                    <a:pt x="414877" y="2007819"/>
                  </a:lnTo>
                  <a:lnTo>
                    <a:pt x="398976" y="1959959"/>
                  </a:lnTo>
                  <a:lnTo>
                    <a:pt x="384574" y="1911161"/>
                  </a:lnTo>
                  <a:lnTo>
                    <a:pt x="371698" y="1861471"/>
                  </a:lnTo>
                  <a:lnTo>
                    <a:pt x="360372" y="1810933"/>
                  </a:lnTo>
                  <a:lnTo>
                    <a:pt x="350623" y="1759594"/>
                  </a:lnTo>
                  <a:lnTo>
                    <a:pt x="342475" y="1707498"/>
                  </a:lnTo>
                  <a:lnTo>
                    <a:pt x="336218" y="1657252"/>
                  </a:lnTo>
                  <a:lnTo>
                    <a:pt x="331491" y="1607027"/>
                  </a:lnTo>
                  <a:lnTo>
                    <a:pt x="328272" y="1556862"/>
                  </a:lnTo>
                  <a:lnTo>
                    <a:pt x="326541" y="1506794"/>
                  </a:lnTo>
                  <a:lnTo>
                    <a:pt x="326277" y="1456862"/>
                  </a:lnTo>
                  <a:lnTo>
                    <a:pt x="327458" y="1407105"/>
                  </a:lnTo>
                  <a:lnTo>
                    <a:pt x="330063" y="1357560"/>
                  </a:lnTo>
                  <a:lnTo>
                    <a:pt x="334072" y="1308266"/>
                  </a:lnTo>
                  <a:lnTo>
                    <a:pt x="339463" y="1259262"/>
                  </a:lnTo>
                  <a:lnTo>
                    <a:pt x="346215" y="1210585"/>
                  </a:lnTo>
                  <a:lnTo>
                    <a:pt x="354306" y="1162275"/>
                  </a:lnTo>
                  <a:lnTo>
                    <a:pt x="363717" y="1114368"/>
                  </a:lnTo>
                  <a:lnTo>
                    <a:pt x="374425" y="1066905"/>
                  </a:lnTo>
                  <a:lnTo>
                    <a:pt x="386411" y="1019922"/>
                  </a:lnTo>
                  <a:lnTo>
                    <a:pt x="399651" y="973458"/>
                  </a:lnTo>
                  <a:lnTo>
                    <a:pt x="414126" y="927553"/>
                  </a:lnTo>
                  <a:lnTo>
                    <a:pt x="429815" y="882243"/>
                  </a:lnTo>
                  <a:lnTo>
                    <a:pt x="446696" y="837568"/>
                  </a:lnTo>
                  <a:lnTo>
                    <a:pt x="464748" y="793565"/>
                  </a:lnTo>
                  <a:lnTo>
                    <a:pt x="483950" y="750273"/>
                  </a:lnTo>
                  <a:lnTo>
                    <a:pt x="504281" y="707730"/>
                  </a:lnTo>
                  <a:lnTo>
                    <a:pt x="525720" y="665975"/>
                  </a:lnTo>
                  <a:lnTo>
                    <a:pt x="548246" y="625046"/>
                  </a:lnTo>
                  <a:lnTo>
                    <a:pt x="571838" y="584982"/>
                  </a:lnTo>
                  <a:lnTo>
                    <a:pt x="596474" y="545819"/>
                  </a:lnTo>
                  <a:lnTo>
                    <a:pt x="622134" y="507598"/>
                  </a:lnTo>
                  <a:lnTo>
                    <a:pt x="648797" y="470356"/>
                  </a:lnTo>
                  <a:lnTo>
                    <a:pt x="676440" y="434132"/>
                  </a:lnTo>
                  <a:lnTo>
                    <a:pt x="705044" y="398963"/>
                  </a:lnTo>
                  <a:lnTo>
                    <a:pt x="734587" y="364889"/>
                  </a:lnTo>
                  <a:lnTo>
                    <a:pt x="765049" y="331947"/>
                  </a:lnTo>
                  <a:lnTo>
                    <a:pt x="796407" y="300177"/>
                  </a:lnTo>
                  <a:lnTo>
                    <a:pt x="828641" y="269615"/>
                  </a:lnTo>
                  <a:lnTo>
                    <a:pt x="861730" y="240301"/>
                  </a:lnTo>
                  <a:lnTo>
                    <a:pt x="895652" y="212273"/>
                  </a:lnTo>
                  <a:lnTo>
                    <a:pt x="930387" y="185569"/>
                  </a:lnTo>
                  <a:lnTo>
                    <a:pt x="965914" y="160227"/>
                  </a:lnTo>
                  <a:lnTo>
                    <a:pt x="1002211" y="136287"/>
                  </a:lnTo>
                  <a:lnTo>
                    <a:pt x="1039258" y="113785"/>
                  </a:lnTo>
                  <a:lnTo>
                    <a:pt x="1077032" y="92762"/>
                  </a:lnTo>
                  <a:lnTo>
                    <a:pt x="1115514" y="73254"/>
                  </a:lnTo>
                  <a:lnTo>
                    <a:pt x="1154682" y="55300"/>
                  </a:lnTo>
                  <a:lnTo>
                    <a:pt x="1194515" y="38938"/>
                  </a:lnTo>
                  <a:lnTo>
                    <a:pt x="1234991" y="24208"/>
                  </a:lnTo>
                  <a:lnTo>
                    <a:pt x="1276090" y="11147"/>
                  </a:lnTo>
                  <a:lnTo>
                    <a:pt x="1233988" y="5337"/>
                  </a:lnTo>
                  <a:lnTo>
                    <a:pt x="1191974" y="1632"/>
                  </a:lnTo>
                  <a:lnTo>
                    <a:pt x="1150084" y="0"/>
                  </a:lnTo>
                  <a:close/>
                </a:path>
              </a:pathLst>
            </a:custGeom>
            <a:solidFill>
              <a:srgbClr val="D5001C">
                <a:alpha val="50195"/>
              </a:srgbClr>
            </a:solidFill>
          </p:spPr>
          <p:txBody>
            <a:bodyPr wrap="square" lIns="0" tIns="0" rIns="0" bIns="0" rtlCol="0"/>
            <a:lstStyle/>
            <a:p>
              <a:endParaRPr/>
            </a:p>
          </p:txBody>
        </p:sp>
        <p:sp>
          <p:nvSpPr>
            <p:cNvPr id="10" name="object 10"/>
            <p:cNvSpPr/>
            <p:nvPr/>
          </p:nvSpPr>
          <p:spPr>
            <a:xfrm>
              <a:off x="7498229" y="4362033"/>
              <a:ext cx="711200" cy="712470"/>
            </a:xfrm>
            <a:custGeom>
              <a:avLst/>
              <a:gdLst/>
              <a:ahLst/>
              <a:cxnLst/>
              <a:rect l="l" t="t" r="r" b="b"/>
              <a:pathLst>
                <a:path w="711200" h="712470">
                  <a:moveTo>
                    <a:pt x="659561" y="0"/>
                  </a:moveTo>
                  <a:lnTo>
                    <a:pt x="0" y="650240"/>
                  </a:lnTo>
                  <a:lnTo>
                    <a:pt x="711149" y="711949"/>
                  </a:lnTo>
                  <a:lnTo>
                    <a:pt x="659561" y="0"/>
                  </a:lnTo>
                  <a:close/>
                </a:path>
              </a:pathLst>
            </a:custGeom>
            <a:solidFill>
              <a:srgbClr val="FFFFFF"/>
            </a:solidFill>
          </p:spPr>
          <p:txBody>
            <a:bodyPr wrap="square" lIns="0" tIns="0" rIns="0" bIns="0" rtlCol="0"/>
            <a:lstStyle/>
            <a:p>
              <a:endParaRPr/>
            </a:p>
          </p:txBody>
        </p:sp>
        <p:sp>
          <p:nvSpPr>
            <p:cNvPr id="11" name="object 11"/>
            <p:cNvSpPr/>
            <p:nvPr/>
          </p:nvSpPr>
          <p:spPr>
            <a:xfrm>
              <a:off x="7495354" y="4364873"/>
              <a:ext cx="711200" cy="712470"/>
            </a:xfrm>
            <a:custGeom>
              <a:avLst/>
              <a:gdLst/>
              <a:ahLst/>
              <a:cxnLst/>
              <a:rect l="l" t="t" r="r" b="b"/>
              <a:pathLst>
                <a:path w="711200" h="712470">
                  <a:moveTo>
                    <a:pt x="659561" y="0"/>
                  </a:moveTo>
                  <a:lnTo>
                    <a:pt x="0" y="650239"/>
                  </a:lnTo>
                  <a:lnTo>
                    <a:pt x="711149" y="711949"/>
                  </a:lnTo>
                  <a:lnTo>
                    <a:pt x="659561" y="0"/>
                  </a:lnTo>
                  <a:close/>
                </a:path>
              </a:pathLst>
            </a:custGeom>
            <a:solidFill>
              <a:srgbClr val="D5001C">
                <a:alpha val="50195"/>
              </a:srgbClr>
            </a:solidFill>
          </p:spPr>
          <p:txBody>
            <a:bodyPr wrap="square" lIns="0" tIns="0" rIns="0" bIns="0" rtlCol="0"/>
            <a:lstStyle/>
            <a:p>
              <a:endParaRPr/>
            </a:p>
          </p:txBody>
        </p:sp>
      </p:grpSp>
      <p:sp>
        <p:nvSpPr>
          <p:cNvPr id="12" name="object 12"/>
          <p:cNvSpPr txBox="1"/>
          <p:nvPr/>
        </p:nvSpPr>
        <p:spPr>
          <a:xfrm>
            <a:off x="6822961" y="5302958"/>
            <a:ext cx="4093210" cy="985519"/>
          </a:xfrm>
          <a:prstGeom prst="rect">
            <a:avLst/>
          </a:prstGeom>
        </p:spPr>
        <p:txBody>
          <a:bodyPr vert="horz" wrap="square" lIns="0" tIns="12700" rIns="0" bIns="0" rtlCol="0">
            <a:spAutoFit/>
          </a:bodyPr>
          <a:lstStyle/>
          <a:p>
            <a:pPr marL="12700" marR="5080" algn="ctr">
              <a:lnSpc>
                <a:spcPct val="100000"/>
              </a:lnSpc>
              <a:spcBef>
                <a:spcPts val="100"/>
              </a:spcBef>
            </a:pPr>
            <a:r>
              <a:rPr sz="2100" spc="-10" dirty="0">
                <a:latin typeface="Arial"/>
                <a:cs typeface="Arial"/>
              </a:rPr>
              <a:t>Modifications</a:t>
            </a:r>
            <a:r>
              <a:rPr sz="2100" spc="40" dirty="0">
                <a:latin typeface="Arial"/>
                <a:cs typeface="Arial"/>
              </a:rPr>
              <a:t> </a:t>
            </a:r>
            <a:r>
              <a:rPr sz="2100" spc="-5" dirty="0">
                <a:latin typeface="Arial"/>
                <a:cs typeface="Arial"/>
              </a:rPr>
              <a:t>are</a:t>
            </a:r>
            <a:r>
              <a:rPr sz="2100" spc="-20" dirty="0">
                <a:latin typeface="Arial"/>
                <a:cs typeface="Arial"/>
              </a:rPr>
              <a:t> </a:t>
            </a:r>
            <a:r>
              <a:rPr sz="2100" spc="-10" dirty="0">
                <a:latin typeface="Arial"/>
                <a:cs typeface="Arial"/>
              </a:rPr>
              <a:t>only</a:t>
            </a:r>
            <a:r>
              <a:rPr sz="2100" spc="25" dirty="0">
                <a:latin typeface="Arial"/>
                <a:cs typeface="Arial"/>
              </a:rPr>
              <a:t> </a:t>
            </a:r>
            <a:r>
              <a:rPr sz="2100" spc="-10" dirty="0">
                <a:latin typeface="Arial"/>
                <a:cs typeface="Arial"/>
              </a:rPr>
              <a:t>required</a:t>
            </a:r>
            <a:r>
              <a:rPr sz="2100" dirty="0">
                <a:latin typeface="Arial"/>
                <a:cs typeface="Arial"/>
              </a:rPr>
              <a:t> </a:t>
            </a:r>
            <a:r>
              <a:rPr sz="2100" spc="-10" dirty="0">
                <a:latin typeface="Arial"/>
                <a:cs typeface="Arial"/>
              </a:rPr>
              <a:t>on </a:t>
            </a:r>
            <a:r>
              <a:rPr sz="2100" spc="-5" dirty="0">
                <a:latin typeface="Arial"/>
                <a:cs typeface="Arial"/>
              </a:rPr>
              <a:t> the</a:t>
            </a:r>
            <a:r>
              <a:rPr sz="2100" dirty="0">
                <a:latin typeface="Arial"/>
                <a:cs typeface="Arial"/>
              </a:rPr>
              <a:t> </a:t>
            </a:r>
            <a:r>
              <a:rPr sz="2100" spc="-10" dirty="0">
                <a:latin typeface="Arial"/>
                <a:cs typeface="Arial"/>
              </a:rPr>
              <a:t>combustion</a:t>
            </a:r>
            <a:r>
              <a:rPr sz="2100" dirty="0">
                <a:latin typeface="Arial"/>
                <a:cs typeface="Arial"/>
              </a:rPr>
              <a:t> </a:t>
            </a:r>
            <a:r>
              <a:rPr sz="2100" spc="-10" dirty="0">
                <a:latin typeface="Arial"/>
                <a:cs typeface="Arial"/>
              </a:rPr>
              <a:t>components</a:t>
            </a:r>
            <a:r>
              <a:rPr sz="2100" spc="20" dirty="0">
                <a:latin typeface="Arial"/>
                <a:cs typeface="Arial"/>
              </a:rPr>
              <a:t> </a:t>
            </a:r>
            <a:r>
              <a:rPr sz="2100" spc="-5" dirty="0">
                <a:latin typeface="Arial"/>
                <a:cs typeface="Arial"/>
              </a:rPr>
              <a:t>of</a:t>
            </a:r>
            <a:r>
              <a:rPr sz="2100" spc="10" dirty="0">
                <a:latin typeface="Arial"/>
                <a:cs typeface="Arial"/>
              </a:rPr>
              <a:t> </a:t>
            </a:r>
            <a:r>
              <a:rPr sz="2100" spc="-10" dirty="0">
                <a:latin typeface="Arial"/>
                <a:cs typeface="Arial"/>
              </a:rPr>
              <a:t>the </a:t>
            </a:r>
            <a:r>
              <a:rPr sz="2100" spc="-570" dirty="0">
                <a:latin typeface="Arial"/>
                <a:cs typeface="Arial"/>
              </a:rPr>
              <a:t> </a:t>
            </a:r>
            <a:r>
              <a:rPr sz="2100" spc="5" dirty="0">
                <a:latin typeface="Arial"/>
                <a:cs typeface="Arial"/>
              </a:rPr>
              <a:t>GT</a:t>
            </a:r>
            <a:endParaRPr sz="2100">
              <a:latin typeface="Arial"/>
              <a:cs typeface="Arial"/>
            </a:endParaRPr>
          </a:p>
        </p:txBody>
      </p:sp>
      <p:sp>
        <p:nvSpPr>
          <p:cNvPr id="14" name="object 14"/>
          <p:cNvSpPr txBox="1">
            <a:spLocks noGrp="1"/>
          </p:cNvSpPr>
          <p:nvPr>
            <p:ph type="sldNum" sz="quarter" idx="7"/>
          </p:nvPr>
        </p:nvSpPr>
        <p:spPr>
          <a:prstGeom prst="rect">
            <a:avLst/>
          </a:prstGeom>
        </p:spPr>
        <p:txBody>
          <a:bodyPr vert="horz" wrap="square" lIns="0" tIns="635" rIns="0" bIns="0" rtlCol="0">
            <a:spAutoFit/>
          </a:bodyPr>
          <a:lstStyle/>
          <a:p>
            <a:pPr marL="38100">
              <a:lnSpc>
                <a:spcPct val="100000"/>
              </a:lnSpc>
              <a:spcBef>
                <a:spcPts val="5"/>
              </a:spcBef>
            </a:pPr>
            <a:fld id="{81D60167-4931-47E6-BA6A-407CBD079E47}" type="slidenum">
              <a:rPr dirty="0"/>
              <a:t>24</a:t>
            </a:fld>
            <a:endParaRPr dirty="0"/>
          </a:p>
        </p:txBody>
      </p:sp>
      <p:sp>
        <p:nvSpPr>
          <p:cNvPr id="15" name="object 15"/>
          <p:cNvSpPr txBox="1">
            <a:spLocks noGrp="1"/>
          </p:cNvSpPr>
          <p:nvPr>
            <p:ph type="ftr" sz="quarter" idx="5"/>
          </p:nvPr>
        </p:nvSpPr>
        <p:spPr>
          <a:prstGeom prst="rect">
            <a:avLst/>
          </a:prstGeom>
        </p:spPr>
        <p:txBody>
          <a:bodyPr vert="horz" wrap="square" lIns="0" tIns="3810" rIns="0" bIns="0" rtlCol="0">
            <a:spAutoFit/>
          </a:bodyPr>
          <a:lstStyle/>
          <a:p>
            <a:pPr marL="12700">
              <a:lnSpc>
                <a:spcPct val="100000"/>
              </a:lnSpc>
              <a:spcBef>
                <a:spcPts val="30"/>
              </a:spcBef>
            </a:pPr>
            <a:r>
              <a:rPr dirty="0"/>
              <a:t>©</a:t>
            </a:r>
            <a:r>
              <a:rPr spc="5" dirty="0"/>
              <a:t> </a:t>
            </a:r>
            <a:r>
              <a:rPr spc="-10" dirty="0"/>
              <a:t>2020</a:t>
            </a:r>
            <a:r>
              <a:rPr spc="15" dirty="0"/>
              <a:t> </a:t>
            </a:r>
            <a:r>
              <a:rPr spc="-5" dirty="0"/>
              <a:t>Mitsubishi</a:t>
            </a:r>
            <a:r>
              <a:rPr spc="30" dirty="0"/>
              <a:t> </a:t>
            </a:r>
            <a:r>
              <a:rPr spc="-20" dirty="0"/>
              <a:t>Power</a:t>
            </a:r>
            <a:r>
              <a:rPr spc="65" dirty="0"/>
              <a:t> </a:t>
            </a:r>
            <a:r>
              <a:rPr spc="-10" dirty="0"/>
              <a:t>Americas,</a:t>
            </a:r>
            <a:r>
              <a:rPr spc="70" dirty="0"/>
              <a:t> </a:t>
            </a:r>
            <a:r>
              <a:rPr spc="-5" dirty="0"/>
              <a:t>Inc.</a:t>
            </a:r>
            <a:r>
              <a:rPr spc="5" dirty="0"/>
              <a:t> </a:t>
            </a:r>
            <a:r>
              <a:rPr spc="-10" dirty="0"/>
              <a:t>All</a:t>
            </a:r>
            <a:r>
              <a:rPr spc="30" dirty="0"/>
              <a:t> </a:t>
            </a:r>
            <a:r>
              <a:rPr spc="-10" dirty="0"/>
              <a:t>Rights</a:t>
            </a:r>
            <a:r>
              <a:rPr spc="15" dirty="0"/>
              <a:t> </a:t>
            </a:r>
            <a:r>
              <a:rPr spc="-15" dirty="0"/>
              <a:t>Reserved.</a:t>
            </a:r>
          </a:p>
        </p:txBody>
      </p:sp>
      <p:graphicFrame>
        <p:nvGraphicFramePr>
          <p:cNvPr id="13" name="object 13"/>
          <p:cNvGraphicFramePr>
            <a:graphicFrameLocks noGrp="1"/>
          </p:cNvGraphicFramePr>
          <p:nvPr/>
        </p:nvGraphicFramePr>
        <p:xfrm>
          <a:off x="146203" y="4558485"/>
          <a:ext cx="4524375" cy="1642110"/>
        </p:xfrm>
        <a:graphic>
          <a:graphicData uri="http://schemas.openxmlformats.org/drawingml/2006/table">
            <a:tbl>
              <a:tblPr firstRow="1" bandRow="1">
                <a:tableStyleId>{2D5ABB26-0587-4C30-8999-92F81FD0307C}</a:tableStyleId>
              </a:tblPr>
              <a:tblGrid>
                <a:gridCol w="2980690">
                  <a:extLst>
                    <a:ext uri="{9D8B030D-6E8A-4147-A177-3AD203B41FA5}">
                      <a16:colId xmlns:a16="http://schemas.microsoft.com/office/drawing/2014/main" val="20000"/>
                    </a:ext>
                  </a:extLst>
                </a:gridCol>
                <a:gridCol w="1543685">
                  <a:extLst>
                    <a:ext uri="{9D8B030D-6E8A-4147-A177-3AD203B41FA5}">
                      <a16:colId xmlns:a16="http://schemas.microsoft.com/office/drawing/2014/main" val="20001"/>
                    </a:ext>
                  </a:extLst>
                </a:gridCol>
              </a:tblGrid>
              <a:tr h="302895">
                <a:tc gridSpan="2">
                  <a:txBody>
                    <a:bodyPr/>
                    <a:lstStyle/>
                    <a:p>
                      <a:pPr marL="1564640">
                        <a:lnSpc>
                          <a:spcPts val="1989"/>
                        </a:lnSpc>
                      </a:pPr>
                      <a:r>
                        <a:rPr sz="1800" b="1" dirty="0">
                          <a:latin typeface="Arial"/>
                          <a:cs typeface="Arial"/>
                        </a:rPr>
                        <a:t>Mitsubishi</a:t>
                      </a:r>
                      <a:r>
                        <a:rPr sz="1800" b="1" spc="-35" dirty="0">
                          <a:latin typeface="Arial"/>
                          <a:cs typeface="Arial"/>
                        </a:rPr>
                        <a:t> </a:t>
                      </a:r>
                      <a:r>
                        <a:rPr sz="1800" b="1" spc="5" dirty="0">
                          <a:latin typeface="Arial"/>
                          <a:cs typeface="Arial"/>
                        </a:rPr>
                        <a:t>Power</a:t>
                      </a:r>
                      <a:r>
                        <a:rPr sz="1800" b="1" spc="-60" dirty="0">
                          <a:latin typeface="Arial"/>
                          <a:cs typeface="Arial"/>
                        </a:rPr>
                        <a:t> </a:t>
                      </a:r>
                      <a:r>
                        <a:rPr sz="1800" b="1" spc="-5" dirty="0">
                          <a:latin typeface="Arial"/>
                          <a:cs typeface="Arial"/>
                        </a:rPr>
                        <a:t>J-Series</a:t>
                      </a:r>
                      <a:endParaRPr sz="1800">
                        <a:latin typeface="Arial"/>
                        <a:cs typeface="Arial"/>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40995">
                <a:tc>
                  <a:txBody>
                    <a:bodyPr/>
                    <a:lstStyle/>
                    <a:p>
                      <a:pPr marR="85725" algn="r">
                        <a:lnSpc>
                          <a:spcPct val="100000"/>
                        </a:lnSpc>
                        <a:spcBef>
                          <a:spcPts val="320"/>
                        </a:spcBef>
                      </a:pPr>
                      <a:r>
                        <a:rPr sz="1600" spc="-10" dirty="0">
                          <a:latin typeface="Arial"/>
                          <a:cs typeface="Arial"/>
                        </a:rPr>
                        <a:t>Output</a:t>
                      </a:r>
                      <a:endParaRPr sz="1600">
                        <a:latin typeface="Arial"/>
                        <a:cs typeface="Arial"/>
                      </a:endParaRPr>
                    </a:p>
                  </a:txBody>
                  <a:tcPr marL="0" marR="0" marT="40640" marB="0">
                    <a:lnR w="12700">
                      <a:solidFill>
                        <a:srgbClr val="213E4A"/>
                      </a:solidFill>
                      <a:prstDash val="solid"/>
                    </a:lnR>
                  </a:tcPr>
                </a:tc>
                <a:tc>
                  <a:txBody>
                    <a:bodyPr/>
                    <a:lstStyle/>
                    <a:p>
                      <a:pPr marL="91440">
                        <a:lnSpc>
                          <a:spcPct val="100000"/>
                        </a:lnSpc>
                        <a:spcBef>
                          <a:spcPts val="320"/>
                        </a:spcBef>
                      </a:pPr>
                      <a:r>
                        <a:rPr sz="1600" spc="-5" dirty="0">
                          <a:solidFill>
                            <a:srgbClr val="557783"/>
                          </a:solidFill>
                          <a:latin typeface="Arial"/>
                          <a:cs typeface="Arial"/>
                        </a:rPr>
                        <a:t>435MW</a:t>
                      </a:r>
                      <a:r>
                        <a:rPr sz="1600" spc="-20" dirty="0">
                          <a:solidFill>
                            <a:srgbClr val="557783"/>
                          </a:solidFill>
                          <a:latin typeface="Arial"/>
                          <a:cs typeface="Arial"/>
                        </a:rPr>
                        <a:t> </a:t>
                      </a:r>
                      <a:r>
                        <a:rPr sz="1200" spc="-10" dirty="0">
                          <a:solidFill>
                            <a:srgbClr val="557783"/>
                          </a:solidFill>
                          <a:latin typeface="Arial"/>
                          <a:cs typeface="Arial"/>
                        </a:rPr>
                        <a:t>(60Hz)</a:t>
                      </a:r>
                      <a:endParaRPr sz="1200">
                        <a:latin typeface="Arial"/>
                        <a:cs typeface="Arial"/>
                      </a:endParaRPr>
                    </a:p>
                  </a:txBody>
                  <a:tcPr marL="0" marR="0" marT="40640" marB="0">
                    <a:lnL w="12700">
                      <a:solidFill>
                        <a:srgbClr val="213E4A"/>
                      </a:solidFill>
                      <a:prstDash val="solid"/>
                    </a:lnL>
                  </a:tcPr>
                </a:tc>
                <a:extLst>
                  <a:ext uri="{0D108BD9-81ED-4DB2-BD59-A6C34878D82A}">
                    <a16:rowId xmlns:a16="http://schemas.microsoft.com/office/drawing/2014/main" val="10001"/>
                  </a:ext>
                </a:extLst>
              </a:tr>
              <a:tr h="334645">
                <a:tc>
                  <a:txBody>
                    <a:bodyPr/>
                    <a:lstStyle/>
                    <a:p>
                      <a:pPr marR="82550" algn="r">
                        <a:lnSpc>
                          <a:spcPct val="100000"/>
                        </a:lnSpc>
                        <a:spcBef>
                          <a:spcPts val="275"/>
                        </a:spcBef>
                      </a:pPr>
                      <a:r>
                        <a:rPr sz="1600" spc="-5" dirty="0">
                          <a:latin typeface="Arial"/>
                          <a:cs typeface="Arial"/>
                        </a:rPr>
                        <a:t>CCGT</a:t>
                      </a:r>
                      <a:r>
                        <a:rPr sz="1600" spc="-75" dirty="0">
                          <a:latin typeface="Arial"/>
                          <a:cs typeface="Arial"/>
                        </a:rPr>
                        <a:t> </a:t>
                      </a:r>
                      <a:r>
                        <a:rPr sz="1600" spc="-5" dirty="0">
                          <a:latin typeface="Arial"/>
                          <a:cs typeface="Arial"/>
                        </a:rPr>
                        <a:t>Efficiency</a:t>
                      </a:r>
                      <a:endParaRPr sz="1600">
                        <a:latin typeface="Arial"/>
                        <a:cs typeface="Arial"/>
                      </a:endParaRPr>
                    </a:p>
                  </a:txBody>
                  <a:tcPr marL="0" marR="0" marT="34925" marB="0">
                    <a:lnR w="12700">
                      <a:solidFill>
                        <a:srgbClr val="213E4A"/>
                      </a:solidFill>
                      <a:prstDash val="solid"/>
                    </a:lnR>
                  </a:tcPr>
                </a:tc>
                <a:tc>
                  <a:txBody>
                    <a:bodyPr/>
                    <a:lstStyle/>
                    <a:p>
                      <a:pPr marL="91440">
                        <a:lnSpc>
                          <a:spcPct val="100000"/>
                        </a:lnSpc>
                        <a:spcBef>
                          <a:spcPts val="275"/>
                        </a:spcBef>
                      </a:pPr>
                      <a:r>
                        <a:rPr sz="1600" spc="-10" dirty="0">
                          <a:solidFill>
                            <a:srgbClr val="557783"/>
                          </a:solidFill>
                          <a:latin typeface="Arial"/>
                          <a:cs typeface="Arial"/>
                        </a:rPr>
                        <a:t>~65%</a:t>
                      </a:r>
                      <a:endParaRPr sz="1600">
                        <a:latin typeface="Arial"/>
                        <a:cs typeface="Arial"/>
                      </a:endParaRPr>
                    </a:p>
                  </a:txBody>
                  <a:tcPr marL="0" marR="0" marT="34925" marB="0">
                    <a:lnL w="12700">
                      <a:solidFill>
                        <a:srgbClr val="213E4A"/>
                      </a:solidFill>
                      <a:prstDash val="solid"/>
                    </a:lnL>
                  </a:tcPr>
                </a:tc>
                <a:extLst>
                  <a:ext uri="{0D108BD9-81ED-4DB2-BD59-A6C34878D82A}">
                    <a16:rowId xmlns:a16="http://schemas.microsoft.com/office/drawing/2014/main" val="10002"/>
                  </a:ext>
                </a:extLst>
              </a:tr>
              <a:tr h="334645">
                <a:tc>
                  <a:txBody>
                    <a:bodyPr/>
                    <a:lstStyle/>
                    <a:p>
                      <a:pPr marR="81915" algn="r">
                        <a:lnSpc>
                          <a:spcPct val="100000"/>
                        </a:lnSpc>
                        <a:spcBef>
                          <a:spcPts val="275"/>
                        </a:spcBef>
                      </a:pPr>
                      <a:r>
                        <a:rPr sz="1600" spc="-5" dirty="0">
                          <a:latin typeface="Arial"/>
                          <a:cs typeface="Arial"/>
                        </a:rPr>
                        <a:t>Reliability</a:t>
                      </a:r>
                      <a:endParaRPr sz="1600">
                        <a:latin typeface="Arial"/>
                        <a:cs typeface="Arial"/>
                      </a:endParaRPr>
                    </a:p>
                  </a:txBody>
                  <a:tcPr marL="0" marR="0" marT="34925" marB="0">
                    <a:lnR w="12700">
                      <a:solidFill>
                        <a:srgbClr val="213E4A"/>
                      </a:solidFill>
                      <a:prstDash val="solid"/>
                    </a:lnR>
                  </a:tcPr>
                </a:tc>
                <a:tc>
                  <a:txBody>
                    <a:bodyPr/>
                    <a:lstStyle/>
                    <a:p>
                      <a:pPr marL="91440">
                        <a:lnSpc>
                          <a:spcPct val="100000"/>
                        </a:lnSpc>
                        <a:spcBef>
                          <a:spcPts val="275"/>
                        </a:spcBef>
                      </a:pPr>
                      <a:r>
                        <a:rPr sz="1600" spc="-10" dirty="0">
                          <a:solidFill>
                            <a:srgbClr val="557783"/>
                          </a:solidFill>
                          <a:latin typeface="Arial"/>
                          <a:cs typeface="Arial"/>
                        </a:rPr>
                        <a:t>99.6%</a:t>
                      </a:r>
                      <a:endParaRPr sz="1600">
                        <a:latin typeface="Arial"/>
                        <a:cs typeface="Arial"/>
                      </a:endParaRPr>
                    </a:p>
                  </a:txBody>
                  <a:tcPr marL="0" marR="0" marT="34925" marB="0">
                    <a:lnL w="12700">
                      <a:solidFill>
                        <a:srgbClr val="213E4A"/>
                      </a:solidFill>
                      <a:prstDash val="solid"/>
                    </a:lnL>
                  </a:tcPr>
                </a:tc>
                <a:extLst>
                  <a:ext uri="{0D108BD9-81ED-4DB2-BD59-A6C34878D82A}">
                    <a16:rowId xmlns:a16="http://schemas.microsoft.com/office/drawing/2014/main" val="10003"/>
                  </a:ext>
                </a:extLst>
              </a:tr>
              <a:tr h="328930">
                <a:tc>
                  <a:txBody>
                    <a:bodyPr/>
                    <a:lstStyle/>
                    <a:p>
                      <a:pPr marR="85725" algn="r">
                        <a:lnSpc>
                          <a:spcPct val="100000"/>
                        </a:lnSpc>
                        <a:spcBef>
                          <a:spcPts val="275"/>
                        </a:spcBef>
                      </a:pPr>
                      <a:r>
                        <a:rPr sz="1600" spc="-5" dirty="0">
                          <a:latin typeface="Arial"/>
                          <a:cs typeface="Arial"/>
                        </a:rPr>
                        <a:t>Units</a:t>
                      </a:r>
                      <a:r>
                        <a:rPr sz="1600" spc="-10" dirty="0">
                          <a:latin typeface="Arial"/>
                          <a:cs typeface="Arial"/>
                        </a:rPr>
                        <a:t> </a:t>
                      </a:r>
                      <a:r>
                        <a:rPr sz="1600" dirty="0">
                          <a:latin typeface="Arial"/>
                          <a:cs typeface="Arial"/>
                        </a:rPr>
                        <a:t>in </a:t>
                      </a:r>
                      <a:r>
                        <a:rPr sz="1600" spc="-5" dirty="0">
                          <a:latin typeface="Arial"/>
                          <a:cs typeface="Arial"/>
                        </a:rPr>
                        <a:t>Commercial </a:t>
                      </a:r>
                      <a:r>
                        <a:rPr sz="1600" spc="-10" dirty="0">
                          <a:latin typeface="Arial"/>
                          <a:cs typeface="Arial"/>
                        </a:rPr>
                        <a:t>Operation</a:t>
                      </a:r>
                      <a:endParaRPr sz="1600">
                        <a:latin typeface="Arial"/>
                        <a:cs typeface="Arial"/>
                      </a:endParaRPr>
                    </a:p>
                  </a:txBody>
                  <a:tcPr marL="0" marR="0" marT="34925" marB="0">
                    <a:lnR w="12700">
                      <a:solidFill>
                        <a:srgbClr val="213E4A"/>
                      </a:solidFill>
                      <a:prstDash val="solid"/>
                    </a:lnR>
                  </a:tcPr>
                </a:tc>
                <a:tc>
                  <a:txBody>
                    <a:bodyPr/>
                    <a:lstStyle/>
                    <a:p>
                      <a:pPr marL="91440">
                        <a:lnSpc>
                          <a:spcPct val="100000"/>
                        </a:lnSpc>
                        <a:spcBef>
                          <a:spcPts val="275"/>
                        </a:spcBef>
                      </a:pPr>
                      <a:r>
                        <a:rPr sz="1600" spc="-10" dirty="0">
                          <a:solidFill>
                            <a:srgbClr val="557783"/>
                          </a:solidFill>
                          <a:latin typeface="Arial"/>
                          <a:cs typeface="Arial"/>
                        </a:rPr>
                        <a:t>45</a:t>
                      </a:r>
                      <a:endParaRPr sz="1600">
                        <a:latin typeface="Arial"/>
                        <a:cs typeface="Arial"/>
                      </a:endParaRPr>
                    </a:p>
                  </a:txBody>
                  <a:tcPr marL="0" marR="0" marT="34925" marB="0">
                    <a:lnL w="12700">
                      <a:solidFill>
                        <a:srgbClr val="213E4A"/>
                      </a:solidFill>
                      <a:prstDash val="solid"/>
                    </a:lnL>
                  </a:tcPr>
                </a:tc>
                <a:extLst>
                  <a:ext uri="{0D108BD9-81ED-4DB2-BD59-A6C34878D82A}">
                    <a16:rowId xmlns:a16="http://schemas.microsoft.com/office/drawing/2014/main" val="10004"/>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71600" y="754380"/>
            <a:ext cx="4566920" cy="4655820"/>
          </a:xfrm>
          <a:custGeom>
            <a:avLst/>
            <a:gdLst/>
            <a:ahLst/>
            <a:cxnLst/>
            <a:rect l="l" t="t" r="r" b="b"/>
            <a:pathLst>
              <a:path w="4566920" h="4655820">
                <a:moveTo>
                  <a:pt x="4270844" y="0"/>
                </a:moveTo>
                <a:lnTo>
                  <a:pt x="296075" y="0"/>
                </a:lnTo>
                <a:lnTo>
                  <a:pt x="248051" y="3875"/>
                </a:lnTo>
                <a:lnTo>
                  <a:pt x="202494" y="15094"/>
                </a:lnTo>
                <a:lnTo>
                  <a:pt x="160013" y="33048"/>
                </a:lnTo>
                <a:lnTo>
                  <a:pt x="121219" y="57126"/>
                </a:lnTo>
                <a:lnTo>
                  <a:pt x="86720" y="86720"/>
                </a:lnTo>
                <a:lnTo>
                  <a:pt x="57126" y="121219"/>
                </a:lnTo>
                <a:lnTo>
                  <a:pt x="33048" y="160013"/>
                </a:lnTo>
                <a:lnTo>
                  <a:pt x="15094" y="202494"/>
                </a:lnTo>
                <a:lnTo>
                  <a:pt x="3875" y="248051"/>
                </a:lnTo>
                <a:lnTo>
                  <a:pt x="0" y="296075"/>
                </a:lnTo>
                <a:lnTo>
                  <a:pt x="0" y="4359744"/>
                </a:lnTo>
                <a:lnTo>
                  <a:pt x="3875" y="4407768"/>
                </a:lnTo>
                <a:lnTo>
                  <a:pt x="15094" y="4453325"/>
                </a:lnTo>
                <a:lnTo>
                  <a:pt x="33048" y="4495806"/>
                </a:lnTo>
                <a:lnTo>
                  <a:pt x="57126" y="4534600"/>
                </a:lnTo>
                <a:lnTo>
                  <a:pt x="86720" y="4569099"/>
                </a:lnTo>
                <a:lnTo>
                  <a:pt x="121219" y="4598693"/>
                </a:lnTo>
                <a:lnTo>
                  <a:pt x="160013" y="4622771"/>
                </a:lnTo>
                <a:lnTo>
                  <a:pt x="202494" y="4640725"/>
                </a:lnTo>
                <a:lnTo>
                  <a:pt x="248051" y="4651944"/>
                </a:lnTo>
                <a:lnTo>
                  <a:pt x="296075" y="4655820"/>
                </a:lnTo>
                <a:lnTo>
                  <a:pt x="4270844" y="4655820"/>
                </a:lnTo>
                <a:lnTo>
                  <a:pt x="4318868" y="4651944"/>
                </a:lnTo>
                <a:lnTo>
                  <a:pt x="4364425" y="4640725"/>
                </a:lnTo>
                <a:lnTo>
                  <a:pt x="4406906" y="4622771"/>
                </a:lnTo>
                <a:lnTo>
                  <a:pt x="4445700" y="4598693"/>
                </a:lnTo>
                <a:lnTo>
                  <a:pt x="4480199" y="4569099"/>
                </a:lnTo>
                <a:lnTo>
                  <a:pt x="4509793" y="4534600"/>
                </a:lnTo>
                <a:lnTo>
                  <a:pt x="4533871" y="4495806"/>
                </a:lnTo>
                <a:lnTo>
                  <a:pt x="4551825" y="4453325"/>
                </a:lnTo>
                <a:lnTo>
                  <a:pt x="4563044" y="4407768"/>
                </a:lnTo>
                <a:lnTo>
                  <a:pt x="4566920" y="4359744"/>
                </a:lnTo>
                <a:lnTo>
                  <a:pt x="4566920" y="296075"/>
                </a:lnTo>
                <a:lnTo>
                  <a:pt x="4563044" y="248051"/>
                </a:lnTo>
                <a:lnTo>
                  <a:pt x="4551825" y="202494"/>
                </a:lnTo>
                <a:lnTo>
                  <a:pt x="4533871" y="160013"/>
                </a:lnTo>
                <a:lnTo>
                  <a:pt x="4509793" y="121219"/>
                </a:lnTo>
                <a:lnTo>
                  <a:pt x="4480199" y="86720"/>
                </a:lnTo>
                <a:lnTo>
                  <a:pt x="4445700" y="57126"/>
                </a:lnTo>
                <a:lnTo>
                  <a:pt x="4406906" y="33048"/>
                </a:lnTo>
                <a:lnTo>
                  <a:pt x="4364425" y="15094"/>
                </a:lnTo>
                <a:lnTo>
                  <a:pt x="4318868" y="3875"/>
                </a:lnTo>
                <a:lnTo>
                  <a:pt x="4270844" y="0"/>
                </a:lnTo>
                <a:close/>
              </a:path>
            </a:pathLst>
          </a:custGeom>
          <a:solidFill>
            <a:srgbClr val="DCE6F1"/>
          </a:solidFill>
        </p:spPr>
        <p:txBody>
          <a:bodyPr wrap="square" lIns="0" tIns="0" rIns="0" bIns="0" rtlCol="0"/>
          <a:lstStyle/>
          <a:p>
            <a:endParaRPr/>
          </a:p>
        </p:txBody>
      </p:sp>
      <p:sp>
        <p:nvSpPr>
          <p:cNvPr id="3" name="object 3"/>
          <p:cNvSpPr txBox="1"/>
          <p:nvPr/>
        </p:nvSpPr>
        <p:spPr>
          <a:xfrm>
            <a:off x="1660305" y="866602"/>
            <a:ext cx="3986529" cy="756920"/>
          </a:xfrm>
          <a:prstGeom prst="rect">
            <a:avLst/>
          </a:prstGeom>
        </p:spPr>
        <p:txBody>
          <a:bodyPr vert="horz" wrap="square" lIns="0" tIns="12700" rIns="0" bIns="0" rtlCol="0">
            <a:spAutoFit/>
          </a:bodyPr>
          <a:lstStyle/>
          <a:p>
            <a:pPr marL="12700" marR="5080" indent="83820">
              <a:lnSpc>
                <a:spcPct val="100000"/>
              </a:lnSpc>
              <a:spcBef>
                <a:spcPts val="100"/>
              </a:spcBef>
            </a:pPr>
            <a:r>
              <a:rPr sz="2400" dirty="0">
                <a:latin typeface="Arial"/>
                <a:cs typeface="Arial"/>
              </a:rPr>
              <a:t>Current DLN </a:t>
            </a:r>
            <a:r>
              <a:rPr sz="2400" spc="-5" dirty="0">
                <a:latin typeface="Arial"/>
                <a:cs typeface="Arial"/>
              </a:rPr>
              <a:t>combustor </a:t>
            </a:r>
            <a:r>
              <a:rPr sz="2400" dirty="0">
                <a:latin typeface="Arial"/>
                <a:cs typeface="Arial"/>
              </a:rPr>
              <a:t>can </a:t>
            </a:r>
            <a:r>
              <a:rPr sz="2400" spc="-655" dirty="0">
                <a:latin typeface="Arial"/>
                <a:cs typeface="Arial"/>
              </a:rPr>
              <a:t> </a:t>
            </a:r>
            <a:r>
              <a:rPr sz="2400" spc="-5" dirty="0">
                <a:latin typeface="Arial"/>
                <a:cs typeface="Arial"/>
              </a:rPr>
              <a:t>Operate</a:t>
            </a:r>
            <a:r>
              <a:rPr sz="2400" spc="-20" dirty="0">
                <a:latin typeface="Arial"/>
                <a:cs typeface="Arial"/>
              </a:rPr>
              <a:t> </a:t>
            </a:r>
            <a:r>
              <a:rPr sz="2400" dirty="0">
                <a:latin typeface="Arial"/>
                <a:cs typeface="Arial"/>
              </a:rPr>
              <a:t>up</a:t>
            </a:r>
            <a:r>
              <a:rPr sz="2400" spc="-20" dirty="0">
                <a:latin typeface="Arial"/>
                <a:cs typeface="Arial"/>
              </a:rPr>
              <a:t> </a:t>
            </a:r>
            <a:r>
              <a:rPr sz="2400" spc="-5" dirty="0">
                <a:latin typeface="Arial"/>
                <a:cs typeface="Arial"/>
              </a:rPr>
              <a:t>to</a:t>
            </a:r>
            <a:r>
              <a:rPr sz="2400" spc="-20" dirty="0">
                <a:latin typeface="Arial"/>
                <a:cs typeface="Arial"/>
              </a:rPr>
              <a:t> </a:t>
            </a:r>
            <a:r>
              <a:rPr sz="2400" dirty="0">
                <a:latin typeface="Arial"/>
                <a:cs typeface="Arial"/>
              </a:rPr>
              <a:t>30%</a:t>
            </a:r>
            <a:r>
              <a:rPr sz="2400" spc="-20" dirty="0">
                <a:latin typeface="Arial"/>
                <a:cs typeface="Arial"/>
              </a:rPr>
              <a:t> </a:t>
            </a:r>
            <a:r>
              <a:rPr sz="2400" spc="-10" dirty="0">
                <a:latin typeface="Arial"/>
                <a:cs typeface="Arial"/>
              </a:rPr>
              <a:t>Hydrogen</a:t>
            </a:r>
            <a:endParaRPr sz="2400">
              <a:latin typeface="Arial"/>
              <a:cs typeface="Arial"/>
            </a:endParaRPr>
          </a:p>
        </p:txBody>
      </p:sp>
      <p:sp>
        <p:nvSpPr>
          <p:cNvPr id="4" name="object 4"/>
          <p:cNvSpPr/>
          <p:nvPr/>
        </p:nvSpPr>
        <p:spPr>
          <a:xfrm>
            <a:off x="6024879" y="764535"/>
            <a:ext cx="4792980" cy="4645660"/>
          </a:xfrm>
          <a:custGeom>
            <a:avLst/>
            <a:gdLst/>
            <a:ahLst/>
            <a:cxnLst/>
            <a:rect l="l" t="t" r="r" b="b"/>
            <a:pathLst>
              <a:path w="4792980" h="4645660">
                <a:moveTo>
                  <a:pt x="4491799" y="0"/>
                </a:moveTo>
                <a:lnTo>
                  <a:pt x="301180" y="0"/>
                </a:lnTo>
                <a:lnTo>
                  <a:pt x="252325" y="3942"/>
                </a:lnTo>
                <a:lnTo>
                  <a:pt x="205981" y="15354"/>
                </a:lnTo>
                <a:lnTo>
                  <a:pt x="162767" y="33618"/>
                </a:lnTo>
                <a:lnTo>
                  <a:pt x="123304" y="58111"/>
                </a:lnTo>
                <a:lnTo>
                  <a:pt x="88211" y="88215"/>
                </a:lnTo>
                <a:lnTo>
                  <a:pt x="58108" y="123309"/>
                </a:lnTo>
                <a:lnTo>
                  <a:pt x="33615" y="162773"/>
                </a:lnTo>
                <a:lnTo>
                  <a:pt x="15353" y="205986"/>
                </a:lnTo>
                <a:lnTo>
                  <a:pt x="3941" y="252328"/>
                </a:lnTo>
                <a:lnTo>
                  <a:pt x="0" y="301180"/>
                </a:lnTo>
                <a:lnTo>
                  <a:pt x="0" y="4344492"/>
                </a:lnTo>
                <a:lnTo>
                  <a:pt x="3941" y="4393343"/>
                </a:lnTo>
                <a:lnTo>
                  <a:pt x="15353" y="4439685"/>
                </a:lnTo>
                <a:lnTo>
                  <a:pt x="33615" y="4482896"/>
                </a:lnTo>
                <a:lnTo>
                  <a:pt x="58108" y="4522358"/>
                </a:lnTo>
                <a:lnTo>
                  <a:pt x="88211" y="4557450"/>
                </a:lnTo>
                <a:lnTo>
                  <a:pt x="123304" y="4587552"/>
                </a:lnTo>
                <a:lnTo>
                  <a:pt x="162767" y="4612044"/>
                </a:lnTo>
                <a:lnTo>
                  <a:pt x="205981" y="4630306"/>
                </a:lnTo>
                <a:lnTo>
                  <a:pt x="252325" y="4641718"/>
                </a:lnTo>
                <a:lnTo>
                  <a:pt x="301180" y="4645659"/>
                </a:lnTo>
                <a:lnTo>
                  <a:pt x="4491799" y="4645659"/>
                </a:lnTo>
                <a:lnTo>
                  <a:pt x="4540654" y="4641718"/>
                </a:lnTo>
                <a:lnTo>
                  <a:pt x="4586998" y="4630306"/>
                </a:lnTo>
                <a:lnTo>
                  <a:pt x="4630212" y="4612044"/>
                </a:lnTo>
                <a:lnTo>
                  <a:pt x="4669675" y="4587552"/>
                </a:lnTo>
                <a:lnTo>
                  <a:pt x="4704768" y="4557450"/>
                </a:lnTo>
                <a:lnTo>
                  <a:pt x="4734871" y="4522358"/>
                </a:lnTo>
                <a:lnTo>
                  <a:pt x="4759364" y="4482896"/>
                </a:lnTo>
                <a:lnTo>
                  <a:pt x="4777626" y="4439685"/>
                </a:lnTo>
                <a:lnTo>
                  <a:pt x="4789038" y="4393343"/>
                </a:lnTo>
                <a:lnTo>
                  <a:pt x="4792980" y="4344492"/>
                </a:lnTo>
                <a:lnTo>
                  <a:pt x="4792980" y="301180"/>
                </a:lnTo>
                <a:lnTo>
                  <a:pt x="4789038" y="252328"/>
                </a:lnTo>
                <a:lnTo>
                  <a:pt x="4777626" y="205986"/>
                </a:lnTo>
                <a:lnTo>
                  <a:pt x="4759364" y="162773"/>
                </a:lnTo>
                <a:lnTo>
                  <a:pt x="4734871" y="123309"/>
                </a:lnTo>
                <a:lnTo>
                  <a:pt x="4704768" y="88215"/>
                </a:lnTo>
                <a:lnTo>
                  <a:pt x="4669675" y="58111"/>
                </a:lnTo>
                <a:lnTo>
                  <a:pt x="4630212" y="33618"/>
                </a:lnTo>
                <a:lnTo>
                  <a:pt x="4586998" y="15354"/>
                </a:lnTo>
                <a:lnTo>
                  <a:pt x="4540654" y="3942"/>
                </a:lnTo>
                <a:lnTo>
                  <a:pt x="4491799" y="0"/>
                </a:lnTo>
                <a:close/>
              </a:path>
            </a:pathLst>
          </a:custGeom>
          <a:solidFill>
            <a:srgbClr val="DCE6F1"/>
          </a:solidFill>
        </p:spPr>
        <p:txBody>
          <a:bodyPr wrap="square" lIns="0" tIns="0" rIns="0" bIns="0" rtlCol="0"/>
          <a:lstStyle/>
          <a:p>
            <a:endParaRPr/>
          </a:p>
        </p:txBody>
      </p:sp>
      <p:sp>
        <p:nvSpPr>
          <p:cNvPr id="5" name="object 5"/>
          <p:cNvSpPr txBox="1"/>
          <p:nvPr/>
        </p:nvSpPr>
        <p:spPr>
          <a:xfrm>
            <a:off x="6429353" y="877391"/>
            <a:ext cx="3983990" cy="756920"/>
          </a:xfrm>
          <a:prstGeom prst="rect">
            <a:avLst/>
          </a:prstGeom>
        </p:spPr>
        <p:txBody>
          <a:bodyPr vert="horz" wrap="square" lIns="0" tIns="12700" rIns="0" bIns="0" rtlCol="0">
            <a:spAutoFit/>
          </a:bodyPr>
          <a:lstStyle/>
          <a:p>
            <a:pPr marL="96520" marR="5080" indent="-83820">
              <a:lnSpc>
                <a:spcPct val="100000"/>
              </a:lnSpc>
              <a:spcBef>
                <a:spcPts val="100"/>
              </a:spcBef>
            </a:pPr>
            <a:r>
              <a:rPr sz="2400" dirty="0">
                <a:latin typeface="Arial"/>
                <a:cs typeface="Arial"/>
              </a:rPr>
              <a:t>Multi-Cluster</a:t>
            </a:r>
            <a:r>
              <a:rPr sz="2400" spc="-40" dirty="0">
                <a:latin typeface="Arial"/>
                <a:cs typeface="Arial"/>
              </a:rPr>
              <a:t> </a:t>
            </a:r>
            <a:r>
              <a:rPr sz="2400" spc="-5" dirty="0">
                <a:latin typeface="Arial"/>
                <a:cs typeface="Arial"/>
              </a:rPr>
              <a:t>Technology</a:t>
            </a:r>
            <a:r>
              <a:rPr sz="2400" spc="-60" dirty="0">
                <a:latin typeface="Arial"/>
                <a:cs typeface="Arial"/>
              </a:rPr>
              <a:t> </a:t>
            </a:r>
            <a:r>
              <a:rPr sz="2400" spc="15" dirty="0">
                <a:latin typeface="Arial"/>
                <a:cs typeface="Arial"/>
              </a:rPr>
              <a:t>Will </a:t>
            </a:r>
            <a:r>
              <a:rPr sz="2400" spc="-650" dirty="0">
                <a:latin typeface="Arial"/>
                <a:cs typeface="Arial"/>
              </a:rPr>
              <a:t> </a:t>
            </a:r>
            <a:r>
              <a:rPr sz="2400" spc="-5" dirty="0">
                <a:latin typeface="Arial"/>
                <a:cs typeface="Arial"/>
              </a:rPr>
              <a:t>Operate</a:t>
            </a:r>
            <a:r>
              <a:rPr sz="2400" spc="-20" dirty="0">
                <a:latin typeface="Arial"/>
                <a:cs typeface="Arial"/>
              </a:rPr>
              <a:t> </a:t>
            </a:r>
            <a:r>
              <a:rPr sz="2400" dirty="0">
                <a:latin typeface="Arial"/>
                <a:cs typeface="Arial"/>
              </a:rPr>
              <a:t>on</a:t>
            </a:r>
            <a:r>
              <a:rPr sz="2400" spc="-20" dirty="0">
                <a:latin typeface="Arial"/>
                <a:cs typeface="Arial"/>
              </a:rPr>
              <a:t> </a:t>
            </a:r>
            <a:r>
              <a:rPr sz="2400" dirty="0">
                <a:latin typeface="Arial"/>
                <a:cs typeface="Arial"/>
              </a:rPr>
              <a:t>100%</a:t>
            </a:r>
            <a:r>
              <a:rPr sz="2400" spc="-40" dirty="0">
                <a:latin typeface="Arial"/>
                <a:cs typeface="Arial"/>
              </a:rPr>
              <a:t> </a:t>
            </a:r>
            <a:r>
              <a:rPr sz="2400" spc="-10" dirty="0">
                <a:latin typeface="Arial"/>
                <a:cs typeface="Arial"/>
              </a:rPr>
              <a:t>Hydrogen</a:t>
            </a:r>
            <a:endParaRPr sz="2400">
              <a:latin typeface="Arial"/>
              <a:cs typeface="Arial"/>
            </a:endParaRPr>
          </a:p>
        </p:txBody>
      </p:sp>
      <p:grpSp>
        <p:nvGrpSpPr>
          <p:cNvPr id="6" name="object 6"/>
          <p:cNvGrpSpPr/>
          <p:nvPr/>
        </p:nvGrpSpPr>
        <p:grpSpPr>
          <a:xfrm>
            <a:off x="1513840" y="1546860"/>
            <a:ext cx="4434840" cy="3891279"/>
            <a:chOff x="1513840" y="1546860"/>
            <a:chExt cx="4434840" cy="3891279"/>
          </a:xfrm>
        </p:grpSpPr>
        <p:pic>
          <p:nvPicPr>
            <p:cNvPr id="7" name="object 7"/>
            <p:cNvPicPr/>
            <p:nvPr/>
          </p:nvPicPr>
          <p:blipFill>
            <a:blip r:embed="rId2" cstate="print"/>
            <a:stretch>
              <a:fillRect/>
            </a:stretch>
          </p:blipFill>
          <p:spPr>
            <a:xfrm>
              <a:off x="2377439" y="1546860"/>
              <a:ext cx="2753359" cy="2471419"/>
            </a:xfrm>
            <a:prstGeom prst="rect">
              <a:avLst/>
            </a:prstGeom>
          </p:spPr>
        </p:pic>
        <p:pic>
          <p:nvPicPr>
            <p:cNvPr id="8" name="object 8"/>
            <p:cNvPicPr/>
            <p:nvPr/>
          </p:nvPicPr>
          <p:blipFill>
            <a:blip r:embed="rId3" cstate="print"/>
            <a:stretch>
              <a:fillRect/>
            </a:stretch>
          </p:blipFill>
          <p:spPr>
            <a:xfrm>
              <a:off x="2573019" y="1742440"/>
              <a:ext cx="2164079" cy="1882139"/>
            </a:xfrm>
            <a:prstGeom prst="rect">
              <a:avLst/>
            </a:prstGeom>
          </p:spPr>
        </p:pic>
        <p:pic>
          <p:nvPicPr>
            <p:cNvPr id="9" name="object 9"/>
            <p:cNvPicPr/>
            <p:nvPr/>
          </p:nvPicPr>
          <p:blipFill>
            <a:blip r:embed="rId4" cstate="print"/>
            <a:stretch>
              <a:fillRect/>
            </a:stretch>
          </p:blipFill>
          <p:spPr>
            <a:xfrm>
              <a:off x="1513840" y="3721100"/>
              <a:ext cx="2512059" cy="1717027"/>
            </a:xfrm>
            <a:prstGeom prst="rect">
              <a:avLst/>
            </a:prstGeom>
          </p:spPr>
        </p:pic>
        <p:pic>
          <p:nvPicPr>
            <p:cNvPr id="10" name="object 10"/>
            <p:cNvPicPr/>
            <p:nvPr/>
          </p:nvPicPr>
          <p:blipFill>
            <a:blip r:embed="rId5" cstate="print"/>
            <a:stretch>
              <a:fillRect/>
            </a:stretch>
          </p:blipFill>
          <p:spPr>
            <a:xfrm>
              <a:off x="1709420" y="3916680"/>
              <a:ext cx="1922779" cy="1127759"/>
            </a:xfrm>
            <a:prstGeom prst="rect">
              <a:avLst/>
            </a:prstGeom>
          </p:spPr>
        </p:pic>
        <p:pic>
          <p:nvPicPr>
            <p:cNvPr id="11" name="object 11"/>
            <p:cNvPicPr/>
            <p:nvPr/>
          </p:nvPicPr>
          <p:blipFill>
            <a:blip r:embed="rId6" cstate="print"/>
            <a:stretch>
              <a:fillRect/>
            </a:stretch>
          </p:blipFill>
          <p:spPr>
            <a:xfrm>
              <a:off x="3865879" y="3723640"/>
              <a:ext cx="2082800" cy="1711959"/>
            </a:xfrm>
            <a:prstGeom prst="rect">
              <a:avLst/>
            </a:prstGeom>
          </p:spPr>
        </p:pic>
        <p:pic>
          <p:nvPicPr>
            <p:cNvPr id="12" name="object 12"/>
            <p:cNvPicPr/>
            <p:nvPr/>
          </p:nvPicPr>
          <p:blipFill>
            <a:blip r:embed="rId7" cstate="print"/>
            <a:stretch>
              <a:fillRect/>
            </a:stretch>
          </p:blipFill>
          <p:spPr>
            <a:xfrm>
              <a:off x="4061460" y="3919220"/>
              <a:ext cx="1493519" cy="1122667"/>
            </a:xfrm>
            <a:prstGeom prst="rect">
              <a:avLst/>
            </a:prstGeom>
          </p:spPr>
        </p:pic>
      </p:grpSp>
      <p:grpSp>
        <p:nvGrpSpPr>
          <p:cNvPr id="13" name="object 13"/>
          <p:cNvGrpSpPr/>
          <p:nvPr/>
        </p:nvGrpSpPr>
        <p:grpSpPr>
          <a:xfrm>
            <a:off x="6484620" y="1546860"/>
            <a:ext cx="3997960" cy="3881120"/>
            <a:chOff x="6484620" y="1546860"/>
            <a:chExt cx="3997960" cy="3881120"/>
          </a:xfrm>
        </p:grpSpPr>
        <p:pic>
          <p:nvPicPr>
            <p:cNvPr id="14" name="object 14"/>
            <p:cNvPicPr/>
            <p:nvPr/>
          </p:nvPicPr>
          <p:blipFill>
            <a:blip r:embed="rId8" cstate="print"/>
            <a:stretch>
              <a:fillRect/>
            </a:stretch>
          </p:blipFill>
          <p:spPr>
            <a:xfrm>
              <a:off x="8793480" y="3723640"/>
              <a:ext cx="1689100" cy="1704339"/>
            </a:xfrm>
            <a:prstGeom prst="rect">
              <a:avLst/>
            </a:prstGeom>
          </p:spPr>
        </p:pic>
        <p:pic>
          <p:nvPicPr>
            <p:cNvPr id="15" name="object 15"/>
            <p:cNvPicPr/>
            <p:nvPr/>
          </p:nvPicPr>
          <p:blipFill>
            <a:blip r:embed="rId9" cstate="print"/>
            <a:stretch>
              <a:fillRect/>
            </a:stretch>
          </p:blipFill>
          <p:spPr>
            <a:xfrm>
              <a:off x="8989060" y="3919220"/>
              <a:ext cx="1099819" cy="1115047"/>
            </a:xfrm>
            <a:prstGeom prst="rect">
              <a:avLst/>
            </a:prstGeom>
          </p:spPr>
        </p:pic>
        <p:pic>
          <p:nvPicPr>
            <p:cNvPr id="16" name="object 16"/>
            <p:cNvPicPr/>
            <p:nvPr/>
          </p:nvPicPr>
          <p:blipFill>
            <a:blip r:embed="rId10" cstate="print"/>
            <a:stretch>
              <a:fillRect/>
            </a:stretch>
          </p:blipFill>
          <p:spPr>
            <a:xfrm>
              <a:off x="7195820" y="1546860"/>
              <a:ext cx="2903219" cy="2471419"/>
            </a:xfrm>
            <a:prstGeom prst="rect">
              <a:avLst/>
            </a:prstGeom>
          </p:spPr>
        </p:pic>
        <p:pic>
          <p:nvPicPr>
            <p:cNvPr id="17" name="object 17"/>
            <p:cNvPicPr/>
            <p:nvPr/>
          </p:nvPicPr>
          <p:blipFill>
            <a:blip r:embed="rId11" cstate="print"/>
            <a:stretch>
              <a:fillRect/>
            </a:stretch>
          </p:blipFill>
          <p:spPr>
            <a:xfrm>
              <a:off x="7391400" y="1742440"/>
              <a:ext cx="2313939" cy="1882139"/>
            </a:xfrm>
            <a:prstGeom prst="rect">
              <a:avLst/>
            </a:prstGeom>
          </p:spPr>
        </p:pic>
        <p:pic>
          <p:nvPicPr>
            <p:cNvPr id="18" name="object 18"/>
            <p:cNvPicPr/>
            <p:nvPr/>
          </p:nvPicPr>
          <p:blipFill>
            <a:blip r:embed="rId12" cstate="print"/>
            <a:stretch>
              <a:fillRect/>
            </a:stretch>
          </p:blipFill>
          <p:spPr>
            <a:xfrm>
              <a:off x="6484620" y="3716020"/>
              <a:ext cx="1973579" cy="1711959"/>
            </a:xfrm>
            <a:prstGeom prst="rect">
              <a:avLst/>
            </a:prstGeom>
          </p:spPr>
        </p:pic>
        <p:pic>
          <p:nvPicPr>
            <p:cNvPr id="19" name="object 19"/>
            <p:cNvPicPr/>
            <p:nvPr/>
          </p:nvPicPr>
          <p:blipFill>
            <a:blip r:embed="rId13" cstate="print"/>
            <a:stretch>
              <a:fillRect/>
            </a:stretch>
          </p:blipFill>
          <p:spPr>
            <a:xfrm>
              <a:off x="6680200" y="3911600"/>
              <a:ext cx="1384300" cy="1122679"/>
            </a:xfrm>
            <a:prstGeom prst="rect">
              <a:avLst/>
            </a:prstGeom>
          </p:spPr>
        </p:pic>
      </p:grpSp>
      <p:sp>
        <p:nvSpPr>
          <p:cNvPr id="20" name="object 20"/>
          <p:cNvSpPr txBox="1">
            <a:spLocks noGrp="1"/>
          </p:cNvSpPr>
          <p:nvPr>
            <p:ph type="title"/>
          </p:nvPr>
        </p:nvSpPr>
        <p:spPr>
          <a:xfrm>
            <a:off x="644540" y="136047"/>
            <a:ext cx="7197090" cy="360680"/>
          </a:xfrm>
          <a:prstGeom prst="rect">
            <a:avLst/>
          </a:prstGeom>
        </p:spPr>
        <p:txBody>
          <a:bodyPr vert="horz" wrap="square" lIns="0" tIns="12700" rIns="0" bIns="0" rtlCol="0">
            <a:spAutoFit/>
          </a:bodyPr>
          <a:lstStyle/>
          <a:p>
            <a:pPr marL="12700">
              <a:lnSpc>
                <a:spcPct val="100000"/>
              </a:lnSpc>
              <a:spcBef>
                <a:spcPts val="100"/>
              </a:spcBef>
            </a:pPr>
            <a:r>
              <a:rPr sz="2200" spc="-10" dirty="0">
                <a:solidFill>
                  <a:srgbClr val="000000"/>
                </a:solidFill>
              </a:rPr>
              <a:t>Hydrogen-Fired</a:t>
            </a:r>
            <a:r>
              <a:rPr sz="2200" spc="95" dirty="0">
                <a:solidFill>
                  <a:srgbClr val="000000"/>
                </a:solidFill>
              </a:rPr>
              <a:t> </a:t>
            </a:r>
            <a:r>
              <a:rPr sz="2200" spc="-5" dirty="0">
                <a:solidFill>
                  <a:srgbClr val="000000"/>
                </a:solidFill>
              </a:rPr>
              <a:t>Gas</a:t>
            </a:r>
            <a:r>
              <a:rPr sz="2200" spc="10" dirty="0">
                <a:solidFill>
                  <a:srgbClr val="000000"/>
                </a:solidFill>
              </a:rPr>
              <a:t> </a:t>
            </a:r>
            <a:r>
              <a:rPr sz="2200" spc="-30" dirty="0">
                <a:solidFill>
                  <a:srgbClr val="000000"/>
                </a:solidFill>
              </a:rPr>
              <a:t>Turbine</a:t>
            </a:r>
            <a:r>
              <a:rPr sz="2200" spc="55" dirty="0">
                <a:solidFill>
                  <a:srgbClr val="000000"/>
                </a:solidFill>
              </a:rPr>
              <a:t> </a:t>
            </a:r>
            <a:r>
              <a:rPr sz="2200" spc="-5" dirty="0">
                <a:solidFill>
                  <a:srgbClr val="000000"/>
                </a:solidFill>
              </a:rPr>
              <a:t>Combustor</a:t>
            </a:r>
            <a:r>
              <a:rPr sz="2200" spc="40" dirty="0">
                <a:solidFill>
                  <a:srgbClr val="000000"/>
                </a:solidFill>
              </a:rPr>
              <a:t> </a:t>
            </a:r>
            <a:r>
              <a:rPr sz="2200" spc="-10" dirty="0">
                <a:solidFill>
                  <a:srgbClr val="000000"/>
                </a:solidFill>
              </a:rPr>
              <a:t>Development</a:t>
            </a:r>
            <a:endParaRPr sz="2200"/>
          </a:p>
        </p:txBody>
      </p:sp>
      <p:sp>
        <p:nvSpPr>
          <p:cNvPr id="21" name="object 21"/>
          <p:cNvSpPr txBox="1"/>
          <p:nvPr/>
        </p:nvSpPr>
        <p:spPr>
          <a:xfrm>
            <a:off x="6851642" y="5071877"/>
            <a:ext cx="106362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Arial"/>
                <a:cs typeface="Arial"/>
              </a:rPr>
              <a:t>3D</a:t>
            </a:r>
            <a:r>
              <a:rPr sz="1200" spc="-40" dirty="0">
                <a:latin typeface="Arial"/>
                <a:cs typeface="Arial"/>
              </a:rPr>
              <a:t> </a:t>
            </a:r>
            <a:r>
              <a:rPr sz="1200" spc="-5" dirty="0">
                <a:latin typeface="Arial"/>
                <a:cs typeface="Arial"/>
              </a:rPr>
              <a:t>Printed</a:t>
            </a:r>
            <a:r>
              <a:rPr sz="1200" spc="-45" dirty="0">
                <a:latin typeface="Arial"/>
                <a:cs typeface="Arial"/>
              </a:rPr>
              <a:t> </a:t>
            </a:r>
            <a:r>
              <a:rPr sz="1200" spc="-5" dirty="0">
                <a:latin typeface="Arial"/>
                <a:cs typeface="Arial"/>
              </a:rPr>
              <a:t>Part</a:t>
            </a:r>
            <a:endParaRPr sz="1200">
              <a:latin typeface="Arial"/>
              <a:cs typeface="Arial"/>
            </a:endParaRPr>
          </a:p>
        </p:txBody>
      </p:sp>
      <p:sp>
        <p:nvSpPr>
          <p:cNvPr id="22" name="object 22"/>
          <p:cNvSpPr/>
          <p:nvPr/>
        </p:nvSpPr>
        <p:spPr>
          <a:xfrm>
            <a:off x="457200" y="5496560"/>
            <a:ext cx="10513060" cy="769620"/>
          </a:xfrm>
          <a:custGeom>
            <a:avLst/>
            <a:gdLst/>
            <a:ahLst/>
            <a:cxnLst/>
            <a:rect l="l" t="t" r="r" b="b"/>
            <a:pathLst>
              <a:path w="10513060" h="769620">
                <a:moveTo>
                  <a:pt x="10215829" y="0"/>
                </a:moveTo>
                <a:lnTo>
                  <a:pt x="0" y="0"/>
                </a:lnTo>
                <a:lnTo>
                  <a:pt x="0" y="769619"/>
                </a:lnTo>
                <a:lnTo>
                  <a:pt x="10215829" y="769619"/>
                </a:lnTo>
                <a:lnTo>
                  <a:pt x="10513060" y="384809"/>
                </a:lnTo>
                <a:lnTo>
                  <a:pt x="10215829" y="0"/>
                </a:lnTo>
                <a:close/>
              </a:path>
            </a:pathLst>
          </a:custGeom>
          <a:solidFill>
            <a:srgbClr val="213E4A"/>
          </a:solidFill>
        </p:spPr>
        <p:txBody>
          <a:bodyPr wrap="square" lIns="0" tIns="0" rIns="0" bIns="0" rtlCol="0"/>
          <a:lstStyle/>
          <a:p>
            <a:endParaRPr/>
          </a:p>
        </p:txBody>
      </p:sp>
      <p:sp>
        <p:nvSpPr>
          <p:cNvPr id="23" name="object 23"/>
          <p:cNvSpPr txBox="1"/>
          <p:nvPr/>
        </p:nvSpPr>
        <p:spPr>
          <a:xfrm>
            <a:off x="550496" y="5501492"/>
            <a:ext cx="10008235" cy="685800"/>
          </a:xfrm>
          <a:prstGeom prst="rect">
            <a:avLst/>
          </a:prstGeom>
        </p:spPr>
        <p:txBody>
          <a:bodyPr vert="horz" wrap="square" lIns="0" tIns="12700" rIns="0" bIns="0" rtlCol="0">
            <a:spAutoFit/>
          </a:bodyPr>
          <a:lstStyle/>
          <a:p>
            <a:pPr marL="12700" marR="5080">
              <a:lnSpc>
                <a:spcPct val="120300"/>
              </a:lnSpc>
              <a:spcBef>
                <a:spcPts val="100"/>
              </a:spcBef>
            </a:pPr>
            <a:r>
              <a:rPr sz="1800" b="1" spc="5" dirty="0">
                <a:solidFill>
                  <a:srgbClr val="FFFFFF"/>
                </a:solidFill>
                <a:latin typeface="Arial"/>
                <a:cs typeface="Arial"/>
              </a:rPr>
              <a:t>Two</a:t>
            </a:r>
            <a:r>
              <a:rPr sz="1800" b="1" spc="-20" dirty="0">
                <a:solidFill>
                  <a:srgbClr val="FFFFFF"/>
                </a:solidFill>
                <a:latin typeface="Arial"/>
                <a:cs typeface="Arial"/>
              </a:rPr>
              <a:t> </a:t>
            </a:r>
            <a:r>
              <a:rPr sz="1800" b="1" spc="-5" dirty="0">
                <a:solidFill>
                  <a:srgbClr val="FFFFFF"/>
                </a:solidFill>
                <a:latin typeface="Arial"/>
                <a:cs typeface="Arial"/>
              </a:rPr>
              <a:t>DLN</a:t>
            </a:r>
            <a:r>
              <a:rPr sz="1800" b="1" dirty="0">
                <a:solidFill>
                  <a:srgbClr val="FFFFFF"/>
                </a:solidFill>
                <a:latin typeface="Arial"/>
                <a:cs typeface="Arial"/>
              </a:rPr>
              <a:t> </a:t>
            </a:r>
            <a:r>
              <a:rPr sz="1800" b="1" spc="-5" dirty="0">
                <a:solidFill>
                  <a:srgbClr val="FFFFFF"/>
                </a:solidFill>
                <a:latin typeface="Arial"/>
                <a:cs typeface="Arial"/>
              </a:rPr>
              <a:t>combustor</a:t>
            </a:r>
            <a:r>
              <a:rPr sz="1800" b="1" spc="5" dirty="0">
                <a:solidFill>
                  <a:srgbClr val="FFFFFF"/>
                </a:solidFill>
                <a:latin typeface="Arial"/>
                <a:cs typeface="Arial"/>
              </a:rPr>
              <a:t> </a:t>
            </a:r>
            <a:r>
              <a:rPr sz="1800" b="1" spc="-5" dirty="0">
                <a:solidFill>
                  <a:srgbClr val="FFFFFF"/>
                </a:solidFill>
                <a:latin typeface="Arial"/>
                <a:cs typeface="Arial"/>
              </a:rPr>
              <a:t>technologies</a:t>
            </a:r>
            <a:r>
              <a:rPr sz="1800" b="1" dirty="0">
                <a:solidFill>
                  <a:srgbClr val="FFFFFF"/>
                </a:solidFill>
                <a:latin typeface="Arial"/>
                <a:cs typeface="Arial"/>
              </a:rPr>
              <a:t> that</a:t>
            </a:r>
            <a:r>
              <a:rPr sz="1800" b="1" spc="5" dirty="0">
                <a:solidFill>
                  <a:srgbClr val="FFFFFF"/>
                </a:solidFill>
                <a:latin typeface="Arial"/>
                <a:cs typeface="Arial"/>
              </a:rPr>
              <a:t> </a:t>
            </a:r>
            <a:r>
              <a:rPr sz="1800" b="1" spc="-5" dirty="0">
                <a:solidFill>
                  <a:srgbClr val="FFFFFF"/>
                </a:solidFill>
                <a:latin typeface="Arial"/>
                <a:cs typeface="Arial"/>
              </a:rPr>
              <a:t>can</a:t>
            </a:r>
            <a:r>
              <a:rPr sz="1800" b="1" spc="5" dirty="0">
                <a:solidFill>
                  <a:srgbClr val="FFFFFF"/>
                </a:solidFill>
                <a:latin typeface="Arial"/>
                <a:cs typeface="Arial"/>
              </a:rPr>
              <a:t> </a:t>
            </a:r>
            <a:r>
              <a:rPr sz="1800" b="1" spc="-5" dirty="0">
                <a:solidFill>
                  <a:srgbClr val="FFFFFF"/>
                </a:solidFill>
                <a:latin typeface="Arial"/>
                <a:cs typeface="Arial"/>
              </a:rPr>
              <a:t>operate</a:t>
            </a:r>
            <a:r>
              <a:rPr sz="1800" b="1" dirty="0">
                <a:solidFill>
                  <a:srgbClr val="FFFFFF"/>
                </a:solidFill>
                <a:latin typeface="Arial"/>
                <a:cs typeface="Arial"/>
              </a:rPr>
              <a:t> on</a:t>
            </a:r>
            <a:r>
              <a:rPr sz="1800" b="1" spc="5" dirty="0">
                <a:solidFill>
                  <a:srgbClr val="FFFFFF"/>
                </a:solidFill>
                <a:latin typeface="Arial"/>
                <a:cs typeface="Arial"/>
              </a:rPr>
              <a:t> </a:t>
            </a:r>
            <a:r>
              <a:rPr sz="1800" b="1" spc="-10" dirty="0">
                <a:solidFill>
                  <a:srgbClr val="FFFFFF"/>
                </a:solidFill>
                <a:latin typeface="Arial"/>
                <a:cs typeface="Arial"/>
              </a:rPr>
              <a:t>hydrogen</a:t>
            </a:r>
            <a:r>
              <a:rPr sz="1800" b="1" spc="65" dirty="0">
                <a:solidFill>
                  <a:srgbClr val="FFFFFF"/>
                </a:solidFill>
                <a:latin typeface="Arial"/>
                <a:cs typeface="Arial"/>
              </a:rPr>
              <a:t> </a:t>
            </a:r>
            <a:r>
              <a:rPr sz="1800" b="1" spc="-5" dirty="0">
                <a:solidFill>
                  <a:srgbClr val="FFFFFF"/>
                </a:solidFill>
                <a:latin typeface="Arial"/>
                <a:cs typeface="Arial"/>
              </a:rPr>
              <a:t>and</a:t>
            </a:r>
            <a:r>
              <a:rPr sz="1800" b="1" dirty="0">
                <a:solidFill>
                  <a:srgbClr val="FFFFFF"/>
                </a:solidFill>
                <a:latin typeface="Arial"/>
                <a:cs typeface="Arial"/>
              </a:rPr>
              <a:t> </a:t>
            </a:r>
            <a:r>
              <a:rPr sz="1800" b="1" spc="-5" dirty="0">
                <a:solidFill>
                  <a:srgbClr val="FFFFFF"/>
                </a:solidFill>
                <a:latin typeface="Arial"/>
                <a:cs typeface="Arial"/>
              </a:rPr>
              <a:t>achieve</a:t>
            </a:r>
            <a:r>
              <a:rPr sz="1800" b="1" dirty="0">
                <a:solidFill>
                  <a:srgbClr val="FFFFFF"/>
                </a:solidFill>
                <a:latin typeface="Arial"/>
                <a:cs typeface="Arial"/>
              </a:rPr>
              <a:t> </a:t>
            </a:r>
            <a:r>
              <a:rPr sz="1800" b="1" spc="-5" dirty="0">
                <a:solidFill>
                  <a:srgbClr val="FFFFFF"/>
                </a:solidFill>
                <a:latin typeface="Arial"/>
                <a:cs typeface="Arial"/>
              </a:rPr>
              <a:t>ultra-low</a:t>
            </a:r>
            <a:r>
              <a:rPr sz="1800" b="1" spc="5" dirty="0">
                <a:solidFill>
                  <a:srgbClr val="FFFFFF"/>
                </a:solidFill>
                <a:latin typeface="Arial"/>
                <a:cs typeface="Arial"/>
              </a:rPr>
              <a:t> </a:t>
            </a:r>
            <a:r>
              <a:rPr sz="1800" b="1" spc="-5" dirty="0">
                <a:solidFill>
                  <a:srgbClr val="FFFFFF"/>
                </a:solidFill>
                <a:latin typeface="Arial"/>
                <a:cs typeface="Arial"/>
              </a:rPr>
              <a:t>plant </a:t>
            </a:r>
            <a:r>
              <a:rPr sz="1800" b="1" spc="-484" dirty="0">
                <a:solidFill>
                  <a:srgbClr val="FFFFFF"/>
                </a:solidFill>
                <a:latin typeface="Arial"/>
                <a:cs typeface="Arial"/>
              </a:rPr>
              <a:t> </a:t>
            </a:r>
            <a:r>
              <a:rPr sz="1800" b="1" spc="-5" dirty="0">
                <a:solidFill>
                  <a:srgbClr val="FFFFFF"/>
                </a:solidFill>
                <a:latin typeface="Arial"/>
                <a:cs typeface="Arial"/>
              </a:rPr>
              <a:t>emissions</a:t>
            </a:r>
            <a:r>
              <a:rPr sz="1800" b="1" spc="-10" dirty="0">
                <a:solidFill>
                  <a:srgbClr val="FFFFFF"/>
                </a:solidFill>
                <a:latin typeface="Arial"/>
                <a:cs typeface="Arial"/>
              </a:rPr>
              <a:t> </a:t>
            </a:r>
            <a:r>
              <a:rPr sz="1800" b="1" spc="-5" dirty="0">
                <a:solidFill>
                  <a:srgbClr val="FFFFFF"/>
                </a:solidFill>
                <a:latin typeface="Arial"/>
                <a:cs typeface="Arial"/>
              </a:rPr>
              <a:t>levels</a:t>
            </a:r>
            <a:endParaRPr sz="1800">
              <a:latin typeface="Arial"/>
              <a:cs typeface="Arial"/>
            </a:endParaRPr>
          </a:p>
        </p:txBody>
      </p:sp>
      <p:sp>
        <p:nvSpPr>
          <p:cNvPr id="24" name="object 24"/>
          <p:cNvSpPr/>
          <p:nvPr/>
        </p:nvSpPr>
        <p:spPr>
          <a:xfrm>
            <a:off x="10769600" y="5511800"/>
            <a:ext cx="429259" cy="739140"/>
          </a:xfrm>
          <a:custGeom>
            <a:avLst/>
            <a:gdLst/>
            <a:ahLst/>
            <a:cxnLst/>
            <a:rect l="l" t="t" r="r" b="b"/>
            <a:pathLst>
              <a:path w="429259" h="739139">
                <a:moveTo>
                  <a:pt x="155486" y="0"/>
                </a:moveTo>
                <a:lnTo>
                  <a:pt x="0" y="0"/>
                </a:lnTo>
                <a:lnTo>
                  <a:pt x="273773" y="369569"/>
                </a:lnTo>
                <a:lnTo>
                  <a:pt x="0" y="739139"/>
                </a:lnTo>
                <a:lnTo>
                  <a:pt x="155486" y="739139"/>
                </a:lnTo>
                <a:lnTo>
                  <a:pt x="429259" y="369569"/>
                </a:lnTo>
                <a:lnTo>
                  <a:pt x="155486" y="0"/>
                </a:lnTo>
                <a:close/>
              </a:path>
            </a:pathLst>
          </a:custGeom>
          <a:solidFill>
            <a:srgbClr val="E21F25"/>
          </a:solidFill>
        </p:spPr>
        <p:txBody>
          <a:bodyPr wrap="square" lIns="0" tIns="0" rIns="0" bIns="0" rtlCol="0"/>
          <a:lstStyle/>
          <a:p>
            <a:endParaRPr/>
          </a:p>
        </p:txBody>
      </p:sp>
      <p:sp>
        <p:nvSpPr>
          <p:cNvPr id="25" name="object 25"/>
          <p:cNvSpPr txBox="1">
            <a:spLocks noGrp="1"/>
          </p:cNvSpPr>
          <p:nvPr>
            <p:ph type="sldNum" sz="quarter" idx="7"/>
          </p:nvPr>
        </p:nvSpPr>
        <p:spPr>
          <a:prstGeom prst="rect">
            <a:avLst/>
          </a:prstGeom>
        </p:spPr>
        <p:txBody>
          <a:bodyPr vert="horz" wrap="square" lIns="0" tIns="635" rIns="0" bIns="0" rtlCol="0">
            <a:spAutoFit/>
          </a:bodyPr>
          <a:lstStyle/>
          <a:p>
            <a:pPr marL="38100">
              <a:lnSpc>
                <a:spcPct val="100000"/>
              </a:lnSpc>
              <a:spcBef>
                <a:spcPts val="5"/>
              </a:spcBef>
            </a:pPr>
            <a:fld id="{81D60167-4931-47E6-BA6A-407CBD079E47}" type="slidenum">
              <a:rPr dirty="0"/>
              <a:t>25</a:t>
            </a:fld>
            <a:endParaRPr dirty="0"/>
          </a:p>
        </p:txBody>
      </p:sp>
      <p:sp>
        <p:nvSpPr>
          <p:cNvPr id="26" name="object 26"/>
          <p:cNvSpPr txBox="1">
            <a:spLocks noGrp="1"/>
          </p:cNvSpPr>
          <p:nvPr>
            <p:ph type="ftr" sz="quarter" idx="5"/>
          </p:nvPr>
        </p:nvSpPr>
        <p:spPr>
          <a:prstGeom prst="rect">
            <a:avLst/>
          </a:prstGeom>
        </p:spPr>
        <p:txBody>
          <a:bodyPr vert="horz" wrap="square" lIns="0" tIns="3810" rIns="0" bIns="0" rtlCol="0">
            <a:spAutoFit/>
          </a:bodyPr>
          <a:lstStyle/>
          <a:p>
            <a:pPr marL="12700">
              <a:lnSpc>
                <a:spcPct val="100000"/>
              </a:lnSpc>
              <a:spcBef>
                <a:spcPts val="30"/>
              </a:spcBef>
            </a:pPr>
            <a:r>
              <a:rPr dirty="0"/>
              <a:t>©</a:t>
            </a:r>
            <a:r>
              <a:rPr spc="5" dirty="0"/>
              <a:t> </a:t>
            </a:r>
            <a:r>
              <a:rPr spc="-10" dirty="0"/>
              <a:t>2020</a:t>
            </a:r>
            <a:r>
              <a:rPr spc="15" dirty="0"/>
              <a:t> </a:t>
            </a:r>
            <a:r>
              <a:rPr spc="-5" dirty="0"/>
              <a:t>Mitsubishi</a:t>
            </a:r>
            <a:r>
              <a:rPr spc="30" dirty="0"/>
              <a:t> </a:t>
            </a:r>
            <a:r>
              <a:rPr spc="-20" dirty="0"/>
              <a:t>Power</a:t>
            </a:r>
            <a:r>
              <a:rPr spc="65" dirty="0"/>
              <a:t> </a:t>
            </a:r>
            <a:r>
              <a:rPr spc="-10" dirty="0"/>
              <a:t>Americas,</a:t>
            </a:r>
            <a:r>
              <a:rPr spc="70" dirty="0"/>
              <a:t> </a:t>
            </a:r>
            <a:r>
              <a:rPr spc="-5" dirty="0"/>
              <a:t>Inc.</a:t>
            </a:r>
            <a:r>
              <a:rPr spc="5" dirty="0"/>
              <a:t> </a:t>
            </a:r>
            <a:r>
              <a:rPr spc="-10" dirty="0"/>
              <a:t>All</a:t>
            </a:r>
            <a:r>
              <a:rPr spc="30" dirty="0"/>
              <a:t> </a:t>
            </a:r>
            <a:r>
              <a:rPr spc="-10" dirty="0"/>
              <a:t>Rights</a:t>
            </a:r>
            <a:r>
              <a:rPr spc="15" dirty="0"/>
              <a:t> </a:t>
            </a:r>
            <a:r>
              <a:rPr spc="-15" dirty="0"/>
              <a:t>Reserved.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64160" y="6408420"/>
            <a:ext cx="11661139" cy="261619"/>
          </a:xfrm>
          <a:prstGeom prst="rect">
            <a:avLst/>
          </a:prstGeom>
        </p:spPr>
      </p:pic>
      <p:sp>
        <p:nvSpPr>
          <p:cNvPr id="3" name="object 3"/>
          <p:cNvSpPr txBox="1"/>
          <p:nvPr/>
        </p:nvSpPr>
        <p:spPr>
          <a:xfrm>
            <a:off x="399996" y="6473435"/>
            <a:ext cx="1710689" cy="132080"/>
          </a:xfrm>
          <a:prstGeom prst="rect">
            <a:avLst/>
          </a:prstGeom>
        </p:spPr>
        <p:txBody>
          <a:bodyPr vert="horz" wrap="square" lIns="0" tIns="12700" rIns="0" bIns="0" rtlCol="0">
            <a:spAutoFit/>
          </a:bodyPr>
          <a:lstStyle/>
          <a:p>
            <a:pPr marL="12700">
              <a:lnSpc>
                <a:spcPct val="100000"/>
              </a:lnSpc>
              <a:spcBef>
                <a:spcPts val="100"/>
              </a:spcBef>
            </a:pPr>
            <a:r>
              <a:rPr sz="700" spc="-5" dirty="0">
                <a:solidFill>
                  <a:srgbClr val="FFFFFF"/>
                </a:solidFill>
                <a:latin typeface="Arial"/>
                <a:cs typeface="Arial"/>
              </a:rPr>
              <a:t>Mitsubishi</a:t>
            </a:r>
            <a:r>
              <a:rPr sz="700" spc="20" dirty="0">
                <a:solidFill>
                  <a:srgbClr val="FFFFFF"/>
                </a:solidFill>
                <a:latin typeface="Arial"/>
                <a:cs typeface="Arial"/>
              </a:rPr>
              <a:t> </a:t>
            </a:r>
            <a:r>
              <a:rPr sz="700" spc="-15" dirty="0">
                <a:solidFill>
                  <a:srgbClr val="FFFFFF"/>
                </a:solidFill>
                <a:latin typeface="Arial"/>
                <a:cs typeface="Arial"/>
              </a:rPr>
              <a:t>Power,</a:t>
            </a:r>
            <a:r>
              <a:rPr sz="700" spc="60" dirty="0">
                <a:solidFill>
                  <a:srgbClr val="FFFFFF"/>
                </a:solidFill>
                <a:latin typeface="Arial"/>
                <a:cs typeface="Arial"/>
              </a:rPr>
              <a:t> </a:t>
            </a:r>
            <a:r>
              <a:rPr sz="700" spc="-5" dirty="0">
                <a:solidFill>
                  <a:srgbClr val="FFFFFF"/>
                </a:solidFill>
                <a:latin typeface="Arial"/>
                <a:cs typeface="Arial"/>
              </a:rPr>
              <a:t>Ltd.</a:t>
            </a:r>
            <a:r>
              <a:rPr sz="700" spc="20" dirty="0">
                <a:solidFill>
                  <a:srgbClr val="FFFFFF"/>
                </a:solidFill>
                <a:latin typeface="Arial"/>
                <a:cs typeface="Arial"/>
              </a:rPr>
              <a:t> </a:t>
            </a:r>
            <a:r>
              <a:rPr sz="700" spc="-10" dirty="0">
                <a:solidFill>
                  <a:srgbClr val="FFFFFF"/>
                </a:solidFill>
                <a:latin typeface="Arial"/>
                <a:cs typeface="Arial"/>
              </a:rPr>
              <a:t>All</a:t>
            </a:r>
            <a:r>
              <a:rPr sz="700" spc="-5" dirty="0">
                <a:solidFill>
                  <a:srgbClr val="FFFFFF"/>
                </a:solidFill>
                <a:latin typeface="Arial"/>
                <a:cs typeface="Arial"/>
              </a:rPr>
              <a:t> </a:t>
            </a:r>
            <a:r>
              <a:rPr sz="700" spc="-10" dirty="0">
                <a:solidFill>
                  <a:srgbClr val="FFFFFF"/>
                </a:solidFill>
                <a:latin typeface="Arial"/>
                <a:cs typeface="Arial"/>
              </a:rPr>
              <a:t>Rights</a:t>
            </a:r>
            <a:r>
              <a:rPr sz="700" spc="10" dirty="0">
                <a:solidFill>
                  <a:srgbClr val="FFFFFF"/>
                </a:solidFill>
                <a:latin typeface="Arial"/>
                <a:cs typeface="Arial"/>
              </a:rPr>
              <a:t> </a:t>
            </a:r>
            <a:r>
              <a:rPr sz="700" spc="-15" dirty="0">
                <a:solidFill>
                  <a:srgbClr val="FFFFFF"/>
                </a:solidFill>
                <a:latin typeface="Arial"/>
                <a:cs typeface="Arial"/>
              </a:rPr>
              <a:t>Reserved.</a:t>
            </a:r>
            <a:endParaRPr sz="700">
              <a:latin typeface="Arial"/>
              <a:cs typeface="Arial"/>
            </a:endParaRPr>
          </a:p>
        </p:txBody>
      </p:sp>
      <p:sp>
        <p:nvSpPr>
          <p:cNvPr id="4" name="object 4"/>
          <p:cNvSpPr txBox="1"/>
          <p:nvPr/>
        </p:nvSpPr>
        <p:spPr>
          <a:xfrm>
            <a:off x="11611004" y="6448986"/>
            <a:ext cx="167640"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FFFFFF"/>
                </a:solidFill>
                <a:latin typeface="Arial"/>
                <a:cs typeface="Arial"/>
              </a:rPr>
              <a:t>25</a:t>
            </a:r>
            <a:endParaRPr sz="1000">
              <a:latin typeface="Arial"/>
              <a:cs typeface="Arial"/>
            </a:endParaRPr>
          </a:p>
        </p:txBody>
      </p:sp>
      <p:sp>
        <p:nvSpPr>
          <p:cNvPr id="5" name="object 5"/>
          <p:cNvSpPr/>
          <p:nvPr/>
        </p:nvSpPr>
        <p:spPr>
          <a:xfrm>
            <a:off x="262890" y="565150"/>
            <a:ext cx="11657330" cy="0"/>
          </a:xfrm>
          <a:custGeom>
            <a:avLst/>
            <a:gdLst/>
            <a:ahLst/>
            <a:cxnLst/>
            <a:rect l="l" t="t" r="r" b="b"/>
            <a:pathLst>
              <a:path w="11657330">
                <a:moveTo>
                  <a:pt x="0" y="0"/>
                </a:moveTo>
                <a:lnTo>
                  <a:pt x="11657076" y="0"/>
                </a:lnTo>
              </a:path>
            </a:pathLst>
          </a:custGeom>
          <a:ln w="7620">
            <a:solidFill>
              <a:srgbClr val="000000"/>
            </a:solidFill>
          </a:ln>
        </p:spPr>
        <p:txBody>
          <a:bodyPr wrap="square" lIns="0" tIns="0" rIns="0" bIns="0" rtlCol="0"/>
          <a:lstStyle/>
          <a:p>
            <a:endParaRPr/>
          </a:p>
        </p:txBody>
      </p:sp>
      <p:pic>
        <p:nvPicPr>
          <p:cNvPr id="6" name="object 6"/>
          <p:cNvPicPr/>
          <p:nvPr/>
        </p:nvPicPr>
        <p:blipFill>
          <a:blip r:embed="rId3" cstate="print"/>
          <a:stretch>
            <a:fillRect/>
          </a:stretch>
        </p:blipFill>
        <p:spPr>
          <a:xfrm>
            <a:off x="10213352" y="137160"/>
            <a:ext cx="1684008" cy="304798"/>
          </a:xfrm>
          <a:prstGeom prst="rect">
            <a:avLst/>
          </a:prstGeom>
        </p:spPr>
      </p:pic>
      <p:sp>
        <p:nvSpPr>
          <p:cNvPr id="7" name="object 7"/>
          <p:cNvSpPr/>
          <p:nvPr/>
        </p:nvSpPr>
        <p:spPr>
          <a:xfrm>
            <a:off x="5153659" y="2959100"/>
            <a:ext cx="1681480" cy="284480"/>
          </a:xfrm>
          <a:custGeom>
            <a:avLst/>
            <a:gdLst/>
            <a:ahLst/>
            <a:cxnLst/>
            <a:rect l="l" t="t" r="r" b="b"/>
            <a:pathLst>
              <a:path w="1681479" h="284480">
                <a:moveTo>
                  <a:pt x="1551254" y="0"/>
                </a:moveTo>
                <a:lnTo>
                  <a:pt x="0" y="0"/>
                </a:lnTo>
                <a:lnTo>
                  <a:pt x="0" y="284480"/>
                </a:lnTo>
                <a:lnTo>
                  <a:pt x="1551254" y="284480"/>
                </a:lnTo>
                <a:lnTo>
                  <a:pt x="1681480" y="142240"/>
                </a:lnTo>
                <a:lnTo>
                  <a:pt x="1551254" y="0"/>
                </a:lnTo>
                <a:close/>
              </a:path>
            </a:pathLst>
          </a:custGeom>
          <a:solidFill>
            <a:srgbClr val="63AED2"/>
          </a:solidFill>
        </p:spPr>
        <p:txBody>
          <a:bodyPr wrap="square" lIns="0" tIns="0" rIns="0" bIns="0" rtlCol="0"/>
          <a:lstStyle/>
          <a:p>
            <a:endParaRPr/>
          </a:p>
        </p:txBody>
      </p:sp>
      <p:sp>
        <p:nvSpPr>
          <p:cNvPr id="8" name="object 8"/>
          <p:cNvSpPr txBox="1"/>
          <p:nvPr/>
        </p:nvSpPr>
        <p:spPr>
          <a:xfrm>
            <a:off x="5177820" y="3027409"/>
            <a:ext cx="740410" cy="177800"/>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FFFFFF"/>
                </a:solidFill>
                <a:latin typeface="Arial"/>
                <a:cs typeface="Arial"/>
              </a:rPr>
              <a:t>100%</a:t>
            </a:r>
            <a:r>
              <a:rPr sz="1000" b="1" spc="-170" dirty="0">
                <a:solidFill>
                  <a:srgbClr val="FFFFFF"/>
                </a:solidFill>
                <a:latin typeface="Arial"/>
                <a:cs typeface="Arial"/>
              </a:rPr>
              <a:t> </a:t>
            </a:r>
            <a:r>
              <a:rPr sz="800" b="1" spc="-10" dirty="0">
                <a:solidFill>
                  <a:srgbClr val="FFFFFF"/>
                </a:solidFill>
                <a:latin typeface="Arial"/>
                <a:cs typeface="Arial"/>
              </a:rPr>
              <a:t>(T</a:t>
            </a:r>
            <a:r>
              <a:rPr sz="800" b="1" spc="-5" dirty="0">
                <a:solidFill>
                  <a:srgbClr val="FFFFFF"/>
                </a:solidFill>
                <a:latin typeface="Arial"/>
                <a:cs typeface="Arial"/>
              </a:rPr>
              <a:t>a</a:t>
            </a:r>
            <a:r>
              <a:rPr sz="800" b="1" spc="5" dirty="0">
                <a:solidFill>
                  <a:srgbClr val="FFFFFF"/>
                </a:solidFill>
                <a:latin typeface="Arial"/>
                <a:cs typeface="Arial"/>
              </a:rPr>
              <a:t>r</a:t>
            </a:r>
            <a:r>
              <a:rPr sz="800" b="1" spc="-10" dirty="0">
                <a:solidFill>
                  <a:srgbClr val="FFFFFF"/>
                </a:solidFill>
                <a:latin typeface="Arial"/>
                <a:cs typeface="Arial"/>
              </a:rPr>
              <a:t>g</a:t>
            </a:r>
            <a:r>
              <a:rPr sz="800" b="1" spc="-5" dirty="0">
                <a:solidFill>
                  <a:srgbClr val="FFFFFF"/>
                </a:solidFill>
                <a:latin typeface="Arial"/>
                <a:cs typeface="Arial"/>
              </a:rPr>
              <a:t>e</a:t>
            </a:r>
            <a:r>
              <a:rPr sz="800" b="1" spc="-10" dirty="0">
                <a:solidFill>
                  <a:srgbClr val="FFFFFF"/>
                </a:solidFill>
                <a:latin typeface="Arial"/>
                <a:cs typeface="Arial"/>
              </a:rPr>
              <a:t>t</a:t>
            </a:r>
            <a:r>
              <a:rPr sz="800" b="1" dirty="0">
                <a:solidFill>
                  <a:srgbClr val="FFFFFF"/>
                </a:solidFill>
                <a:latin typeface="Arial"/>
                <a:cs typeface="Arial"/>
              </a:rPr>
              <a:t>)</a:t>
            </a:r>
            <a:endParaRPr sz="800">
              <a:latin typeface="Arial"/>
              <a:cs typeface="Arial"/>
            </a:endParaRPr>
          </a:p>
        </p:txBody>
      </p:sp>
      <p:sp>
        <p:nvSpPr>
          <p:cNvPr id="9" name="object 9"/>
          <p:cNvSpPr txBox="1"/>
          <p:nvPr/>
        </p:nvSpPr>
        <p:spPr>
          <a:xfrm>
            <a:off x="9438516" y="6062201"/>
            <a:ext cx="1095375" cy="235585"/>
          </a:xfrm>
          <a:prstGeom prst="rect">
            <a:avLst/>
          </a:prstGeom>
        </p:spPr>
        <p:txBody>
          <a:bodyPr vert="horz" wrap="square" lIns="0" tIns="46355" rIns="0" bIns="0" rtlCol="0">
            <a:spAutoFit/>
          </a:bodyPr>
          <a:lstStyle/>
          <a:p>
            <a:pPr marL="12700" marR="5080" indent="185420">
              <a:lnSpc>
                <a:spcPct val="72100"/>
              </a:lnSpc>
              <a:spcBef>
                <a:spcPts val="365"/>
              </a:spcBef>
            </a:pPr>
            <a:r>
              <a:rPr sz="800" b="1" spc="-15" dirty="0">
                <a:solidFill>
                  <a:srgbClr val="006386"/>
                </a:solidFill>
                <a:latin typeface="Arial"/>
                <a:cs typeface="Arial"/>
              </a:rPr>
              <a:t>In</a:t>
            </a:r>
            <a:r>
              <a:rPr sz="800" b="1" spc="5" dirty="0">
                <a:solidFill>
                  <a:srgbClr val="006386"/>
                </a:solidFill>
                <a:latin typeface="Arial"/>
                <a:cs typeface="Arial"/>
              </a:rPr>
              <a:t> </a:t>
            </a:r>
            <a:r>
              <a:rPr sz="800" b="1" spc="-15" dirty="0">
                <a:solidFill>
                  <a:srgbClr val="006386"/>
                </a:solidFill>
                <a:latin typeface="Arial"/>
                <a:cs typeface="Arial"/>
              </a:rPr>
              <a:t>the</a:t>
            </a:r>
            <a:r>
              <a:rPr sz="800" b="1" spc="15" dirty="0">
                <a:solidFill>
                  <a:srgbClr val="006386"/>
                </a:solidFill>
                <a:latin typeface="Arial"/>
                <a:cs typeface="Arial"/>
              </a:rPr>
              <a:t> </a:t>
            </a:r>
            <a:r>
              <a:rPr sz="800" b="1" spc="-5" dirty="0">
                <a:solidFill>
                  <a:srgbClr val="006386"/>
                </a:solidFill>
                <a:latin typeface="Arial"/>
                <a:cs typeface="Arial"/>
              </a:rPr>
              <a:t>late</a:t>
            </a:r>
            <a:r>
              <a:rPr sz="800" b="1" spc="15" dirty="0">
                <a:solidFill>
                  <a:srgbClr val="006386"/>
                </a:solidFill>
                <a:latin typeface="Arial"/>
                <a:cs typeface="Arial"/>
              </a:rPr>
              <a:t> </a:t>
            </a:r>
            <a:r>
              <a:rPr sz="800" b="1" spc="-5" dirty="0">
                <a:solidFill>
                  <a:srgbClr val="006386"/>
                </a:solidFill>
                <a:latin typeface="Arial"/>
                <a:cs typeface="Arial"/>
              </a:rPr>
              <a:t>2020’s </a:t>
            </a:r>
            <a:r>
              <a:rPr sz="800" b="1" dirty="0">
                <a:solidFill>
                  <a:srgbClr val="006386"/>
                </a:solidFill>
                <a:latin typeface="Arial"/>
                <a:cs typeface="Arial"/>
              </a:rPr>
              <a:t> </a:t>
            </a:r>
            <a:r>
              <a:rPr sz="800" b="1" spc="-5" dirty="0">
                <a:solidFill>
                  <a:srgbClr val="91AE1E"/>
                </a:solidFill>
                <a:latin typeface="Arial"/>
                <a:cs typeface="Arial"/>
              </a:rPr>
              <a:t>Validation </a:t>
            </a:r>
            <a:r>
              <a:rPr sz="800" b="1" spc="-10" dirty="0">
                <a:solidFill>
                  <a:srgbClr val="91AE1E"/>
                </a:solidFill>
                <a:latin typeface="Arial"/>
                <a:cs typeface="Arial"/>
              </a:rPr>
              <a:t>Completion</a:t>
            </a:r>
            <a:endParaRPr sz="800">
              <a:latin typeface="Arial"/>
              <a:cs typeface="Arial"/>
            </a:endParaRPr>
          </a:p>
        </p:txBody>
      </p:sp>
      <p:sp>
        <p:nvSpPr>
          <p:cNvPr id="10" name="object 10"/>
          <p:cNvSpPr txBox="1"/>
          <p:nvPr/>
        </p:nvSpPr>
        <p:spPr>
          <a:xfrm>
            <a:off x="9273619" y="5619936"/>
            <a:ext cx="612775" cy="147320"/>
          </a:xfrm>
          <a:prstGeom prst="rect">
            <a:avLst/>
          </a:prstGeom>
        </p:spPr>
        <p:txBody>
          <a:bodyPr vert="horz" wrap="square" lIns="0" tIns="12700" rIns="0" bIns="0" rtlCol="0">
            <a:spAutoFit/>
          </a:bodyPr>
          <a:lstStyle/>
          <a:p>
            <a:pPr marL="12700">
              <a:lnSpc>
                <a:spcPct val="100000"/>
              </a:lnSpc>
              <a:spcBef>
                <a:spcPts val="100"/>
              </a:spcBef>
            </a:pPr>
            <a:r>
              <a:rPr sz="800" spc="-5" dirty="0">
                <a:latin typeface="Arial"/>
                <a:cs typeface="Arial"/>
              </a:rPr>
              <a:t>30%</a:t>
            </a:r>
            <a:r>
              <a:rPr sz="800" spc="-30" dirty="0">
                <a:latin typeface="Arial"/>
                <a:cs typeface="Arial"/>
              </a:rPr>
              <a:t> </a:t>
            </a:r>
            <a:r>
              <a:rPr sz="800" spc="-10" dirty="0">
                <a:latin typeface="Arial"/>
                <a:cs typeface="Arial"/>
              </a:rPr>
              <a:t>co-firing</a:t>
            </a:r>
            <a:endParaRPr sz="800">
              <a:latin typeface="Arial"/>
              <a:cs typeface="Arial"/>
            </a:endParaRPr>
          </a:p>
        </p:txBody>
      </p:sp>
      <p:sp>
        <p:nvSpPr>
          <p:cNvPr id="11" name="object 11"/>
          <p:cNvSpPr txBox="1"/>
          <p:nvPr/>
        </p:nvSpPr>
        <p:spPr>
          <a:xfrm>
            <a:off x="9220279" y="5721536"/>
            <a:ext cx="716280" cy="147320"/>
          </a:xfrm>
          <a:prstGeom prst="rect">
            <a:avLst/>
          </a:prstGeom>
        </p:spPr>
        <p:txBody>
          <a:bodyPr vert="horz" wrap="square" lIns="0" tIns="12700" rIns="0" bIns="0" rtlCol="0">
            <a:spAutoFit/>
          </a:bodyPr>
          <a:lstStyle/>
          <a:p>
            <a:pPr marL="12700">
              <a:lnSpc>
                <a:spcPct val="100000"/>
              </a:lnSpc>
              <a:spcBef>
                <a:spcPts val="100"/>
              </a:spcBef>
            </a:pPr>
            <a:r>
              <a:rPr sz="800" spc="-10" dirty="0">
                <a:latin typeface="Arial"/>
                <a:cs typeface="Arial"/>
              </a:rPr>
              <a:t>Test</a:t>
            </a:r>
            <a:r>
              <a:rPr sz="800" spc="-35" dirty="0">
                <a:latin typeface="Arial"/>
                <a:cs typeface="Arial"/>
              </a:rPr>
              <a:t> </a:t>
            </a:r>
            <a:r>
              <a:rPr sz="800" spc="-5" dirty="0">
                <a:latin typeface="Arial"/>
                <a:cs typeface="Arial"/>
              </a:rPr>
              <a:t>completed</a:t>
            </a:r>
            <a:endParaRPr sz="800">
              <a:latin typeface="Arial"/>
              <a:cs typeface="Arial"/>
            </a:endParaRPr>
          </a:p>
        </p:txBody>
      </p:sp>
      <p:sp>
        <p:nvSpPr>
          <p:cNvPr id="12" name="object 12"/>
          <p:cNvSpPr txBox="1"/>
          <p:nvPr/>
        </p:nvSpPr>
        <p:spPr>
          <a:xfrm>
            <a:off x="8318986" y="5538656"/>
            <a:ext cx="371475" cy="147320"/>
          </a:xfrm>
          <a:prstGeom prst="rect">
            <a:avLst/>
          </a:prstGeom>
        </p:spPr>
        <p:txBody>
          <a:bodyPr vert="horz" wrap="square" lIns="0" tIns="12700" rIns="0" bIns="0" rtlCol="0">
            <a:spAutoFit/>
          </a:bodyPr>
          <a:lstStyle/>
          <a:p>
            <a:pPr marL="12700">
              <a:lnSpc>
                <a:spcPct val="100000"/>
              </a:lnSpc>
              <a:spcBef>
                <a:spcPts val="100"/>
              </a:spcBef>
            </a:pPr>
            <a:r>
              <a:rPr sz="800" spc="-10" dirty="0">
                <a:solidFill>
                  <a:srgbClr val="10171F"/>
                </a:solidFill>
                <a:latin typeface="Arial"/>
                <a:cs typeface="Arial"/>
              </a:rPr>
              <a:t>Product</a:t>
            </a:r>
            <a:endParaRPr sz="800">
              <a:latin typeface="Arial"/>
              <a:cs typeface="Arial"/>
            </a:endParaRPr>
          </a:p>
        </p:txBody>
      </p:sp>
      <p:sp>
        <p:nvSpPr>
          <p:cNvPr id="13" name="object 13"/>
          <p:cNvSpPr txBox="1"/>
          <p:nvPr/>
        </p:nvSpPr>
        <p:spPr>
          <a:xfrm>
            <a:off x="8318986" y="5640256"/>
            <a:ext cx="599440" cy="248920"/>
          </a:xfrm>
          <a:prstGeom prst="rect">
            <a:avLst/>
          </a:prstGeom>
        </p:spPr>
        <p:txBody>
          <a:bodyPr vert="horz" wrap="square" lIns="0" tIns="33019" rIns="0" bIns="0" rtlCol="0">
            <a:spAutoFit/>
          </a:bodyPr>
          <a:lstStyle/>
          <a:p>
            <a:pPr marL="12700" marR="5080">
              <a:lnSpc>
                <a:spcPts val="800"/>
              </a:lnSpc>
              <a:spcBef>
                <a:spcPts val="259"/>
              </a:spcBef>
            </a:pPr>
            <a:r>
              <a:rPr sz="800" spc="-5" dirty="0">
                <a:solidFill>
                  <a:srgbClr val="10171F"/>
                </a:solidFill>
                <a:latin typeface="Arial"/>
                <a:cs typeface="Arial"/>
              </a:rPr>
              <a:t>de</a:t>
            </a:r>
            <a:r>
              <a:rPr sz="800" spc="-25" dirty="0">
                <a:solidFill>
                  <a:srgbClr val="10171F"/>
                </a:solidFill>
                <a:latin typeface="Arial"/>
                <a:cs typeface="Arial"/>
              </a:rPr>
              <a:t>v</a:t>
            </a:r>
            <a:r>
              <a:rPr sz="800" spc="-5" dirty="0">
                <a:solidFill>
                  <a:srgbClr val="10171F"/>
                </a:solidFill>
                <a:latin typeface="Arial"/>
                <a:cs typeface="Arial"/>
              </a:rPr>
              <a:t>e</a:t>
            </a:r>
            <a:r>
              <a:rPr sz="800" spc="-20" dirty="0">
                <a:solidFill>
                  <a:srgbClr val="10171F"/>
                </a:solidFill>
                <a:latin typeface="Arial"/>
                <a:cs typeface="Arial"/>
              </a:rPr>
              <a:t>l</a:t>
            </a:r>
            <a:r>
              <a:rPr sz="800" spc="-5" dirty="0">
                <a:solidFill>
                  <a:srgbClr val="10171F"/>
                </a:solidFill>
                <a:latin typeface="Arial"/>
                <a:cs typeface="Arial"/>
              </a:rPr>
              <a:t>op</a:t>
            </a:r>
            <a:r>
              <a:rPr sz="800" spc="10" dirty="0">
                <a:solidFill>
                  <a:srgbClr val="10171F"/>
                </a:solidFill>
                <a:latin typeface="Arial"/>
                <a:cs typeface="Arial"/>
              </a:rPr>
              <a:t>m</a:t>
            </a:r>
            <a:r>
              <a:rPr sz="800" spc="-5" dirty="0">
                <a:solidFill>
                  <a:srgbClr val="10171F"/>
                </a:solidFill>
                <a:latin typeface="Arial"/>
                <a:cs typeface="Arial"/>
              </a:rPr>
              <a:t>ent  completed</a:t>
            </a:r>
            <a:endParaRPr sz="800">
              <a:latin typeface="Arial"/>
              <a:cs typeface="Arial"/>
            </a:endParaRPr>
          </a:p>
        </p:txBody>
      </p:sp>
      <p:sp>
        <p:nvSpPr>
          <p:cNvPr id="14" name="object 14"/>
          <p:cNvSpPr txBox="1"/>
          <p:nvPr/>
        </p:nvSpPr>
        <p:spPr>
          <a:xfrm>
            <a:off x="8106337" y="4476733"/>
            <a:ext cx="371475" cy="147320"/>
          </a:xfrm>
          <a:prstGeom prst="rect">
            <a:avLst/>
          </a:prstGeom>
        </p:spPr>
        <p:txBody>
          <a:bodyPr vert="horz" wrap="square" lIns="0" tIns="12700" rIns="0" bIns="0" rtlCol="0">
            <a:spAutoFit/>
          </a:bodyPr>
          <a:lstStyle/>
          <a:p>
            <a:pPr marL="12700">
              <a:lnSpc>
                <a:spcPct val="100000"/>
              </a:lnSpc>
              <a:spcBef>
                <a:spcPts val="100"/>
              </a:spcBef>
            </a:pPr>
            <a:r>
              <a:rPr sz="800" spc="-10" dirty="0">
                <a:solidFill>
                  <a:srgbClr val="10171F"/>
                </a:solidFill>
                <a:latin typeface="Arial"/>
                <a:cs typeface="Arial"/>
              </a:rPr>
              <a:t>Product</a:t>
            </a:r>
            <a:endParaRPr sz="800">
              <a:latin typeface="Arial"/>
              <a:cs typeface="Arial"/>
            </a:endParaRPr>
          </a:p>
        </p:txBody>
      </p:sp>
      <p:sp>
        <p:nvSpPr>
          <p:cNvPr id="15" name="object 15"/>
          <p:cNvSpPr txBox="1"/>
          <p:nvPr/>
        </p:nvSpPr>
        <p:spPr>
          <a:xfrm>
            <a:off x="8106337" y="4565633"/>
            <a:ext cx="599440" cy="147320"/>
          </a:xfrm>
          <a:prstGeom prst="rect">
            <a:avLst/>
          </a:prstGeom>
        </p:spPr>
        <p:txBody>
          <a:bodyPr vert="horz" wrap="square" lIns="0" tIns="12700" rIns="0" bIns="0" rtlCol="0">
            <a:spAutoFit/>
          </a:bodyPr>
          <a:lstStyle/>
          <a:p>
            <a:pPr marL="12700">
              <a:lnSpc>
                <a:spcPct val="100000"/>
              </a:lnSpc>
              <a:spcBef>
                <a:spcPts val="100"/>
              </a:spcBef>
            </a:pPr>
            <a:r>
              <a:rPr sz="800" spc="-10" dirty="0">
                <a:solidFill>
                  <a:srgbClr val="10171F"/>
                </a:solidFill>
                <a:latin typeface="Arial"/>
                <a:cs typeface="Arial"/>
              </a:rPr>
              <a:t>development</a:t>
            </a:r>
            <a:endParaRPr sz="800">
              <a:latin typeface="Arial"/>
              <a:cs typeface="Arial"/>
            </a:endParaRPr>
          </a:p>
        </p:txBody>
      </p:sp>
      <p:sp>
        <p:nvSpPr>
          <p:cNvPr id="16" name="object 16"/>
          <p:cNvSpPr txBox="1"/>
          <p:nvPr/>
        </p:nvSpPr>
        <p:spPr>
          <a:xfrm>
            <a:off x="8889165" y="4614808"/>
            <a:ext cx="683260" cy="147320"/>
          </a:xfrm>
          <a:prstGeom prst="rect">
            <a:avLst/>
          </a:prstGeom>
        </p:spPr>
        <p:txBody>
          <a:bodyPr vert="horz" wrap="square" lIns="0" tIns="12700" rIns="0" bIns="0" rtlCol="0">
            <a:spAutoFit/>
          </a:bodyPr>
          <a:lstStyle/>
          <a:p>
            <a:pPr marL="12700">
              <a:lnSpc>
                <a:spcPct val="100000"/>
              </a:lnSpc>
              <a:spcBef>
                <a:spcPts val="100"/>
              </a:spcBef>
            </a:pPr>
            <a:r>
              <a:rPr sz="800" spc="-10" dirty="0">
                <a:solidFill>
                  <a:srgbClr val="10171F"/>
                </a:solidFill>
                <a:latin typeface="Arial"/>
                <a:cs typeface="Arial"/>
              </a:rPr>
              <a:t>test</a:t>
            </a:r>
            <a:r>
              <a:rPr sz="800" spc="-30" dirty="0">
                <a:solidFill>
                  <a:srgbClr val="10171F"/>
                </a:solidFill>
                <a:latin typeface="Arial"/>
                <a:cs typeface="Arial"/>
              </a:rPr>
              <a:t> </a:t>
            </a:r>
            <a:r>
              <a:rPr sz="800" spc="-5" dirty="0">
                <a:solidFill>
                  <a:srgbClr val="10171F"/>
                </a:solidFill>
                <a:latin typeface="Arial"/>
                <a:cs typeface="Arial"/>
              </a:rPr>
              <a:t>completed</a:t>
            </a:r>
            <a:endParaRPr sz="800">
              <a:latin typeface="Arial"/>
              <a:cs typeface="Arial"/>
            </a:endParaRPr>
          </a:p>
        </p:txBody>
      </p:sp>
      <p:sp>
        <p:nvSpPr>
          <p:cNvPr id="17" name="object 17"/>
          <p:cNvSpPr txBox="1"/>
          <p:nvPr/>
        </p:nvSpPr>
        <p:spPr>
          <a:xfrm>
            <a:off x="9745653" y="4586258"/>
            <a:ext cx="506730" cy="147320"/>
          </a:xfrm>
          <a:prstGeom prst="rect">
            <a:avLst/>
          </a:prstGeom>
        </p:spPr>
        <p:txBody>
          <a:bodyPr vert="horz" wrap="square" lIns="0" tIns="12700" rIns="0" bIns="0" rtlCol="0">
            <a:spAutoFit/>
          </a:bodyPr>
          <a:lstStyle/>
          <a:p>
            <a:pPr marL="12700">
              <a:lnSpc>
                <a:spcPct val="100000"/>
              </a:lnSpc>
              <a:spcBef>
                <a:spcPts val="100"/>
              </a:spcBef>
            </a:pPr>
            <a:r>
              <a:rPr sz="800" b="1" spc="5" dirty="0">
                <a:solidFill>
                  <a:srgbClr val="91AE1E"/>
                </a:solidFill>
                <a:latin typeface="Arial"/>
                <a:cs typeface="Arial"/>
              </a:rPr>
              <a:t>V</a:t>
            </a:r>
            <a:r>
              <a:rPr sz="800" b="1" spc="-5" dirty="0">
                <a:solidFill>
                  <a:srgbClr val="91AE1E"/>
                </a:solidFill>
                <a:latin typeface="Arial"/>
                <a:cs typeface="Arial"/>
              </a:rPr>
              <a:t>ali</a:t>
            </a:r>
            <a:r>
              <a:rPr sz="800" b="1" spc="-10" dirty="0">
                <a:solidFill>
                  <a:srgbClr val="91AE1E"/>
                </a:solidFill>
                <a:latin typeface="Arial"/>
                <a:cs typeface="Arial"/>
              </a:rPr>
              <a:t>d</a:t>
            </a:r>
            <a:r>
              <a:rPr sz="800" b="1" spc="-5" dirty="0">
                <a:solidFill>
                  <a:srgbClr val="91AE1E"/>
                </a:solidFill>
                <a:latin typeface="Arial"/>
                <a:cs typeface="Arial"/>
              </a:rPr>
              <a:t>a</a:t>
            </a:r>
            <a:r>
              <a:rPr sz="800" b="1" spc="-10" dirty="0">
                <a:solidFill>
                  <a:srgbClr val="91AE1E"/>
                </a:solidFill>
                <a:latin typeface="Arial"/>
                <a:cs typeface="Arial"/>
              </a:rPr>
              <a:t>t</a:t>
            </a:r>
            <a:r>
              <a:rPr sz="800" b="1" spc="-5" dirty="0">
                <a:solidFill>
                  <a:srgbClr val="91AE1E"/>
                </a:solidFill>
                <a:latin typeface="Arial"/>
                <a:cs typeface="Arial"/>
              </a:rPr>
              <a:t>i</a:t>
            </a:r>
            <a:r>
              <a:rPr sz="800" b="1" spc="-10" dirty="0">
                <a:solidFill>
                  <a:srgbClr val="91AE1E"/>
                </a:solidFill>
                <a:latin typeface="Arial"/>
                <a:cs typeface="Arial"/>
              </a:rPr>
              <a:t>o</a:t>
            </a:r>
            <a:r>
              <a:rPr sz="800" b="1" dirty="0">
                <a:solidFill>
                  <a:srgbClr val="91AE1E"/>
                </a:solidFill>
                <a:latin typeface="Arial"/>
                <a:cs typeface="Arial"/>
              </a:rPr>
              <a:t>n</a:t>
            </a:r>
            <a:endParaRPr sz="800">
              <a:latin typeface="Arial"/>
              <a:cs typeface="Arial"/>
            </a:endParaRPr>
          </a:p>
        </p:txBody>
      </p:sp>
      <p:sp>
        <p:nvSpPr>
          <p:cNvPr id="18" name="object 18"/>
          <p:cNvSpPr txBox="1"/>
          <p:nvPr/>
        </p:nvSpPr>
        <p:spPr>
          <a:xfrm>
            <a:off x="4862836" y="4654533"/>
            <a:ext cx="5633720" cy="147320"/>
          </a:xfrm>
          <a:prstGeom prst="rect">
            <a:avLst/>
          </a:prstGeom>
        </p:spPr>
        <p:txBody>
          <a:bodyPr vert="horz" wrap="square" lIns="0" tIns="12700" rIns="0" bIns="0" rtlCol="0">
            <a:spAutoFit/>
          </a:bodyPr>
          <a:lstStyle/>
          <a:p>
            <a:pPr marL="12700">
              <a:lnSpc>
                <a:spcPct val="100000"/>
              </a:lnSpc>
              <a:spcBef>
                <a:spcPts val="100"/>
              </a:spcBef>
              <a:tabLst>
                <a:tab pos="3255645" algn="l"/>
                <a:tab pos="4859655" algn="l"/>
                <a:tab pos="5620385" algn="l"/>
              </a:tabLst>
            </a:pPr>
            <a:r>
              <a:rPr sz="800" u="sng" dirty="0">
                <a:solidFill>
                  <a:srgbClr val="10171F"/>
                </a:solidFill>
                <a:uFill>
                  <a:solidFill>
                    <a:srgbClr val="000000"/>
                  </a:solidFill>
                </a:uFill>
                <a:latin typeface="Arial"/>
                <a:cs typeface="Arial"/>
              </a:rPr>
              <a:t> 	</a:t>
            </a:r>
            <a:r>
              <a:rPr sz="800" u="sng" spc="-5" dirty="0">
                <a:solidFill>
                  <a:srgbClr val="10171F"/>
                </a:solidFill>
                <a:uFill>
                  <a:solidFill>
                    <a:srgbClr val="000000"/>
                  </a:solidFill>
                </a:uFill>
                <a:latin typeface="Arial"/>
                <a:cs typeface="Arial"/>
              </a:rPr>
              <a:t>completed	</a:t>
            </a:r>
            <a:r>
              <a:rPr sz="1200" b="1" u="sng" spc="-7" baseline="3472" dirty="0">
                <a:solidFill>
                  <a:srgbClr val="91AE1E"/>
                </a:solidFill>
                <a:uFill>
                  <a:solidFill>
                    <a:srgbClr val="000000"/>
                  </a:solidFill>
                </a:uFill>
                <a:latin typeface="Arial"/>
                <a:cs typeface="Arial"/>
              </a:rPr>
              <a:t>Completion	</a:t>
            </a:r>
            <a:endParaRPr sz="1200" baseline="3472">
              <a:latin typeface="Arial"/>
              <a:cs typeface="Arial"/>
            </a:endParaRPr>
          </a:p>
        </p:txBody>
      </p:sp>
      <p:sp>
        <p:nvSpPr>
          <p:cNvPr id="19" name="object 19"/>
          <p:cNvSpPr txBox="1"/>
          <p:nvPr/>
        </p:nvSpPr>
        <p:spPr>
          <a:xfrm>
            <a:off x="4148611" y="3798147"/>
            <a:ext cx="716280" cy="269240"/>
          </a:xfrm>
          <a:prstGeom prst="rect">
            <a:avLst/>
          </a:prstGeom>
        </p:spPr>
        <p:txBody>
          <a:bodyPr vert="horz" wrap="square" lIns="0" tIns="12700" rIns="0" bIns="0" rtlCol="0">
            <a:spAutoFit/>
          </a:bodyPr>
          <a:lstStyle/>
          <a:p>
            <a:pPr marL="12700" marR="5080" indent="193040">
              <a:lnSpc>
                <a:spcPct val="100000"/>
              </a:lnSpc>
              <a:spcBef>
                <a:spcPts val="100"/>
              </a:spcBef>
            </a:pPr>
            <a:r>
              <a:rPr sz="800" dirty="0">
                <a:latin typeface="Arial"/>
                <a:cs typeface="Arial"/>
              </a:rPr>
              <a:t>Water/ </a:t>
            </a:r>
            <a:r>
              <a:rPr sz="800" spc="5" dirty="0">
                <a:latin typeface="Arial"/>
                <a:cs typeface="Arial"/>
              </a:rPr>
              <a:t> </a:t>
            </a:r>
            <a:r>
              <a:rPr sz="800" spc="-5" dirty="0">
                <a:latin typeface="Arial"/>
                <a:cs typeface="Arial"/>
              </a:rPr>
              <a:t>Steam</a:t>
            </a:r>
            <a:r>
              <a:rPr sz="800" spc="-30" dirty="0">
                <a:latin typeface="Arial"/>
                <a:cs typeface="Arial"/>
              </a:rPr>
              <a:t> </a:t>
            </a:r>
            <a:r>
              <a:rPr sz="800" spc="-10" dirty="0">
                <a:latin typeface="Arial"/>
                <a:cs typeface="Arial"/>
              </a:rPr>
              <a:t>injection</a:t>
            </a:r>
            <a:endParaRPr sz="800">
              <a:latin typeface="Arial"/>
              <a:cs typeface="Arial"/>
            </a:endParaRPr>
          </a:p>
        </p:txBody>
      </p:sp>
      <p:sp>
        <p:nvSpPr>
          <p:cNvPr id="20" name="object 20"/>
          <p:cNvSpPr txBox="1"/>
          <p:nvPr/>
        </p:nvSpPr>
        <p:spPr>
          <a:xfrm>
            <a:off x="4317100" y="5974858"/>
            <a:ext cx="201930" cy="162560"/>
          </a:xfrm>
          <a:prstGeom prst="rect">
            <a:avLst/>
          </a:prstGeom>
        </p:spPr>
        <p:txBody>
          <a:bodyPr vert="horz" wrap="square" lIns="0" tIns="12700" rIns="0" bIns="0" rtlCol="0">
            <a:spAutoFit/>
          </a:bodyPr>
          <a:lstStyle/>
          <a:p>
            <a:pPr marL="12700">
              <a:lnSpc>
                <a:spcPct val="100000"/>
              </a:lnSpc>
              <a:spcBef>
                <a:spcPts val="100"/>
              </a:spcBef>
            </a:pPr>
            <a:r>
              <a:rPr sz="900" spc="-15" dirty="0">
                <a:latin typeface="Arial"/>
                <a:cs typeface="Arial"/>
              </a:rPr>
              <a:t>D</a:t>
            </a:r>
            <a:r>
              <a:rPr sz="900" dirty="0">
                <a:latin typeface="Arial"/>
                <a:cs typeface="Arial"/>
              </a:rPr>
              <a:t>ry</a:t>
            </a:r>
            <a:endParaRPr sz="900">
              <a:latin typeface="Arial"/>
              <a:cs typeface="Arial"/>
            </a:endParaRPr>
          </a:p>
        </p:txBody>
      </p:sp>
      <p:sp>
        <p:nvSpPr>
          <p:cNvPr id="21" name="object 21"/>
          <p:cNvSpPr txBox="1"/>
          <p:nvPr/>
        </p:nvSpPr>
        <p:spPr>
          <a:xfrm>
            <a:off x="4321901" y="5435134"/>
            <a:ext cx="201930" cy="162560"/>
          </a:xfrm>
          <a:prstGeom prst="rect">
            <a:avLst/>
          </a:prstGeom>
        </p:spPr>
        <p:txBody>
          <a:bodyPr vert="horz" wrap="square" lIns="0" tIns="12700" rIns="0" bIns="0" rtlCol="0">
            <a:spAutoFit/>
          </a:bodyPr>
          <a:lstStyle/>
          <a:p>
            <a:pPr marL="12700">
              <a:lnSpc>
                <a:spcPct val="100000"/>
              </a:lnSpc>
              <a:spcBef>
                <a:spcPts val="100"/>
              </a:spcBef>
            </a:pPr>
            <a:r>
              <a:rPr sz="900" spc="-15" dirty="0">
                <a:latin typeface="Arial"/>
                <a:cs typeface="Arial"/>
              </a:rPr>
              <a:t>D</a:t>
            </a:r>
            <a:r>
              <a:rPr sz="900" dirty="0">
                <a:latin typeface="Arial"/>
                <a:cs typeface="Arial"/>
              </a:rPr>
              <a:t>ry</a:t>
            </a:r>
            <a:endParaRPr sz="900">
              <a:latin typeface="Arial"/>
              <a:cs typeface="Arial"/>
            </a:endParaRPr>
          </a:p>
        </p:txBody>
      </p:sp>
      <p:sp>
        <p:nvSpPr>
          <p:cNvPr id="22" name="object 22"/>
          <p:cNvSpPr txBox="1"/>
          <p:nvPr/>
        </p:nvSpPr>
        <p:spPr>
          <a:xfrm>
            <a:off x="4323501" y="4893923"/>
            <a:ext cx="201930" cy="162560"/>
          </a:xfrm>
          <a:prstGeom prst="rect">
            <a:avLst/>
          </a:prstGeom>
        </p:spPr>
        <p:txBody>
          <a:bodyPr vert="horz" wrap="square" lIns="0" tIns="12700" rIns="0" bIns="0" rtlCol="0">
            <a:spAutoFit/>
          </a:bodyPr>
          <a:lstStyle/>
          <a:p>
            <a:pPr marL="12700">
              <a:lnSpc>
                <a:spcPct val="100000"/>
              </a:lnSpc>
              <a:spcBef>
                <a:spcPts val="100"/>
              </a:spcBef>
            </a:pPr>
            <a:r>
              <a:rPr sz="900" spc="-15" dirty="0">
                <a:latin typeface="Arial"/>
                <a:cs typeface="Arial"/>
              </a:rPr>
              <a:t>D</a:t>
            </a:r>
            <a:r>
              <a:rPr sz="900" dirty="0">
                <a:latin typeface="Arial"/>
                <a:cs typeface="Arial"/>
              </a:rPr>
              <a:t>ry</a:t>
            </a:r>
            <a:endParaRPr sz="900">
              <a:latin typeface="Arial"/>
              <a:cs typeface="Arial"/>
            </a:endParaRPr>
          </a:p>
        </p:txBody>
      </p:sp>
      <p:sp>
        <p:nvSpPr>
          <p:cNvPr id="23" name="object 23"/>
          <p:cNvSpPr txBox="1"/>
          <p:nvPr/>
        </p:nvSpPr>
        <p:spPr>
          <a:xfrm>
            <a:off x="4318701" y="4325623"/>
            <a:ext cx="201930" cy="162560"/>
          </a:xfrm>
          <a:prstGeom prst="rect">
            <a:avLst/>
          </a:prstGeom>
        </p:spPr>
        <p:txBody>
          <a:bodyPr vert="horz" wrap="square" lIns="0" tIns="12700" rIns="0" bIns="0" rtlCol="0">
            <a:spAutoFit/>
          </a:bodyPr>
          <a:lstStyle/>
          <a:p>
            <a:pPr marL="12700">
              <a:lnSpc>
                <a:spcPct val="100000"/>
              </a:lnSpc>
              <a:spcBef>
                <a:spcPts val="100"/>
              </a:spcBef>
            </a:pPr>
            <a:r>
              <a:rPr sz="900" spc="-15" dirty="0">
                <a:latin typeface="Arial"/>
                <a:cs typeface="Arial"/>
              </a:rPr>
              <a:t>D</a:t>
            </a:r>
            <a:r>
              <a:rPr sz="900" dirty="0">
                <a:latin typeface="Arial"/>
                <a:cs typeface="Arial"/>
              </a:rPr>
              <a:t>ry</a:t>
            </a:r>
            <a:endParaRPr sz="900">
              <a:latin typeface="Arial"/>
              <a:cs typeface="Arial"/>
            </a:endParaRPr>
          </a:p>
        </p:txBody>
      </p:sp>
      <p:sp>
        <p:nvSpPr>
          <p:cNvPr id="24" name="object 24"/>
          <p:cNvSpPr txBox="1"/>
          <p:nvPr/>
        </p:nvSpPr>
        <p:spPr>
          <a:xfrm>
            <a:off x="4317100" y="2930363"/>
            <a:ext cx="201930" cy="162560"/>
          </a:xfrm>
          <a:prstGeom prst="rect">
            <a:avLst/>
          </a:prstGeom>
        </p:spPr>
        <p:txBody>
          <a:bodyPr vert="horz" wrap="square" lIns="0" tIns="12700" rIns="0" bIns="0" rtlCol="0">
            <a:spAutoFit/>
          </a:bodyPr>
          <a:lstStyle/>
          <a:p>
            <a:pPr marL="12700">
              <a:lnSpc>
                <a:spcPct val="100000"/>
              </a:lnSpc>
              <a:spcBef>
                <a:spcPts val="100"/>
              </a:spcBef>
            </a:pPr>
            <a:r>
              <a:rPr sz="900" spc="-15" dirty="0">
                <a:latin typeface="Arial"/>
                <a:cs typeface="Arial"/>
              </a:rPr>
              <a:t>D</a:t>
            </a:r>
            <a:r>
              <a:rPr sz="900" dirty="0">
                <a:latin typeface="Arial"/>
                <a:cs typeface="Arial"/>
              </a:rPr>
              <a:t>ry</a:t>
            </a:r>
            <a:endParaRPr sz="900">
              <a:latin typeface="Arial"/>
              <a:cs typeface="Arial"/>
            </a:endParaRPr>
          </a:p>
        </p:txBody>
      </p:sp>
      <p:sp>
        <p:nvSpPr>
          <p:cNvPr id="25" name="object 25"/>
          <p:cNvSpPr txBox="1"/>
          <p:nvPr/>
        </p:nvSpPr>
        <p:spPr>
          <a:xfrm>
            <a:off x="4323501" y="2041452"/>
            <a:ext cx="201930" cy="162560"/>
          </a:xfrm>
          <a:prstGeom prst="rect">
            <a:avLst/>
          </a:prstGeom>
        </p:spPr>
        <p:txBody>
          <a:bodyPr vert="horz" wrap="square" lIns="0" tIns="12700" rIns="0" bIns="0" rtlCol="0">
            <a:spAutoFit/>
          </a:bodyPr>
          <a:lstStyle/>
          <a:p>
            <a:pPr marL="12700">
              <a:lnSpc>
                <a:spcPct val="100000"/>
              </a:lnSpc>
              <a:spcBef>
                <a:spcPts val="100"/>
              </a:spcBef>
            </a:pPr>
            <a:r>
              <a:rPr sz="900" spc="-15" dirty="0">
                <a:latin typeface="Arial"/>
                <a:cs typeface="Arial"/>
              </a:rPr>
              <a:t>D</a:t>
            </a:r>
            <a:r>
              <a:rPr sz="900" dirty="0">
                <a:latin typeface="Arial"/>
                <a:cs typeface="Arial"/>
              </a:rPr>
              <a:t>ry</a:t>
            </a:r>
            <a:endParaRPr sz="900">
              <a:latin typeface="Arial"/>
              <a:cs typeface="Arial"/>
            </a:endParaRPr>
          </a:p>
        </p:txBody>
      </p:sp>
      <p:sp>
        <p:nvSpPr>
          <p:cNvPr id="26" name="object 26"/>
          <p:cNvSpPr txBox="1"/>
          <p:nvPr/>
        </p:nvSpPr>
        <p:spPr>
          <a:xfrm>
            <a:off x="4153607" y="1203455"/>
            <a:ext cx="716280" cy="391160"/>
          </a:xfrm>
          <a:prstGeom prst="rect">
            <a:avLst/>
          </a:prstGeom>
        </p:spPr>
        <p:txBody>
          <a:bodyPr vert="horz" wrap="square" lIns="0" tIns="12700" rIns="0" bIns="0" rtlCol="0">
            <a:spAutoFit/>
          </a:bodyPr>
          <a:lstStyle/>
          <a:p>
            <a:pPr marL="114300" marR="108585" algn="ctr">
              <a:lnSpc>
                <a:spcPct val="100000"/>
              </a:lnSpc>
              <a:spcBef>
                <a:spcPts val="100"/>
              </a:spcBef>
            </a:pPr>
            <a:r>
              <a:rPr sz="800" dirty="0">
                <a:latin typeface="Arial"/>
                <a:cs typeface="Arial"/>
              </a:rPr>
              <a:t>N</a:t>
            </a:r>
            <a:r>
              <a:rPr sz="600" dirty="0">
                <a:latin typeface="Arial"/>
                <a:cs typeface="Arial"/>
              </a:rPr>
              <a:t>2</a:t>
            </a:r>
            <a:r>
              <a:rPr sz="600" spc="55" dirty="0">
                <a:latin typeface="Arial"/>
                <a:cs typeface="Arial"/>
              </a:rPr>
              <a:t> </a:t>
            </a:r>
            <a:r>
              <a:rPr sz="800" spc="-5" dirty="0">
                <a:latin typeface="Arial"/>
                <a:cs typeface="Arial"/>
              </a:rPr>
              <a:t>d</a:t>
            </a:r>
            <a:r>
              <a:rPr sz="800" spc="-20" dirty="0">
                <a:latin typeface="Arial"/>
                <a:cs typeface="Arial"/>
              </a:rPr>
              <a:t>il</a:t>
            </a:r>
            <a:r>
              <a:rPr sz="800" spc="-25" dirty="0">
                <a:latin typeface="Arial"/>
                <a:cs typeface="Arial"/>
              </a:rPr>
              <a:t>u</a:t>
            </a:r>
            <a:r>
              <a:rPr sz="800" spc="-5" dirty="0">
                <a:latin typeface="Arial"/>
                <a:cs typeface="Arial"/>
              </a:rPr>
              <a:t>t</a:t>
            </a:r>
            <a:r>
              <a:rPr sz="800" spc="-20" dirty="0">
                <a:latin typeface="Arial"/>
                <a:cs typeface="Arial"/>
              </a:rPr>
              <a:t>i</a:t>
            </a:r>
            <a:r>
              <a:rPr sz="800" spc="15" dirty="0">
                <a:latin typeface="Arial"/>
                <a:cs typeface="Arial"/>
              </a:rPr>
              <a:t>o</a:t>
            </a:r>
            <a:r>
              <a:rPr sz="800" spc="-5" dirty="0">
                <a:latin typeface="Arial"/>
                <a:cs typeface="Arial"/>
              </a:rPr>
              <a:t>n</a:t>
            </a:r>
            <a:r>
              <a:rPr sz="800" dirty="0">
                <a:latin typeface="Arial"/>
                <a:cs typeface="Arial"/>
              </a:rPr>
              <a:t>,  Water/</a:t>
            </a:r>
            <a:endParaRPr sz="800">
              <a:latin typeface="Arial"/>
              <a:cs typeface="Arial"/>
            </a:endParaRPr>
          </a:p>
          <a:p>
            <a:pPr algn="ctr">
              <a:lnSpc>
                <a:spcPct val="100000"/>
              </a:lnSpc>
            </a:pPr>
            <a:r>
              <a:rPr sz="800" spc="-5" dirty="0">
                <a:latin typeface="Arial"/>
                <a:cs typeface="Arial"/>
              </a:rPr>
              <a:t>Steam </a:t>
            </a:r>
            <a:r>
              <a:rPr sz="800" spc="-10" dirty="0">
                <a:latin typeface="Arial"/>
                <a:cs typeface="Arial"/>
              </a:rPr>
              <a:t>injection</a:t>
            </a:r>
            <a:endParaRPr sz="800">
              <a:latin typeface="Arial"/>
              <a:cs typeface="Arial"/>
            </a:endParaRPr>
          </a:p>
        </p:txBody>
      </p:sp>
      <p:sp>
        <p:nvSpPr>
          <p:cNvPr id="27" name="object 27"/>
          <p:cNvSpPr txBox="1">
            <a:spLocks noGrp="1"/>
          </p:cNvSpPr>
          <p:nvPr>
            <p:ph type="title"/>
          </p:nvPr>
        </p:nvSpPr>
        <p:spPr>
          <a:xfrm>
            <a:off x="308668" y="155213"/>
            <a:ext cx="8150859" cy="360680"/>
          </a:xfrm>
          <a:prstGeom prst="rect">
            <a:avLst/>
          </a:prstGeom>
        </p:spPr>
        <p:txBody>
          <a:bodyPr vert="horz" wrap="square" lIns="0" tIns="12700" rIns="0" bIns="0" rtlCol="0">
            <a:spAutoFit/>
          </a:bodyPr>
          <a:lstStyle/>
          <a:p>
            <a:pPr marL="12700">
              <a:lnSpc>
                <a:spcPct val="100000"/>
              </a:lnSpc>
              <a:spcBef>
                <a:spcPts val="100"/>
              </a:spcBef>
            </a:pPr>
            <a:r>
              <a:rPr sz="2200" spc="-5" dirty="0">
                <a:solidFill>
                  <a:srgbClr val="000000"/>
                </a:solidFill>
              </a:rPr>
              <a:t>Detail</a:t>
            </a:r>
            <a:r>
              <a:rPr sz="2200" spc="20" dirty="0">
                <a:solidFill>
                  <a:srgbClr val="000000"/>
                </a:solidFill>
              </a:rPr>
              <a:t> </a:t>
            </a:r>
            <a:r>
              <a:rPr sz="2200" spc="-5" dirty="0">
                <a:solidFill>
                  <a:srgbClr val="000000"/>
                </a:solidFill>
              </a:rPr>
              <a:t>Line-up</a:t>
            </a:r>
            <a:r>
              <a:rPr sz="2200" spc="30" dirty="0">
                <a:solidFill>
                  <a:srgbClr val="000000"/>
                </a:solidFill>
              </a:rPr>
              <a:t> </a:t>
            </a:r>
            <a:r>
              <a:rPr sz="2200" spc="-5" dirty="0">
                <a:solidFill>
                  <a:srgbClr val="000000"/>
                </a:solidFill>
              </a:rPr>
              <a:t>of</a:t>
            </a:r>
            <a:r>
              <a:rPr sz="2200" spc="20" dirty="0">
                <a:solidFill>
                  <a:srgbClr val="000000"/>
                </a:solidFill>
              </a:rPr>
              <a:t> </a:t>
            </a:r>
            <a:r>
              <a:rPr sz="2200" spc="-5" dirty="0">
                <a:solidFill>
                  <a:srgbClr val="000000"/>
                </a:solidFill>
              </a:rPr>
              <a:t>H</a:t>
            </a:r>
            <a:r>
              <a:rPr sz="1600" spc="-5" dirty="0">
                <a:solidFill>
                  <a:srgbClr val="000000"/>
                </a:solidFill>
              </a:rPr>
              <a:t>2</a:t>
            </a:r>
            <a:r>
              <a:rPr sz="1600" spc="170" dirty="0">
                <a:solidFill>
                  <a:srgbClr val="000000"/>
                </a:solidFill>
              </a:rPr>
              <a:t> </a:t>
            </a:r>
            <a:r>
              <a:rPr sz="2200" spc="-5" dirty="0">
                <a:solidFill>
                  <a:srgbClr val="000000"/>
                </a:solidFill>
              </a:rPr>
              <a:t>Combustion</a:t>
            </a:r>
            <a:r>
              <a:rPr sz="2200" spc="55" dirty="0">
                <a:solidFill>
                  <a:srgbClr val="000000"/>
                </a:solidFill>
              </a:rPr>
              <a:t> </a:t>
            </a:r>
            <a:r>
              <a:rPr sz="2200" spc="-25" dirty="0">
                <a:solidFill>
                  <a:srgbClr val="000000"/>
                </a:solidFill>
              </a:rPr>
              <a:t>Technology-</a:t>
            </a:r>
            <a:r>
              <a:rPr sz="2200" spc="40" dirty="0">
                <a:solidFill>
                  <a:srgbClr val="000000"/>
                </a:solidFill>
              </a:rPr>
              <a:t> </a:t>
            </a:r>
            <a:r>
              <a:rPr sz="2200" spc="-15" dirty="0">
                <a:solidFill>
                  <a:srgbClr val="000000"/>
                </a:solidFill>
              </a:rPr>
              <a:t>All</a:t>
            </a:r>
            <a:r>
              <a:rPr sz="2200" spc="40" dirty="0">
                <a:solidFill>
                  <a:srgbClr val="000000"/>
                </a:solidFill>
              </a:rPr>
              <a:t> </a:t>
            </a:r>
            <a:r>
              <a:rPr sz="2200" spc="-5" dirty="0">
                <a:solidFill>
                  <a:srgbClr val="000000"/>
                </a:solidFill>
              </a:rPr>
              <a:t>Frame</a:t>
            </a:r>
            <a:r>
              <a:rPr sz="2200" spc="5" dirty="0">
                <a:solidFill>
                  <a:srgbClr val="000000"/>
                </a:solidFill>
              </a:rPr>
              <a:t> </a:t>
            </a:r>
            <a:r>
              <a:rPr sz="2200" spc="-5" dirty="0">
                <a:solidFill>
                  <a:srgbClr val="000000"/>
                </a:solidFill>
              </a:rPr>
              <a:t>sizes</a:t>
            </a:r>
            <a:endParaRPr sz="2200"/>
          </a:p>
        </p:txBody>
      </p:sp>
      <p:sp>
        <p:nvSpPr>
          <p:cNvPr id="28" name="object 28"/>
          <p:cNvSpPr txBox="1"/>
          <p:nvPr/>
        </p:nvSpPr>
        <p:spPr>
          <a:xfrm>
            <a:off x="2009139" y="622300"/>
            <a:ext cx="1808480" cy="391160"/>
          </a:xfrm>
          <a:prstGeom prst="rect">
            <a:avLst/>
          </a:prstGeom>
          <a:solidFill>
            <a:srgbClr val="213E4A"/>
          </a:solidFill>
        </p:spPr>
        <p:txBody>
          <a:bodyPr vert="horz" wrap="square" lIns="0" tIns="124460" rIns="0" bIns="0" rtlCol="0">
            <a:spAutoFit/>
          </a:bodyPr>
          <a:lstStyle/>
          <a:p>
            <a:pPr algn="ctr">
              <a:lnSpc>
                <a:spcPct val="100000"/>
              </a:lnSpc>
              <a:spcBef>
                <a:spcPts val="980"/>
              </a:spcBef>
            </a:pPr>
            <a:r>
              <a:rPr sz="1100" b="1" dirty="0">
                <a:solidFill>
                  <a:srgbClr val="FFFFFF"/>
                </a:solidFill>
                <a:latin typeface="Arial"/>
                <a:cs typeface="Arial"/>
              </a:rPr>
              <a:t>Type</a:t>
            </a:r>
            <a:endParaRPr sz="1100">
              <a:latin typeface="Arial"/>
              <a:cs typeface="Arial"/>
            </a:endParaRPr>
          </a:p>
        </p:txBody>
      </p:sp>
      <p:sp>
        <p:nvSpPr>
          <p:cNvPr id="29" name="object 29"/>
          <p:cNvSpPr txBox="1"/>
          <p:nvPr/>
        </p:nvSpPr>
        <p:spPr>
          <a:xfrm>
            <a:off x="5146040" y="622300"/>
            <a:ext cx="1717039" cy="388620"/>
          </a:xfrm>
          <a:prstGeom prst="rect">
            <a:avLst/>
          </a:prstGeom>
          <a:solidFill>
            <a:srgbClr val="006386"/>
          </a:solidFill>
        </p:spPr>
        <p:txBody>
          <a:bodyPr vert="horz" wrap="square" lIns="0" tIns="57785" rIns="0" bIns="0" rtlCol="0">
            <a:spAutoFit/>
          </a:bodyPr>
          <a:lstStyle/>
          <a:p>
            <a:pPr marL="520700" marR="521970" indent="2540">
              <a:lnSpc>
                <a:spcPct val="100000"/>
              </a:lnSpc>
              <a:spcBef>
                <a:spcPts val="455"/>
              </a:spcBef>
            </a:pPr>
            <a:r>
              <a:rPr sz="1000" b="1" spc="-5" dirty="0">
                <a:solidFill>
                  <a:srgbClr val="FFFFFF"/>
                </a:solidFill>
                <a:latin typeface="Arial"/>
                <a:cs typeface="Arial"/>
              </a:rPr>
              <a:t>H</a:t>
            </a:r>
            <a:r>
              <a:rPr sz="800" b="1" spc="-5" dirty="0">
                <a:solidFill>
                  <a:srgbClr val="FFFFFF"/>
                </a:solidFill>
                <a:latin typeface="Arial"/>
                <a:cs typeface="Arial"/>
              </a:rPr>
              <a:t>2</a:t>
            </a:r>
            <a:r>
              <a:rPr sz="800" b="1" spc="10" dirty="0">
                <a:solidFill>
                  <a:srgbClr val="FFFFFF"/>
                </a:solidFill>
                <a:latin typeface="Arial"/>
                <a:cs typeface="Arial"/>
              </a:rPr>
              <a:t> </a:t>
            </a:r>
            <a:r>
              <a:rPr sz="1000" b="1" spc="-10" dirty="0">
                <a:solidFill>
                  <a:srgbClr val="FFFFFF"/>
                </a:solidFill>
                <a:latin typeface="Arial"/>
                <a:cs typeface="Arial"/>
              </a:rPr>
              <a:t>Content </a:t>
            </a:r>
            <a:r>
              <a:rPr sz="1000" b="1" spc="-260" dirty="0">
                <a:solidFill>
                  <a:srgbClr val="FFFFFF"/>
                </a:solidFill>
                <a:latin typeface="Arial"/>
                <a:cs typeface="Arial"/>
              </a:rPr>
              <a:t> </a:t>
            </a:r>
            <a:r>
              <a:rPr sz="1000" b="1" spc="5" dirty="0">
                <a:solidFill>
                  <a:srgbClr val="FFFFFF"/>
                </a:solidFill>
                <a:latin typeface="Arial"/>
                <a:cs typeface="Arial"/>
              </a:rPr>
              <a:t>(</a:t>
            </a:r>
            <a:r>
              <a:rPr sz="1000" b="1" spc="-20" dirty="0">
                <a:solidFill>
                  <a:srgbClr val="FFFFFF"/>
                </a:solidFill>
                <a:latin typeface="Arial"/>
                <a:cs typeface="Arial"/>
              </a:rPr>
              <a:t>v</a:t>
            </a:r>
            <a:r>
              <a:rPr sz="1000" b="1" spc="5" dirty="0">
                <a:solidFill>
                  <a:srgbClr val="FFFFFF"/>
                </a:solidFill>
                <a:latin typeface="Arial"/>
                <a:cs typeface="Arial"/>
              </a:rPr>
              <a:t>o</a:t>
            </a:r>
            <a:r>
              <a:rPr sz="1000" b="1" dirty="0">
                <a:solidFill>
                  <a:srgbClr val="FFFFFF"/>
                </a:solidFill>
                <a:latin typeface="Arial"/>
                <a:cs typeface="Arial"/>
              </a:rPr>
              <a:t>l</a:t>
            </a:r>
            <a:r>
              <a:rPr sz="1000" b="1" spc="-15" dirty="0">
                <a:solidFill>
                  <a:srgbClr val="FFFFFF"/>
                </a:solidFill>
                <a:latin typeface="Arial"/>
                <a:cs typeface="Arial"/>
              </a:rPr>
              <a:t>u</a:t>
            </a:r>
            <a:r>
              <a:rPr sz="1000" b="1" spc="-10" dirty="0">
                <a:solidFill>
                  <a:srgbClr val="FFFFFF"/>
                </a:solidFill>
                <a:latin typeface="Arial"/>
                <a:cs typeface="Arial"/>
              </a:rPr>
              <a:t>m</a:t>
            </a:r>
            <a:r>
              <a:rPr sz="1000" b="1" dirty="0">
                <a:solidFill>
                  <a:srgbClr val="FFFFFF"/>
                </a:solidFill>
                <a:latin typeface="Arial"/>
                <a:cs typeface="Arial"/>
              </a:rPr>
              <a:t>e</a:t>
            </a:r>
            <a:r>
              <a:rPr sz="1000" b="1" spc="5" dirty="0">
                <a:solidFill>
                  <a:srgbClr val="FFFFFF"/>
                </a:solidFill>
                <a:latin typeface="Arial"/>
                <a:cs typeface="Arial"/>
              </a:rPr>
              <a:t> </a:t>
            </a:r>
            <a:r>
              <a:rPr sz="1000" b="1" spc="-50" dirty="0">
                <a:solidFill>
                  <a:srgbClr val="FFFFFF"/>
                </a:solidFill>
                <a:latin typeface="Arial"/>
                <a:cs typeface="Arial"/>
              </a:rPr>
              <a:t>%)</a:t>
            </a:r>
            <a:endParaRPr sz="1000">
              <a:latin typeface="Arial"/>
              <a:cs typeface="Arial"/>
            </a:endParaRPr>
          </a:p>
        </p:txBody>
      </p:sp>
      <p:sp>
        <p:nvSpPr>
          <p:cNvPr id="30" name="object 30"/>
          <p:cNvSpPr/>
          <p:nvPr/>
        </p:nvSpPr>
        <p:spPr>
          <a:xfrm>
            <a:off x="2081533" y="1906270"/>
            <a:ext cx="8402320" cy="0"/>
          </a:xfrm>
          <a:custGeom>
            <a:avLst/>
            <a:gdLst/>
            <a:ahLst/>
            <a:cxnLst/>
            <a:rect l="l" t="t" r="r" b="b"/>
            <a:pathLst>
              <a:path w="8402320">
                <a:moveTo>
                  <a:pt x="8401875" y="0"/>
                </a:moveTo>
                <a:lnTo>
                  <a:pt x="0" y="0"/>
                </a:lnTo>
              </a:path>
            </a:pathLst>
          </a:custGeom>
          <a:ln w="3175">
            <a:solidFill>
              <a:srgbClr val="000000"/>
            </a:solidFill>
          </a:ln>
        </p:spPr>
        <p:txBody>
          <a:bodyPr wrap="square" lIns="0" tIns="0" rIns="0" bIns="0" rtlCol="0"/>
          <a:lstStyle/>
          <a:p>
            <a:endParaRPr/>
          </a:p>
        </p:txBody>
      </p:sp>
      <p:sp>
        <p:nvSpPr>
          <p:cNvPr id="31" name="object 31"/>
          <p:cNvSpPr txBox="1"/>
          <p:nvPr/>
        </p:nvSpPr>
        <p:spPr>
          <a:xfrm>
            <a:off x="2072667" y="1297367"/>
            <a:ext cx="889635" cy="342900"/>
          </a:xfrm>
          <a:prstGeom prst="rect">
            <a:avLst/>
          </a:prstGeom>
        </p:spPr>
        <p:txBody>
          <a:bodyPr vert="horz" wrap="square" lIns="0" tIns="20955" rIns="0" bIns="0" rtlCol="0">
            <a:spAutoFit/>
          </a:bodyPr>
          <a:lstStyle/>
          <a:p>
            <a:pPr marL="12700">
              <a:lnSpc>
                <a:spcPct val="100000"/>
              </a:lnSpc>
              <a:spcBef>
                <a:spcPts val="165"/>
              </a:spcBef>
            </a:pPr>
            <a:r>
              <a:rPr sz="900" b="1" spc="-10" dirty="0">
                <a:latin typeface="Arial"/>
                <a:cs typeface="Arial"/>
              </a:rPr>
              <a:t>F</a:t>
            </a:r>
            <a:r>
              <a:rPr sz="900" b="1" spc="10" dirty="0">
                <a:latin typeface="Arial"/>
                <a:cs typeface="Arial"/>
              </a:rPr>
              <a:t>/</a:t>
            </a:r>
            <a:r>
              <a:rPr sz="900" b="1" dirty="0">
                <a:latin typeface="Arial"/>
                <a:cs typeface="Arial"/>
              </a:rPr>
              <a:t>G</a:t>
            </a:r>
            <a:r>
              <a:rPr sz="900" b="1" spc="10" dirty="0">
                <a:latin typeface="Arial"/>
                <a:cs typeface="Arial"/>
              </a:rPr>
              <a:t>/</a:t>
            </a:r>
            <a:r>
              <a:rPr sz="900" b="1" dirty="0">
                <a:latin typeface="Arial"/>
                <a:cs typeface="Arial"/>
              </a:rPr>
              <a:t>G</a:t>
            </a:r>
            <a:r>
              <a:rPr sz="900" b="1" spc="-30" dirty="0">
                <a:latin typeface="Arial"/>
                <a:cs typeface="Arial"/>
              </a:rPr>
              <a:t>A</a:t>
            </a:r>
            <a:r>
              <a:rPr sz="900" b="1" spc="-10" dirty="0">
                <a:latin typeface="Arial"/>
                <a:cs typeface="Arial"/>
              </a:rPr>
              <a:t>C</a:t>
            </a:r>
            <a:r>
              <a:rPr sz="900" b="1" spc="10" dirty="0">
                <a:latin typeface="Arial"/>
                <a:cs typeface="Arial"/>
              </a:rPr>
              <a:t>/</a:t>
            </a:r>
            <a:r>
              <a:rPr sz="900" b="1" spc="-5" dirty="0">
                <a:latin typeface="Arial"/>
                <a:cs typeface="Arial"/>
              </a:rPr>
              <a:t>J</a:t>
            </a:r>
            <a:r>
              <a:rPr sz="900" b="1" spc="10" dirty="0">
                <a:latin typeface="Arial"/>
                <a:cs typeface="Arial"/>
              </a:rPr>
              <a:t>/</a:t>
            </a:r>
            <a:r>
              <a:rPr sz="900" b="1" spc="-5" dirty="0">
                <a:latin typeface="Arial"/>
                <a:cs typeface="Arial"/>
              </a:rPr>
              <a:t>J</a:t>
            </a:r>
            <a:r>
              <a:rPr sz="900" b="1" spc="-30" dirty="0">
                <a:latin typeface="Arial"/>
                <a:cs typeface="Arial"/>
              </a:rPr>
              <a:t>A</a:t>
            </a:r>
            <a:r>
              <a:rPr sz="900" b="1" spc="-10" dirty="0">
                <a:latin typeface="Arial"/>
                <a:cs typeface="Arial"/>
              </a:rPr>
              <a:t>C</a:t>
            </a:r>
            <a:r>
              <a:rPr sz="900" b="1" dirty="0">
                <a:latin typeface="Arial"/>
                <a:cs typeface="Arial"/>
              </a:rPr>
              <a:t>:</a:t>
            </a:r>
            <a:endParaRPr sz="900">
              <a:latin typeface="Arial"/>
              <a:cs typeface="Arial"/>
            </a:endParaRPr>
          </a:p>
          <a:p>
            <a:pPr marL="12700">
              <a:lnSpc>
                <a:spcPct val="100000"/>
              </a:lnSpc>
              <a:spcBef>
                <a:spcPts val="90"/>
              </a:spcBef>
            </a:pPr>
            <a:r>
              <a:rPr sz="1050" b="1" dirty="0">
                <a:latin typeface="Arial"/>
                <a:cs typeface="Arial"/>
              </a:rPr>
              <a:t>Diffusion</a:t>
            </a:r>
            <a:endParaRPr sz="1050">
              <a:latin typeface="Arial"/>
              <a:cs typeface="Arial"/>
            </a:endParaRPr>
          </a:p>
        </p:txBody>
      </p:sp>
      <p:sp>
        <p:nvSpPr>
          <p:cNvPr id="32" name="object 32"/>
          <p:cNvSpPr/>
          <p:nvPr/>
        </p:nvSpPr>
        <p:spPr>
          <a:xfrm>
            <a:off x="5158740" y="1203960"/>
            <a:ext cx="1689100" cy="287020"/>
          </a:xfrm>
          <a:custGeom>
            <a:avLst/>
            <a:gdLst/>
            <a:ahLst/>
            <a:cxnLst/>
            <a:rect l="l" t="t" r="r" b="b"/>
            <a:pathLst>
              <a:path w="1689100" h="287019">
                <a:moveTo>
                  <a:pt x="1557705" y="0"/>
                </a:moveTo>
                <a:lnTo>
                  <a:pt x="0" y="0"/>
                </a:lnTo>
                <a:lnTo>
                  <a:pt x="0" y="287020"/>
                </a:lnTo>
                <a:lnTo>
                  <a:pt x="1557705" y="287020"/>
                </a:lnTo>
                <a:lnTo>
                  <a:pt x="1689100" y="143510"/>
                </a:lnTo>
                <a:lnTo>
                  <a:pt x="1557705" y="0"/>
                </a:lnTo>
                <a:close/>
              </a:path>
            </a:pathLst>
          </a:custGeom>
          <a:solidFill>
            <a:srgbClr val="006386"/>
          </a:solidFill>
        </p:spPr>
        <p:txBody>
          <a:bodyPr wrap="square" lIns="0" tIns="0" rIns="0" bIns="0" rtlCol="0"/>
          <a:lstStyle/>
          <a:p>
            <a:endParaRPr/>
          </a:p>
        </p:txBody>
      </p:sp>
      <p:sp>
        <p:nvSpPr>
          <p:cNvPr id="33" name="object 33"/>
          <p:cNvSpPr txBox="1"/>
          <p:nvPr/>
        </p:nvSpPr>
        <p:spPr>
          <a:xfrm>
            <a:off x="5181897" y="1274617"/>
            <a:ext cx="850265" cy="177800"/>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FFFFFF"/>
                </a:solidFill>
                <a:latin typeface="Arial"/>
                <a:cs typeface="Arial"/>
              </a:rPr>
              <a:t>100%</a:t>
            </a:r>
            <a:r>
              <a:rPr sz="1000" b="1" spc="-30" dirty="0">
                <a:solidFill>
                  <a:srgbClr val="FFFFFF"/>
                </a:solidFill>
                <a:latin typeface="Arial"/>
                <a:cs typeface="Arial"/>
              </a:rPr>
              <a:t> </a:t>
            </a:r>
            <a:r>
              <a:rPr sz="1000" b="1" spc="5" dirty="0">
                <a:solidFill>
                  <a:srgbClr val="FFFFFF"/>
                </a:solidFill>
                <a:latin typeface="Arial"/>
                <a:cs typeface="Arial"/>
              </a:rPr>
              <a:t>(</a:t>
            </a:r>
            <a:r>
              <a:rPr sz="1000" b="1" spc="-5" dirty="0">
                <a:solidFill>
                  <a:srgbClr val="FFFFFF"/>
                </a:solidFill>
                <a:latin typeface="Arial"/>
                <a:cs typeface="Arial"/>
              </a:rPr>
              <a:t>R</a:t>
            </a:r>
            <a:r>
              <a:rPr sz="1000" b="1" dirty="0">
                <a:solidFill>
                  <a:srgbClr val="FFFFFF"/>
                </a:solidFill>
                <a:latin typeface="Arial"/>
                <a:cs typeface="Arial"/>
              </a:rPr>
              <a:t>ea</a:t>
            </a:r>
            <a:r>
              <a:rPr sz="1000" b="1" spc="5" dirty="0">
                <a:solidFill>
                  <a:srgbClr val="FFFFFF"/>
                </a:solidFill>
                <a:latin typeface="Arial"/>
                <a:cs typeface="Arial"/>
              </a:rPr>
              <a:t>d</a:t>
            </a:r>
            <a:r>
              <a:rPr sz="1000" b="1" spc="-20" dirty="0">
                <a:solidFill>
                  <a:srgbClr val="FFFFFF"/>
                </a:solidFill>
                <a:latin typeface="Arial"/>
                <a:cs typeface="Arial"/>
              </a:rPr>
              <a:t>y</a:t>
            </a:r>
            <a:r>
              <a:rPr sz="1000" b="1" dirty="0">
                <a:solidFill>
                  <a:srgbClr val="FFFFFF"/>
                </a:solidFill>
                <a:latin typeface="Arial"/>
                <a:cs typeface="Arial"/>
              </a:rPr>
              <a:t>)</a:t>
            </a:r>
            <a:endParaRPr sz="1000">
              <a:latin typeface="Arial"/>
              <a:cs typeface="Arial"/>
            </a:endParaRPr>
          </a:p>
        </p:txBody>
      </p:sp>
      <p:sp>
        <p:nvSpPr>
          <p:cNvPr id="34" name="object 34"/>
          <p:cNvSpPr txBox="1"/>
          <p:nvPr/>
        </p:nvSpPr>
        <p:spPr>
          <a:xfrm>
            <a:off x="2072669" y="2092603"/>
            <a:ext cx="889635" cy="503555"/>
          </a:xfrm>
          <a:prstGeom prst="rect">
            <a:avLst/>
          </a:prstGeom>
        </p:spPr>
        <p:txBody>
          <a:bodyPr vert="horz" wrap="square" lIns="0" tIns="20955" rIns="0" bIns="0" rtlCol="0">
            <a:spAutoFit/>
          </a:bodyPr>
          <a:lstStyle/>
          <a:p>
            <a:pPr marL="12700">
              <a:lnSpc>
                <a:spcPct val="100000"/>
              </a:lnSpc>
              <a:spcBef>
                <a:spcPts val="165"/>
              </a:spcBef>
            </a:pPr>
            <a:r>
              <a:rPr sz="900" b="1" spc="-10" dirty="0">
                <a:latin typeface="Arial"/>
                <a:cs typeface="Arial"/>
              </a:rPr>
              <a:t>F</a:t>
            </a:r>
            <a:r>
              <a:rPr sz="900" b="1" spc="10" dirty="0">
                <a:latin typeface="Arial"/>
                <a:cs typeface="Arial"/>
              </a:rPr>
              <a:t>/</a:t>
            </a:r>
            <a:r>
              <a:rPr sz="900" b="1" dirty="0">
                <a:latin typeface="Arial"/>
                <a:cs typeface="Arial"/>
              </a:rPr>
              <a:t>G</a:t>
            </a:r>
            <a:r>
              <a:rPr sz="900" b="1" spc="10" dirty="0">
                <a:latin typeface="Arial"/>
                <a:cs typeface="Arial"/>
              </a:rPr>
              <a:t>/</a:t>
            </a:r>
            <a:r>
              <a:rPr sz="900" b="1" dirty="0">
                <a:latin typeface="Arial"/>
                <a:cs typeface="Arial"/>
              </a:rPr>
              <a:t>G</a:t>
            </a:r>
            <a:r>
              <a:rPr sz="900" b="1" spc="-30" dirty="0">
                <a:latin typeface="Arial"/>
                <a:cs typeface="Arial"/>
              </a:rPr>
              <a:t>A</a:t>
            </a:r>
            <a:r>
              <a:rPr sz="900" b="1" spc="-10" dirty="0">
                <a:latin typeface="Arial"/>
                <a:cs typeface="Arial"/>
              </a:rPr>
              <a:t>C</a:t>
            </a:r>
            <a:r>
              <a:rPr sz="900" b="1" spc="10" dirty="0">
                <a:latin typeface="Arial"/>
                <a:cs typeface="Arial"/>
              </a:rPr>
              <a:t>/</a:t>
            </a:r>
            <a:r>
              <a:rPr sz="900" b="1" spc="-5" dirty="0">
                <a:latin typeface="Arial"/>
                <a:cs typeface="Arial"/>
              </a:rPr>
              <a:t>J</a:t>
            </a:r>
            <a:r>
              <a:rPr sz="900" b="1" spc="10" dirty="0">
                <a:latin typeface="Arial"/>
                <a:cs typeface="Arial"/>
              </a:rPr>
              <a:t>/</a:t>
            </a:r>
            <a:r>
              <a:rPr sz="900" b="1" spc="-5" dirty="0">
                <a:latin typeface="Arial"/>
                <a:cs typeface="Arial"/>
              </a:rPr>
              <a:t>J</a:t>
            </a:r>
            <a:r>
              <a:rPr sz="900" b="1" spc="-30" dirty="0">
                <a:latin typeface="Arial"/>
                <a:cs typeface="Arial"/>
              </a:rPr>
              <a:t>A</a:t>
            </a:r>
            <a:r>
              <a:rPr sz="900" b="1" spc="-10" dirty="0">
                <a:latin typeface="Arial"/>
                <a:cs typeface="Arial"/>
              </a:rPr>
              <a:t>C</a:t>
            </a:r>
            <a:r>
              <a:rPr sz="900" b="1" dirty="0">
                <a:latin typeface="Arial"/>
                <a:cs typeface="Arial"/>
              </a:rPr>
              <a:t>:</a:t>
            </a:r>
            <a:endParaRPr sz="900">
              <a:latin typeface="Arial"/>
              <a:cs typeface="Arial"/>
            </a:endParaRPr>
          </a:p>
          <a:p>
            <a:pPr marL="12700" marR="379095" indent="-635">
              <a:lnSpc>
                <a:spcPct val="100000"/>
              </a:lnSpc>
              <a:spcBef>
                <a:spcPts val="90"/>
              </a:spcBef>
            </a:pPr>
            <a:r>
              <a:rPr sz="1050" b="1" spc="-5" dirty="0">
                <a:latin typeface="Arial"/>
                <a:cs typeface="Arial"/>
              </a:rPr>
              <a:t>P</a:t>
            </a:r>
            <a:r>
              <a:rPr sz="1050" b="1" spc="5" dirty="0">
                <a:latin typeface="Arial"/>
                <a:cs typeface="Arial"/>
              </a:rPr>
              <a:t>r</a:t>
            </a:r>
            <a:r>
              <a:rPr sz="1050" b="1" spc="-5" dirty="0">
                <a:latin typeface="Arial"/>
                <a:cs typeface="Arial"/>
              </a:rPr>
              <a:t>e</a:t>
            </a:r>
            <a:r>
              <a:rPr sz="1050" b="1" spc="5" dirty="0">
                <a:latin typeface="Arial"/>
                <a:cs typeface="Arial"/>
              </a:rPr>
              <a:t>-</a:t>
            </a:r>
            <a:r>
              <a:rPr sz="1050" b="1" spc="20" dirty="0">
                <a:latin typeface="Arial"/>
                <a:cs typeface="Arial"/>
              </a:rPr>
              <a:t>M</a:t>
            </a:r>
            <a:r>
              <a:rPr sz="1050" b="1" spc="5" dirty="0">
                <a:latin typeface="Arial"/>
                <a:cs typeface="Arial"/>
              </a:rPr>
              <a:t>ix  </a:t>
            </a:r>
            <a:r>
              <a:rPr sz="1050" b="1" spc="-5" dirty="0">
                <a:latin typeface="Arial"/>
                <a:cs typeface="Arial"/>
              </a:rPr>
              <a:t>(DLN)</a:t>
            </a:r>
            <a:endParaRPr sz="1050">
              <a:latin typeface="Arial"/>
              <a:cs typeface="Arial"/>
            </a:endParaRPr>
          </a:p>
        </p:txBody>
      </p:sp>
      <p:sp>
        <p:nvSpPr>
          <p:cNvPr id="35" name="object 35"/>
          <p:cNvSpPr txBox="1"/>
          <p:nvPr/>
        </p:nvSpPr>
        <p:spPr>
          <a:xfrm>
            <a:off x="2067906" y="3011645"/>
            <a:ext cx="889635" cy="503555"/>
          </a:xfrm>
          <a:prstGeom prst="rect">
            <a:avLst/>
          </a:prstGeom>
        </p:spPr>
        <p:txBody>
          <a:bodyPr vert="horz" wrap="square" lIns="0" tIns="20955" rIns="0" bIns="0" rtlCol="0">
            <a:spAutoFit/>
          </a:bodyPr>
          <a:lstStyle/>
          <a:p>
            <a:pPr marL="12700">
              <a:lnSpc>
                <a:spcPct val="100000"/>
              </a:lnSpc>
              <a:spcBef>
                <a:spcPts val="165"/>
              </a:spcBef>
            </a:pPr>
            <a:r>
              <a:rPr sz="900" b="1" spc="-10" dirty="0">
                <a:latin typeface="Arial"/>
                <a:cs typeface="Arial"/>
              </a:rPr>
              <a:t>F</a:t>
            </a:r>
            <a:r>
              <a:rPr sz="900" b="1" spc="10" dirty="0">
                <a:latin typeface="Arial"/>
                <a:cs typeface="Arial"/>
              </a:rPr>
              <a:t>/</a:t>
            </a:r>
            <a:r>
              <a:rPr sz="900" b="1" dirty="0">
                <a:latin typeface="Arial"/>
                <a:cs typeface="Arial"/>
              </a:rPr>
              <a:t>G</a:t>
            </a:r>
            <a:r>
              <a:rPr sz="900" b="1" spc="10" dirty="0">
                <a:latin typeface="Arial"/>
                <a:cs typeface="Arial"/>
              </a:rPr>
              <a:t>/</a:t>
            </a:r>
            <a:r>
              <a:rPr sz="900" b="1" dirty="0">
                <a:latin typeface="Arial"/>
                <a:cs typeface="Arial"/>
              </a:rPr>
              <a:t>G</a:t>
            </a:r>
            <a:r>
              <a:rPr sz="900" b="1" spc="-30" dirty="0">
                <a:latin typeface="Arial"/>
                <a:cs typeface="Arial"/>
              </a:rPr>
              <a:t>A</a:t>
            </a:r>
            <a:r>
              <a:rPr sz="900" b="1" spc="-10" dirty="0">
                <a:latin typeface="Arial"/>
                <a:cs typeface="Arial"/>
              </a:rPr>
              <a:t>C</a:t>
            </a:r>
            <a:r>
              <a:rPr sz="900" b="1" spc="10" dirty="0">
                <a:latin typeface="Arial"/>
                <a:cs typeface="Arial"/>
              </a:rPr>
              <a:t>/</a:t>
            </a:r>
            <a:r>
              <a:rPr sz="900" b="1" spc="-5" dirty="0">
                <a:latin typeface="Arial"/>
                <a:cs typeface="Arial"/>
              </a:rPr>
              <a:t>J</a:t>
            </a:r>
            <a:r>
              <a:rPr sz="900" b="1" spc="10" dirty="0">
                <a:latin typeface="Arial"/>
                <a:cs typeface="Arial"/>
              </a:rPr>
              <a:t>/</a:t>
            </a:r>
            <a:r>
              <a:rPr sz="900" b="1" spc="-5" dirty="0">
                <a:latin typeface="Arial"/>
                <a:cs typeface="Arial"/>
              </a:rPr>
              <a:t>J</a:t>
            </a:r>
            <a:r>
              <a:rPr sz="900" b="1" spc="-30" dirty="0">
                <a:latin typeface="Arial"/>
                <a:cs typeface="Arial"/>
              </a:rPr>
              <a:t>A</a:t>
            </a:r>
            <a:r>
              <a:rPr sz="900" b="1" spc="-10" dirty="0">
                <a:latin typeface="Arial"/>
                <a:cs typeface="Arial"/>
              </a:rPr>
              <a:t>C</a:t>
            </a:r>
            <a:r>
              <a:rPr sz="900" b="1" dirty="0">
                <a:latin typeface="Arial"/>
                <a:cs typeface="Arial"/>
              </a:rPr>
              <a:t>:</a:t>
            </a:r>
            <a:endParaRPr sz="900">
              <a:latin typeface="Arial"/>
              <a:cs typeface="Arial"/>
            </a:endParaRPr>
          </a:p>
          <a:p>
            <a:pPr marL="12700" marR="47625">
              <a:lnSpc>
                <a:spcPct val="100000"/>
              </a:lnSpc>
              <a:spcBef>
                <a:spcPts val="90"/>
              </a:spcBef>
            </a:pPr>
            <a:r>
              <a:rPr sz="1050" b="1" spc="20" dirty="0">
                <a:latin typeface="Arial"/>
                <a:cs typeface="Arial"/>
              </a:rPr>
              <a:t>M</a:t>
            </a:r>
            <a:r>
              <a:rPr sz="1050" b="1" spc="-5" dirty="0">
                <a:latin typeface="Arial"/>
                <a:cs typeface="Arial"/>
              </a:rPr>
              <a:t>u</a:t>
            </a:r>
            <a:r>
              <a:rPr sz="1050" b="1" spc="5" dirty="0">
                <a:latin typeface="Arial"/>
                <a:cs typeface="Arial"/>
              </a:rPr>
              <a:t>lt</a:t>
            </a:r>
            <a:r>
              <a:rPr sz="1050" b="1" dirty="0">
                <a:latin typeface="Arial"/>
                <a:cs typeface="Arial"/>
              </a:rPr>
              <a:t>i</a:t>
            </a:r>
            <a:r>
              <a:rPr sz="1050" b="1" spc="-15" dirty="0">
                <a:latin typeface="Arial"/>
                <a:cs typeface="Arial"/>
              </a:rPr>
              <a:t>-</a:t>
            </a:r>
            <a:r>
              <a:rPr sz="1050" b="1" spc="-5" dirty="0">
                <a:latin typeface="Arial"/>
                <a:cs typeface="Arial"/>
              </a:rPr>
              <a:t>C</a:t>
            </a:r>
            <a:r>
              <a:rPr sz="1050" b="1" spc="5" dirty="0">
                <a:latin typeface="Arial"/>
                <a:cs typeface="Arial"/>
              </a:rPr>
              <a:t>l</a:t>
            </a:r>
            <a:r>
              <a:rPr sz="1050" b="1" spc="-5" dirty="0">
                <a:latin typeface="Arial"/>
                <a:cs typeface="Arial"/>
              </a:rPr>
              <a:t>us</a:t>
            </a:r>
            <a:r>
              <a:rPr sz="1050" b="1" spc="5" dirty="0">
                <a:latin typeface="Arial"/>
                <a:cs typeface="Arial"/>
              </a:rPr>
              <a:t>t</a:t>
            </a:r>
            <a:r>
              <a:rPr sz="1050" b="1" spc="-10" dirty="0">
                <a:latin typeface="Arial"/>
                <a:cs typeface="Arial"/>
              </a:rPr>
              <a:t>er  </a:t>
            </a:r>
            <a:r>
              <a:rPr sz="1050" b="1" spc="-5" dirty="0">
                <a:latin typeface="Arial"/>
                <a:cs typeface="Arial"/>
              </a:rPr>
              <a:t>(DLN)</a:t>
            </a:r>
            <a:endParaRPr sz="1050">
              <a:latin typeface="Arial"/>
              <a:cs typeface="Arial"/>
            </a:endParaRPr>
          </a:p>
        </p:txBody>
      </p:sp>
      <p:grpSp>
        <p:nvGrpSpPr>
          <p:cNvPr id="36" name="object 36"/>
          <p:cNvGrpSpPr/>
          <p:nvPr/>
        </p:nvGrpSpPr>
        <p:grpSpPr>
          <a:xfrm>
            <a:off x="2006600" y="1049020"/>
            <a:ext cx="8468360" cy="5337810"/>
            <a:chOff x="2006600" y="1049020"/>
            <a:chExt cx="8468360" cy="5337810"/>
          </a:xfrm>
        </p:grpSpPr>
        <p:sp>
          <p:nvSpPr>
            <p:cNvPr id="37" name="object 37"/>
            <p:cNvSpPr/>
            <p:nvPr/>
          </p:nvSpPr>
          <p:spPr>
            <a:xfrm>
              <a:off x="2019300" y="3657600"/>
              <a:ext cx="0" cy="539750"/>
            </a:xfrm>
            <a:custGeom>
              <a:avLst/>
              <a:gdLst/>
              <a:ahLst/>
              <a:cxnLst/>
              <a:rect l="l" t="t" r="r" b="b"/>
              <a:pathLst>
                <a:path h="539750">
                  <a:moveTo>
                    <a:pt x="0" y="0"/>
                  </a:moveTo>
                  <a:lnTo>
                    <a:pt x="0" y="539737"/>
                  </a:lnTo>
                </a:path>
              </a:pathLst>
            </a:custGeom>
            <a:ln w="20320">
              <a:solidFill>
                <a:srgbClr val="A6A6A6"/>
              </a:solidFill>
            </a:ln>
          </p:spPr>
          <p:txBody>
            <a:bodyPr wrap="square" lIns="0" tIns="0" rIns="0" bIns="0" rtlCol="0"/>
            <a:lstStyle/>
            <a:p>
              <a:endParaRPr/>
            </a:p>
          </p:txBody>
        </p:sp>
        <p:sp>
          <p:nvSpPr>
            <p:cNvPr id="38" name="object 38"/>
            <p:cNvSpPr/>
            <p:nvPr/>
          </p:nvSpPr>
          <p:spPr>
            <a:xfrm>
              <a:off x="2016760" y="4229100"/>
              <a:ext cx="1905" cy="1079500"/>
            </a:xfrm>
            <a:custGeom>
              <a:avLst/>
              <a:gdLst/>
              <a:ahLst/>
              <a:cxnLst/>
              <a:rect l="l" t="t" r="r" b="b"/>
              <a:pathLst>
                <a:path w="1905" h="1079500">
                  <a:moveTo>
                    <a:pt x="1587" y="0"/>
                  </a:moveTo>
                  <a:lnTo>
                    <a:pt x="0" y="1079360"/>
                  </a:lnTo>
                </a:path>
              </a:pathLst>
            </a:custGeom>
            <a:ln w="20320">
              <a:solidFill>
                <a:srgbClr val="A6A6A6"/>
              </a:solidFill>
            </a:ln>
          </p:spPr>
          <p:txBody>
            <a:bodyPr wrap="square" lIns="0" tIns="0" rIns="0" bIns="0" rtlCol="0"/>
            <a:lstStyle/>
            <a:p>
              <a:endParaRPr/>
            </a:p>
          </p:txBody>
        </p:sp>
        <p:sp>
          <p:nvSpPr>
            <p:cNvPr id="39" name="object 39"/>
            <p:cNvSpPr/>
            <p:nvPr/>
          </p:nvSpPr>
          <p:spPr>
            <a:xfrm>
              <a:off x="2019300" y="5336540"/>
              <a:ext cx="1905" cy="522605"/>
            </a:xfrm>
            <a:custGeom>
              <a:avLst/>
              <a:gdLst/>
              <a:ahLst/>
              <a:cxnLst/>
              <a:rect l="l" t="t" r="r" b="b"/>
              <a:pathLst>
                <a:path w="1905" h="522604">
                  <a:moveTo>
                    <a:pt x="0" y="0"/>
                  </a:moveTo>
                  <a:lnTo>
                    <a:pt x="1587" y="522223"/>
                  </a:lnTo>
                </a:path>
              </a:pathLst>
            </a:custGeom>
            <a:ln w="20320">
              <a:solidFill>
                <a:srgbClr val="A6A6A6"/>
              </a:solidFill>
            </a:ln>
          </p:spPr>
          <p:txBody>
            <a:bodyPr wrap="square" lIns="0" tIns="0" rIns="0" bIns="0" rtlCol="0"/>
            <a:lstStyle/>
            <a:p>
              <a:endParaRPr/>
            </a:p>
          </p:txBody>
        </p:sp>
        <p:sp>
          <p:nvSpPr>
            <p:cNvPr id="40" name="object 40"/>
            <p:cNvSpPr/>
            <p:nvPr/>
          </p:nvSpPr>
          <p:spPr>
            <a:xfrm>
              <a:off x="2019300" y="5887720"/>
              <a:ext cx="0" cy="488950"/>
            </a:xfrm>
            <a:custGeom>
              <a:avLst/>
              <a:gdLst/>
              <a:ahLst/>
              <a:cxnLst/>
              <a:rect l="l" t="t" r="r" b="b"/>
              <a:pathLst>
                <a:path h="488950">
                  <a:moveTo>
                    <a:pt x="0" y="0"/>
                  </a:moveTo>
                  <a:lnTo>
                    <a:pt x="0" y="488886"/>
                  </a:lnTo>
                </a:path>
              </a:pathLst>
            </a:custGeom>
            <a:ln w="20320">
              <a:solidFill>
                <a:srgbClr val="A6A6A6"/>
              </a:solidFill>
            </a:ln>
          </p:spPr>
          <p:txBody>
            <a:bodyPr wrap="square" lIns="0" tIns="0" rIns="0" bIns="0" rtlCol="0"/>
            <a:lstStyle/>
            <a:p>
              <a:endParaRPr/>
            </a:p>
          </p:txBody>
        </p:sp>
        <p:pic>
          <p:nvPicPr>
            <p:cNvPr id="41" name="object 41"/>
            <p:cNvPicPr/>
            <p:nvPr/>
          </p:nvPicPr>
          <p:blipFill>
            <a:blip r:embed="rId4" cstate="print"/>
            <a:stretch>
              <a:fillRect/>
            </a:stretch>
          </p:blipFill>
          <p:spPr>
            <a:xfrm>
              <a:off x="3342640" y="3736340"/>
              <a:ext cx="457199" cy="449567"/>
            </a:xfrm>
            <a:prstGeom prst="rect">
              <a:avLst/>
            </a:prstGeom>
          </p:spPr>
        </p:pic>
        <p:sp>
          <p:nvSpPr>
            <p:cNvPr id="42" name="object 42"/>
            <p:cNvSpPr/>
            <p:nvPr/>
          </p:nvSpPr>
          <p:spPr>
            <a:xfrm>
              <a:off x="2019301" y="2806700"/>
              <a:ext cx="0" cy="774700"/>
            </a:xfrm>
            <a:custGeom>
              <a:avLst/>
              <a:gdLst/>
              <a:ahLst/>
              <a:cxnLst/>
              <a:rect l="l" t="t" r="r" b="b"/>
              <a:pathLst>
                <a:path h="774700">
                  <a:moveTo>
                    <a:pt x="0" y="0"/>
                  </a:moveTo>
                  <a:lnTo>
                    <a:pt x="0" y="774560"/>
                  </a:lnTo>
                </a:path>
              </a:pathLst>
            </a:custGeom>
            <a:ln w="20320">
              <a:solidFill>
                <a:srgbClr val="A6A6A6"/>
              </a:solidFill>
            </a:ln>
          </p:spPr>
          <p:txBody>
            <a:bodyPr wrap="square" lIns="0" tIns="0" rIns="0" bIns="0" rtlCol="0"/>
            <a:lstStyle/>
            <a:p>
              <a:endParaRPr/>
            </a:p>
          </p:txBody>
        </p:sp>
        <p:sp>
          <p:nvSpPr>
            <p:cNvPr id="43" name="object 43"/>
            <p:cNvSpPr/>
            <p:nvPr/>
          </p:nvSpPr>
          <p:spPr>
            <a:xfrm>
              <a:off x="2038347" y="2792730"/>
              <a:ext cx="8435340" cy="0"/>
            </a:xfrm>
            <a:custGeom>
              <a:avLst/>
              <a:gdLst/>
              <a:ahLst/>
              <a:cxnLst/>
              <a:rect l="l" t="t" r="r" b="b"/>
              <a:pathLst>
                <a:path w="8435340">
                  <a:moveTo>
                    <a:pt x="8435073" y="0"/>
                  </a:moveTo>
                  <a:lnTo>
                    <a:pt x="0" y="0"/>
                  </a:lnTo>
                </a:path>
              </a:pathLst>
            </a:custGeom>
            <a:ln w="3175">
              <a:solidFill>
                <a:srgbClr val="000000"/>
              </a:solidFill>
            </a:ln>
          </p:spPr>
          <p:txBody>
            <a:bodyPr wrap="square" lIns="0" tIns="0" rIns="0" bIns="0" rtlCol="0"/>
            <a:lstStyle/>
            <a:p>
              <a:endParaRPr/>
            </a:p>
          </p:txBody>
        </p:sp>
        <p:sp>
          <p:nvSpPr>
            <p:cNvPr id="44" name="object 44"/>
            <p:cNvSpPr/>
            <p:nvPr/>
          </p:nvSpPr>
          <p:spPr>
            <a:xfrm>
              <a:off x="2019300" y="1059180"/>
              <a:ext cx="0" cy="1713230"/>
            </a:xfrm>
            <a:custGeom>
              <a:avLst/>
              <a:gdLst/>
              <a:ahLst/>
              <a:cxnLst/>
              <a:rect l="l" t="t" r="r" b="b"/>
              <a:pathLst>
                <a:path h="1713230">
                  <a:moveTo>
                    <a:pt x="0" y="0"/>
                  </a:moveTo>
                  <a:lnTo>
                    <a:pt x="0" y="1712683"/>
                  </a:lnTo>
                </a:path>
              </a:pathLst>
            </a:custGeom>
            <a:ln w="20320">
              <a:solidFill>
                <a:srgbClr val="A6A6A6"/>
              </a:solidFill>
            </a:ln>
          </p:spPr>
          <p:txBody>
            <a:bodyPr wrap="square" lIns="0" tIns="0" rIns="0" bIns="0" rtlCol="0"/>
            <a:lstStyle/>
            <a:p>
              <a:endParaRPr/>
            </a:p>
          </p:txBody>
        </p:sp>
      </p:grpSp>
      <p:sp>
        <p:nvSpPr>
          <p:cNvPr id="45" name="object 45"/>
          <p:cNvSpPr txBox="1"/>
          <p:nvPr/>
        </p:nvSpPr>
        <p:spPr>
          <a:xfrm>
            <a:off x="2067906" y="3781484"/>
            <a:ext cx="607695" cy="342900"/>
          </a:xfrm>
          <a:prstGeom prst="rect">
            <a:avLst/>
          </a:prstGeom>
        </p:spPr>
        <p:txBody>
          <a:bodyPr vert="horz" wrap="square" lIns="0" tIns="20955" rIns="0" bIns="0" rtlCol="0">
            <a:spAutoFit/>
          </a:bodyPr>
          <a:lstStyle/>
          <a:p>
            <a:pPr marL="12700">
              <a:lnSpc>
                <a:spcPct val="100000"/>
              </a:lnSpc>
              <a:spcBef>
                <a:spcPts val="165"/>
              </a:spcBef>
            </a:pPr>
            <a:r>
              <a:rPr sz="900" b="1" spc="-5" dirty="0">
                <a:latin typeface="Arial"/>
                <a:cs typeface="Arial"/>
              </a:rPr>
              <a:t>H-25:</a:t>
            </a:r>
            <a:endParaRPr sz="900">
              <a:latin typeface="Arial"/>
              <a:cs typeface="Arial"/>
            </a:endParaRPr>
          </a:p>
          <a:p>
            <a:pPr marL="12700">
              <a:lnSpc>
                <a:spcPct val="100000"/>
              </a:lnSpc>
              <a:spcBef>
                <a:spcPts val="90"/>
              </a:spcBef>
            </a:pPr>
            <a:r>
              <a:rPr sz="1050" b="1" spc="-5" dirty="0">
                <a:latin typeface="Arial"/>
                <a:cs typeface="Arial"/>
              </a:rPr>
              <a:t>D</a:t>
            </a:r>
            <a:r>
              <a:rPr sz="1050" b="1" spc="5" dirty="0">
                <a:latin typeface="Arial"/>
                <a:cs typeface="Arial"/>
              </a:rPr>
              <a:t>iff</a:t>
            </a:r>
            <a:r>
              <a:rPr sz="1050" b="1" spc="-5" dirty="0">
                <a:latin typeface="Arial"/>
                <a:cs typeface="Arial"/>
              </a:rPr>
              <a:t>us</a:t>
            </a:r>
            <a:r>
              <a:rPr sz="1050" b="1" spc="5" dirty="0">
                <a:latin typeface="Arial"/>
                <a:cs typeface="Arial"/>
              </a:rPr>
              <a:t>i</a:t>
            </a:r>
            <a:r>
              <a:rPr sz="1050" b="1" spc="-5" dirty="0">
                <a:latin typeface="Arial"/>
                <a:cs typeface="Arial"/>
              </a:rPr>
              <a:t>on</a:t>
            </a:r>
            <a:endParaRPr sz="1050">
              <a:latin typeface="Arial"/>
              <a:cs typeface="Arial"/>
            </a:endParaRPr>
          </a:p>
        </p:txBody>
      </p:sp>
      <p:sp>
        <p:nvSpPr>
          <p:cNvPr id="46" name="object 46"/>
          <p:cNvSpPr txBox="1"/>
          <p:nvPr/>
        </p:nvSpPr>
        <p:spPr>
          <a:xfrm>
            <a:off x="2074255" y="4511636"/>
            <a:ext cx="846455" cy="503555"/>
          </a:xfrm>
          <a:prstGeom prst="rect">
            <a:avLst/>
          </a:prstGeom>
        </p:spPr>
        <p:txBody>
          <a:bodyPr vert="horz" wrap="square" lIns="0" tIns="20955" rIns="0" bIns="0" rtlCol="0">
            <a:spAutoFit/>
          </a:bodyPr>
          <a:lstStyle/>
          <a:p>
            <a:pPr marL="12700">
              <a:lnSpc>
                <a:spcPct val="100000"/>
              </a:lnSpc>
              <a:spcBef>
                <a:spcPts val="165"/>
              </a:spcBef>
            </a:pPr>
            <a:r>
              <a:rPr sz="900" b="1" spc="-5" dirty="0">
                <a:latin typeface="Arial"/>
                <a:cs typeface="Arial"/>
              </a:rPr>
              <a:t>H-25:</a:t>
            </a:r>
            <a:endParaRPr sz="900">
              <a:latin typeface="Arial"/>
              <a:cs typeface="Arial"/>
            </a:endParaRPr>
          </a:p>
          <a:p>
            <a:pPr marL="12700" marR="5080">
              <a:lnSpc>
                <a:spcPct val="100000"/>
              </a:lnSpc>
              <a:spcBef>
                <a:spcPts val="90"/>
              </a:spcBef>
            </a:pPr>
            <a:r>
              <a:rPr sz="1050" b="1" spc="20" dirty="0">
                <a:latin typeface="Arial"/>
                <a:cs typeface="Arial"/>
              </a:rPr>
              <a:t>M</a:t>
            </a:r>
            <a:r>
              <a:rPr sz="1050" b="1" spc="-5" dirty="0">
                <a:latin typeface="Arial"/>
                <a:cs typeface="Arial"/>
              </a:rPr>
              <a:t>u</a:t>
            </a:r>
            <a:r>
              <a:rPr sz="1050" b="1" spc="5" dirty="0">
                <a:latin typeface="Arial"/>
                <a:cs typeface="Arial"/>
              </a:rPr>
              <a:t>lt</a:t>
            </a:r>
            <a:r>
              <a:rPr sz="1050" b="1" dirty="0">
                <a:latin typeface="Arial"/>
                <a:cs typeface="Arial"/>
              </a:rPr>
              <a:t>i</a:t>
            </a:r>
            <a:r>
              <a:rPr sz="1050" b="1" spc="-15" dirty="0">
                <a:latin typeface="Arial"/>
                <a:cs typeface="Arial"/>
              </a:rPr>
              <a:t>-</a:t>
            </a:r>
            <a:r>
              <a:rPr sz="1050" b="1" spc="-5" dirty="0">
                <a:latin typeface="Arial"/>
                <a:cs typeface="Arial"/>
              </a:rPr>
              <a:t>C</a:t>
            </a:r>
            <a:r>
              <a:rPr sz="1050" b="1" spc="5" dirty="0">
                <a:latin typeface="Arial"/>
                <a:cs typeface="Arial"/>
              </a:rPr>
              <a:t>l</a:t>
            </a:r>
            <a:r>
              <a:rPr sz="1050" b="1" spc="-5" dirty="0">
                <a:latin typeface="Arial"/>
                <a:cs typeface="Arial"/>
              </a:rPr>
              <a:t>us</a:t>
            </a:r>
            <a:r>
              <a:rPr sz="1050" b="1" spc="5" dirty="0">
                <a:latin typeface="Arial"/>
                <a:cs typeface="Arial"/>
              </a:rPr>
              <a:t>t</a:t>
            </a:r>
            <a:r>
              <a:rPr sz="1050" b="1" spc="-10" dirty="0">
                <a:latin typeface="Arial"/>
                <a:cs typeface="Arial"/>
              </a:rPr>
              <a:t>er  </a:t>
            </a:r>
            <a:r>
              <a:rPr sz="1050" b="1" spc="-5" dirty="0">
                <a:latin typeface="Arial"/>
                <a:cs typeface="Arial"/>
              </a:rPr>
              <a:t>(DLN)</a:t>
            </a:r>
            <a:endParaRPr sz="1050">
              <a:latin typeface="Arial"/>
              <a:cs typeface="Arial"/>
            </a:endParaRPr>
          </a:p>
        </p:txBody>
      </p:sp>
      <p:sp>
        <p:nvSpPr>
          <p:cNvPr id="47" name="object 47"/>
          <p:cNvSpPr txBox="1"/>
          <p:nvPr/>
        </p:nvSpPr>
        <p:spPr>
          <a:xfrm>
            <a:off x="2067906" y="5343379"/>
            <a:ext cx="515620" cy="704850"/>
          </a:xfrm>
          <a:prstGeom prst="rect">
            <a:avLst/>
          </a:prstGeom>
        </p:spPr>
        <p:txBody>
          <a:bodyPr vert="horz" wrap="square" lIns="0" tIns="20955" rIns="0" bIns="0" rtlCol="0">
            <a:spAutoFit/>
          </a:bodyPr>
          <a:lstStyle/>
          <a:p>
            <a:pPr marL="12700">
              <a:lnSpc>
                <a:spcPct val="100000"/>
              </a:lnSpc>
              <a:spcBef>
                <a:spcPts val="165"/>
              </a:spcBef>
            </a:pPr>
            <a:r>
              <a:rPr sz="900" b="1" spc="-10" dirty="0">
                <a:latin typeface="Arial"/>
                <a:cs typeface="Arial"/>
              </a:rPr>
              <a:t>H-100:</a:t>
            </a:r>
            <a:endParaRPr sz="900">
              <a:latin typeface="Arial"/>
              <a:cs typeface="Arial"/>
            </a:endParaRPr>
          </a:p>
          <a:p>
            <a:pPr marL="12700" marR="5080" indent="-635">
              <a:lnSpc>
                <a:spcPct val="100000"/>
              </a:lnSpc>
              <a:spcBef>
                <a:spcPts val="90"/>
              </a:spcBef>
            </a:pPr>
            <a:r>
              <a:rPr sz="1050" b="1" spc="-5" dirty="0">
                <a:latin typeface="Arial"/>
                <a:cs typeface="Arial"/>
              </a:rPr>
              <a:t>P</a:t>
            </a:r>
            <a:r>
              <a:rPr sz="1050" b="1" spc="5" dirty="0">
                <a:latin typeface="Arial"/>
                <a:cs typeface="Arial"/>
              </a:rPr>
              <a:t>r</a:t>
            </a:r>
            <a:r>
              <a:rPr sz="1050" b="1" spc="-5" dirty="0">
                <a:latin typeface="Arial"/>
                <a:cs typeface="Arial"/>
              </a:rPr>
              <a:t>e</a:t>
            </a:r>
            <a:r>
              <a:rPr sz="1050" b="1" spc="5" dirty="0">
                <a:latin typeface="Arial"/>
                <a:cs typeface="Arial"/>
              </a:rPr>
              <a:t>-</a:t>
            </a:r>
            <a:r>
              <a:rPr sz="1050" b="1" spc="20" dirty="0">
                <a:latin typeface="Arial"/>
                <a:cs typeface="Arial"/>
              </a:rPr>
              <a:t>M</a:t>
            </a:r>
            <a:r>
              <a:rPr sz="1050" b="1" spc="5" dirty="0">
                <a:latin typeface="Arial"/>
                <a:cs typeface="Arial"/>
              </a:rPr>
              <a:t>ix  </a:t>
            </a:r>
            <a:r>
              <a:rPr sz="1050" b="1" spc="-5" dirty="0">
                <a:latin typeface="Arial"/>
                <a:cs typeface="Arial"/>
              </a:rPr>
              <a:t>(DLN)</a:t>
            </a:r>
            <a:endParaRPr sz="1050">
              <a:latin typeface="Arial"/>
              <a:cs typeface="Arial"/>
            </a:endParaRPr>
          </a:p>
          <a:p>
            <a:pPr marL="18415">
              <a:lnSpc>
                <a:spcPct val="100000"/>
              </a:lnSpc>
              <a:spcBef>
                <a:spcPts val="509"/>
              </a:spcBef>
            </a:pPr>
            <a:r>
              <a:rPr sz="900" b="1" spc="-10" dirty="0">
                <a:latin typeface="Arial"/>
                <a:cs typeface="Arial"/>
              </a:rPr>
              <a:t>H-100:</a:t>
            </a:r>
            <a:endParaRPr sz="900">
              <a:latin typeface="Arial"/>
              <a:cs typeface="Arial"/>
            </a:endParaRPr>
          </a:p>
        </p:txBody>
      </p:sp>
      <p:sp>
        <p:nvSpPr>
          <p:cNvPr id="48" name="object 48"/>
          <p:cNvSpPr txBox="1"/>
          <p:nvPr/>
        </p:nvSpPr>
        <p:spPr>
          <a:xfrm>
            <a:off x="2074255" y="6032657"/>
            <a:ext cx="846455" cy="347345"/>
          </a:xfrm>
          <a:prstGeom prst="rect">
            <a:avLst/>
          </a:prstGeom>
        </p:spPr>
        <p:txBody>
          <a:bodyPr vert="horz" wrap="square" lIns="0" tIns="13970" rIns="0" bIns="0" rtlCol="0">
            <a:spAutoFit/>
          </a:bodyPr>
          <a:lstStyle/>
          <a:p>
            <a:pPr marL="12700" marR="5080">
              <a:lnSpc>
                <a:spcPct val="100000"/>
              </a:lnSpc>
              <a:spcBef>
                <a:spcPts val="110"/>
              </a:spcBef>
            </a:pPr>
            <a:r>
              <a:rPr sz="1050" b="1" spc="20" dirty="0">
                <a:latin typeface="Arial"/>
                <a:cs typeface="Arial"/>
              </a:rPr>
              <a:t>M</a:t>
            </a:r>
            <a:r>
              <a:rPr sz="1050" b="1" spc="-5" dirty="0">
                <a:latin typeface="Arial"/>
                <a:cs typeface="Arial"/>
              </a:rPr>
              <a:t>u</a:t>
            </a:r>
            <a:r>
              <a:rPr sz="1050" b="1" spc="5" dirty="0">
                <a:latin typeface="Arial"/>
                <a:cs typeface="Arial"/>
              </a:rPr>
              <a:t>lt</a:t>
            </a:r>
            <a:r>
              <a:rPr sz="1050" b="1" dirty="0">
                <a:latin typeface="Arial"/>
                <a:cs typeface="Arial"/>
              </a:rPr>
              <a:t>i</a:t>
            </a:r>
            <a:r>
              <a:rPr sz="1050" b="1" spc="-15" dirty="0">
                <a:latin typeface="Arial"/>
                <a:cs typeface="Arial"/>
              </a:rPr>
              <a:t>-</a:t>
            </a:r>
            <a:r>
              <a:rPr sz="1050" b="1" spc="-5" dirty="0">
                <a:latin typeface="Arial"/>
                <a:cs typeface="Arial"/>
              </a:rPr>
              <a:t>C</a:t>
            </a:r>
            <a:r>
              <a:rPr sz="1050" b="1" spc="5" dirty="0">
                <a:latin typeface="Arial"/>
                <a:cs typeface="Arial"/>
              </a:rPr>
              <a:t>l</a:t>
            </a:r>
            <a:r>
              <a:rPr sz="1050" b="1" spc="-5" dirty="0">
                <a:latin typeface="Arial"/>
                <a:cs typeface="Arial"/>
              </a:rPr>
              <a:t>us</a:t>
            </a:r>
            <a:r>
              <a:rPr sz="1050" b="1" spc="5" dirty="0">
                <a:latin typeface="Arial"/>
                <a:cs typeface="Arial"/>
              </a:rPr>
              <a:t>t</a:t>
            </a:r>
            <a:r>
              <a:rPr sz="1050" b="1" spc="-10" dirty="0">
                <a:latin typeface="Arial"/>
                <a:cs typeface="Arial"/>
              </a:rPr>
              <a:t>er  </a:t>
            </a:r>
            <a:r>
              <a:rPr sz="1050" b="1" spc="-5" dirty="0">
                <a:latin typeface="Arial"/>
                <a:cs typeface="Arial"/>
              </a:rPr>
              <a:t>(DLN)</a:t>
            </a:r>
            <a:endParaRPr sz="1050">
              <a:latin typeface="Arial"/>
              <a:cs typeface="Arial"/>
            </a:endParaRPr>
          </a:p>
        </p:txBody>
      </p:sp>
      <p:sp>
        <p:nvSpPr>
          <p:cNvPr id="49" name="object 49"/>
          <p:cNvSpPr/>
          <p:nvPr/>
        </p:nvSpPr>
        <p:spPr>
          <a:xfrm>
            <a:off x="5158740" y="3822700"/>
            <a:ext cx="1691639" cy="287020"/>
          </a:xfrm>
          <a:custGeom>
            <a:avLst/>
            <a:gdLst/>
            <a:ahLst/>
            <a:cxnLst/>
            <a:rect l="l" t="t" r="r" b="b"/>
            <a:pathLst>
              <a:path w="1691640" h="287020">
                <a:moveTo>
                  <a:pt x="1560245" y="0"/>
                </a:moveTo>
                <a:lnTo>
                  <a:pt x="0" y="0"/>
                </a:lnTo>
                <a:lnTo>
                  <a:pt x="0" y="287020"/>
                </a:lnTo>
                <a:lnTo>
                  <a:pt x="1560245" y="287020"/>
                </a:lnTo>
                <a:lnTo>
                  <a:pt x="1691639" y="143510"/>
                </a:lnTo>
                <a:lnTo>
                  <a:pt x="1560245" y="0"/>
                </a:lnTo>
                <a:close/>
              </a:path>
            </a:pathLst>
          </a:custGeom>
          <a:solidFill>
            <a:srgbClr val="006386"/>
          </a:solidFill>
        </p:spPr>
        <p:txBody>
          <a:bodyPr wrap="square" lIns="0" tIns="0" rIns="0" bIns="0" rtlCol="0"/>
          <a:lstStyle/>
          <a:p>
            <a:endParaRPr/>
          </a:p>
        </p:txBody>
      </p:sp>
      <p:sp>
        <p:nvSpPr>
          <p:cNvPr id="50" name="object 50"/>
          <p:cNvSpPr txBox="1"/>
          <p:nvPr/>
        </p:nvSpPr>
        <p:spPr>
          <a:xfrm>
            <a:off x="5181895" y="3893651"/>
            <a:ext cx="352425" cy="177800"/>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FFFFFF"/>
                </a:solidFill>
                <a:latin typeface="Arial"/>
                <a:cs typeface="Arial"/>
              </a:rPr>
              <a:t>100%</a:t>
            </a:r>
            <a:endParaRPr sz="1000">
              <a:latin typeface="Arial"/>
              <a:cs typeface="Arial"/>
            </a:endParaRPr>
          </a:p>
        </p:txBody>
      </p:sp>
      <p:sp>
        <p:nvSpPr>
          <p:cNvPr id="51" name="object 51"/>
          <p:cNvSpPr/>
          <p:nvPr/>
        </p:nvSpPr>
        <p:spPr>
          <a:xfrm>
            <a:off x="5158740" y="4351020"/>
            <a:ext cx="937260" cy="284480"/>
          </a:xfrm>
          <a:custGeom>
            <a:avLst/>
            <a:gdLst/>
            <a:ahLst/>
            <a:cxnLst/>
            <a:rect l="l" t="t" r="r" b="b"/>
            <a:pathLst>
              <a:path w="937260" h="284479">
                <a:moveTo>
                  <a:pt x="807034" y="0"/>
                </a:moveTo>
                <a:lnTo>
                  <a:pt x="0" y="0"/>
                </a:lnTo>
                <a:lnTo>
                  <a:pt x="0" y="284480"/>
                </a:lnTo>
                <a:lnTo>
                  <a:pt x="807034" y="284480"/>
                </a:lnTo>
                <a:lnTo>
                  <a:pt x="937260" y="142240"/>
                </a:lnTo>
                <a:lnTo>
                  <a:pt x="807034" y="0"/>
                </a:lnTo>
                <a:close/>
              </a:path>
            </a:pathLst>
          </a:custGeom>
          <a:solidFill>
            <a:srgbClr val="006386"/>
          </a:solidFill>
        </p:spPr>
        <p:txBody>
          <a:bodyPr wrap="square" lIns="0" tIns="0" rIns="0" bIns="0" rtlCol="0"/>
          <a:lstStyle/>
          <a:p>
            <a:endParaRPr/>
          </a:p>
        </p:txBody>
      </p:sp>
      <p:sp>
        <p:nvSpPr>
          <p:cNvPr id="52" name="object 52"/>
          <p:cNvSpPr txBox="1"/>
          <p:nvPr/>
        </p:nvSpPr>
        <p:spPr>
          <a:xfrm>
            <a:off x="5181895" y="4419838"/>
            <a:ext cx="779145" cy="177800"/>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FFFFFF"/>
                </a:solidFill>
                <a:latin typeface="Arial"/>
                <a:cs typeface="Arial"/>
              </a:rPr>
              <a:t>30%</a:t>
            </a:r>
            <a:r>
              <a:rPr sz="1000" b="1" spc="-30" dirty="0">
                <a:solidFill>
                  <a:srgbClr val="FFFFFF"/>
                </a:solidFill>
                <a:latin typeface="Arial"/>
                <a:cs typeface="Arial"/>
              </a:rPr>
              <a:t> </a:t>
            </a:r>
            <a:r>
              <a:rPr sz="1000" b="1" spc="5" dirty="0">
                <a:solidFill>
                  <a:srgbClr val="FFFFFF"/>
                </a:solidFill>
                <a:latin typeface="Arial"/>
                <a:cs typeface="Arial"/>
              </a:rPr>
              <a:t>(</a:t>
            </a:r>
            <a:r>
              <a:rPr sz="1000" b="1" spc="-5" dirty="0">
                <a:solidFill>
                  <a:srgbClr val="FFFFFF"/>
                </a:solidFill>
                <a:latin typeface="Arial"/>
                <a:cs typeface="Arial"/>
              </a:rPr>
              <a:t>R</a:t>
            </a:r>
            <a:r>
              <a:rPr sz="1000" b="1" dirty="0">
                <a:solidFill>
                  <a:srgbClr val="FFFFFF"/>
                </a:solidFill>
                <a:latin typeface="Arial"/>
                <a:cs typeface="Arial"/>
              </a:rPr>
              <a:t>ea</a:t>
            </a:r>
            <a:r>
              <a:rPr sz="1000" b="1" spc="5" dirty="0">
                <a:solidFill>
                  <a:srgbClr val="FFFFFF"/>
                </a:solidFill>
                <a:latin typeface="Arial"/>
                <a:cs typeface="Arial"/>
              </a:rPr>
              <a:t>d</a:t>
            </a:r>
            <a:r>
              <a:rPr sz="1000" b="1" spc="-20" dirty="0">
                <a:solidFill>
                  <a:srgbClr val="FFFFFF"/>
                </a:solidFill>
                <a:latin typeface="Arial"/>
                <a:cs typeface="Arial"/>
              </a:rPr>
              <a:t>y</a:t>
            </a:r>
            <a:r>
              <a:rPr sz="1000" b="1" dirty="0">
                <a:solidFill>
                  <a:srgbClr val="FFFFFF"/>
                </a:solidFill>
                <a:latin typeface="Arial"/>
                <a:cs typeface="Arial"/>
              </a:rPr>
              <a:t>)</a:t>
            </a:r>
            <a:endParaRPr sz="1000">
              <a:latin typeface="Arial"/>
              <a:cs typeface="Arial"/>
            </a:endParaRPr>
          </a:p>
        </p:txBody>
      </p:sp>
      <p:grpSp>
        <p:nvGrpSpPr>
          <p:cNvPr id="53" name="object 53"/>
          <p:cNvGrpSpPr/>
          <p:nvPr/>
        </p:nvGrpSpPr>
        <p:grpSpPr>
          <a:xfrm>
            <a:off x="2080263" y="622300"/>
            <a:ext cx="8396605" cy="5250180"/>
            <a:chOff x="2080263" y="622300"/>
            <a:chExt cx="8396605" cy="5250180"/>
          </a:xfrm>
        </p:grpSpPr>
        <p:sp>
          <p:nvSpPr>
            <p:cNvPr id="54" name="object 54"/>
            <p:cNvSpPr/>
            <p:nvPr/>
          </p:nvSpPr>
          <p:spPr>
            <a:xfrm>
              <a:off x="2089144" y="4217670"/>
              <a:ext cx="8386445" cy="0"/>
            </a:xfrm>
            <a:custGeom>
              <a:avLst/>
              <a:gdLst/>
              <a:ahLst/>
              <a:cxnLst/>
              <a:rect l="l" t="t" r="r" b="b"/>
              <a:pathLst>
                <a:path w="8386445">
                  <a:moveTo>
                    <a:pt x="8386013" y="0"/>
                  </a:moveTo>
                  <a:lnTo>
                    <a:pt x="0" y="0"/>
                  </a:lnTo>
                </a:path>
              </a:pathLst>
            </a:custGeom>
            <a:ln w="3175">
              <a:solidFill>
                <a:srgbClr val="000000"/>
              </a:solidFill>
            </a:ln>
          </p:spPr>
          <p:txBody>
            <a:bodyPr wrap="square" lIns="0" tIns="0" rIns="0" bIns="0" rtlCol="0"/>
            <a:lstStyle/>
            <a:p>
              <a:endParaRPr/>
            </a:p>
          </p:txBody>
        </p:sp>
        <p:sp>
          <p:nvSpPr>
            <p:cNvPr id="55" name="object 55"/>
            <p:cNvSpPr/>
            <p:nvPr/>
          </p:nvSpPr>
          <p:spPr>
            <a:xfrm>
              <a:off x="2089144" y="5320030"/>
              <a:ext cx="8386445" cy="0"/>
            </a:xfrm>
            <a:custGeom>
              <a:avLst/>
              <a:gdLst/>
              <a:ahLst/>
              <a:cxnLst/>
              <a:rect l="l" t="t" r="r" b="b"/>
              <a:pathLst>
                <a:path w="8386445">
                  <a:moveTo>
                    <a:pt x="8386013" y="0"/>
                  </a:moveTo>
                  <a:lnTo>
                    <a:pt x="0" y="0"/>
                  </a:lnTo>
                </a:path>
              </a:pathLst>
            </a:custGeom>
            <a:ln w="3175">
              <a:solidFill>
                <a:srgbClr val="000000"/>
              </a:solidFill>
            </a:ln>
          </p:spPr>
          <p:txBody>
            <a:bodyPr wrap="square" lIns="0" tIns="0" rIns="0" bIns="0" rtlCol="0"/>
            <a:lstStyle/>
            <a:p>
              <a:endParaRPr/>
            </a:p>
          </p:txBody>
        </p:sp>
        <p:sp>
          <p:nvSpPr>
            <p:cNvPr id="56" name="object 56"/>
            <p:cNvSpPr/>
            <p:nvPr/>
          </p:nvSpPr>
          <p:spPr>
            <a:xfrm>
              <a:off x="2658107" y="5871209"/>
              <a:ext cx="7816215" cy="0"/>
            </a:xfrm>
            <a:custGeom>
              <a:avLst/>
              <a:gdLst/>
              <a:ahLst/>
              <a:cxnLst/>
              <a:rect l="l" t="t" r="r" b="b"/>
              <a:pathLst>
                <a:path w="7816215">
                  <a:moveTo>
                    <a:pt x="7815833" y="0"/>
                  </a:moveTo>
                  <a:lnTo>
                    <a:pt x="0" y="0"/>
                  </a:lnTo>
                </a:path>
              </a:pathLst>
            </a:custGeom>
            <a:ln w="3175">
              <a:solidFill>
                <a:srgbClr val="000000"/>
              </a:solidFill>
            </a:ln>
          </p:spPr>
          <p:txBody>
            <a:bodyPr wrap="square" lIns="0" tIns="0" rIns="0" bIns="0" rtlCol="0"/>
            <a:lstStyle/>
            <a:p>
              <a:endParaRPr/>
            </a:p>
          </p:txBody>
        </p:sp>
        <p:sp>
          <p:nvSpPr>
            <p:cNvPr id="57" name="object 57"/>
            <p:cNvSpPr/>
            <p:nvPr/>
          </p:nvSpPr>
          <p:spPr>
            <a:xfrm>
              <a:off x="2081533" y="3582670"/>
              <a:ext cx="8392795" cy="0"/>
            </a:xfrm>
            <a:custGeom>
              <a:avLst/>
              <a:gdLst/>
              <a:ahLst/>
              <a:cxnLst/>
              <a:rect l="l" t="t" r="r" b="b"/>
              <a:pathLst>
                <a:path w="8392795">
                  <a:moveTo>
                    <a:pt x="8392350" y="0"/>
                  </a:moveTo>
                  <a:lnTo>
                    <a:pt x="0" y="0"/>
                  </a:lnTo>
                </a:path>
              </a:pathLst>
            </a:custGeom>
            <a:ln w="3175">
              <a:solidFill>
                <a:srgbClr val="000000"/>
              </a:solidFill>
            </a:ln>
          </p:spPr>
          <p:txBody>
            <a:bodyPr wrap="square" lIns="0" tIns="0" rIns="0" bIns="0" rtlCol="0"/>
            <a:lstStyle/>
            <a:p>
              <a:endParaRPr/>
            </a:p>
          </p:txBody>
        </p:sp>
        <p:pic>
          <p:nvPicPr>
            <p:cNvPr id="58" name="object 58"/>
            <p:cNvPicPr/>
            <p:nvPr/>
          </p:nvPicPr>
          <p:blipFill>
            <a:blip r:embed="rId5" cstate="print"/>
            <a:stretch>
              <a:fillRect/>
            </a:stretch>
          </p:blipFill>
          <p:spPr>
            <a:xfrm>
              <a:off x="3340100" y="3022600"/>
              <a:ext cx="459739" cy="452119"/>
            </a:xfrm>
            <a:prstGeom prst="rect">
              <a:avLst/>
            </a:prstGeom>
          </p:spPr>
        </p:pic>
        <p:sp>
          <p:nvSpPr>
            <p:cNvPr id="59" name="object 59"/>
            <p:cNvSpPr/>
            <p:nvPr/>
          </p:nvSpPr>
          <p:spPr>
            <a:xfrm>
              <a:off x="3830319" y="627380"/>
              <a:ext cx="1315720" cy="383540"/>
            </a:xfrm>
            <a:custGeom>
              <a:avLst/>
              <a:gdLst/>
              <a:ahLst/>
              <a:cxnLst/>
              <a:rect l="l" t="t" r="r" b="b"/>
              <a:pathLst>
                <a:path w="1315720" h="383540">
                  <a:moveTo>
                    <a:pt x="1315720" y="0"/>
                  </a:moveTo>
                  <a:lnTo>
                    <a:pt x="0" y="0"/>
                  </a:lnTo>
                  <a:lnTo>
                    <a:pt x="0" y="383539"/>
                  </a:lnTo>
                  <a:lnTo>
                    <a:pt x="1315720" y="383539"/>
                  </a:lnTo>
                  <a:lnTo>
                    <a:pt x="1315720" y="0"/>
                  </a:lnTo>
                  <a:close/>
                </a:path>
              </a:pathLst>
            </a:custGeom>
            <a:solidFill>
              <a:srgbClr val="557783"/>
            </a:solidFill>
          </p:spPr>
          <p:txBody>
            <a:bodyPr wrap="square" lIns="0" tIns="0" rIns="0" bIns="0" rtlCol="0"/>
            <a:lstStyle/>
            <a:p>
              <a:endParaRPr/>
            </a:p>
          </p:txBody>
        </p:sp>
        <p:sp>
          <p:nvSpPr>
            <p:cNvPr id="60" name="object 60"/>
            <p:cNvSpPr/>
            <p:nvPr/>
          </p:nvSpPr>
          <p:spPr>
            <a:xfrm>
              <a:off x="3830319" y="627380"/>
              <a:ext cx="1315720" cy="383540"/>
            </a:xfrm>
            <a:custGeom>
              <a:avLst/>
              <a:gdLst/>
              <a:ahLst/>
              <a:cxnLst/>
              <a:rect l="l" t="t" r="r" b="b"/>
              <a:pathLst>
                <a:path w="1315720" h="383540">
                  <a:moveTo>
                    <a:pt x="0" y="0"/>
                  </a:moveTo>
                  <a:lnTo>
                    <a:pt x="1315720" y="0"/>
                  </a:lnTo>
                  <a:lnTo>
                    <a:pt x="1315720" y="383539"/>
                  </a:lnTo>
                  <a:lnTo>
                    <a:pt x="0" y="383539"/>
                  </a:lnTo>
                  <a:lnTo>
                    <a:pt x="0" y="0"/>
                  </a:lnTo>
                  <a:close/>
                </a:path>
              </a:pathLst>
            </a:custGeom>
            <a:ln w="10160">
              <a:solidFill>
                <a:srgbClr val="FFFFFF"/>
              </a:solidFill>
            </a:ln>
          </p:spPr>
          <p:txBody>
            <a:bodyPr wrap="square" lIns="0" tIns="0" rIns="0" bIns="0" rtlCol="0"/>
            <a:lstStyle/>
            <a:p>
              <a:endParaRPr/>
            </a:p>
          </p:txBody>
        </p:sp>
      </p:grpSp>
      <p:sp>
        <p:nvSpPr>
          <p:cNvPr id="61" name="object 61"/>
          <p:cNvSpPr txBox="1"/>
          <p:nvPr/>
        </p:nvSpPr>
        <p:spPr>
          <a:xfrm>
            <a:off x="3830320" y="622300"/>
            <a:ext cx="1315720" cy="388620"/>
          </a:xfrm>
          <a:prstGeom prst="rect">
            <a:avLst/>
          </a:prstGeom>
        </p:spPr>
        <p:txBody>
          <a:bodyPr vert="horz" wrap="square" lIns="0" tIns="75565" rIns="0" bIns="0" rtlCol="0">
            <a:spAutoFit/>
          </a:bodyPr>
          <a:lstStyle/>
          <a:p>
            <a:pPr marL="524510" marR="401955" indent="-114300">
              <a:lnSpc>
                <a:spcPct val="100000"/>
              </a:lnSpc>
              <a:spcBef>
                <a:spcPts val="595"/>
              </a:spcBef>
            </a:pPr>
            <a:r>
              <a:rPr sz="900" b="1" spc="-10" dirty="0">
                <a:solidFill>
                  <a:srgbClr val="FFFFFF"/>
                </a:solidFill>
                <a:latin typeface="Arial"/>
                <a:cs typeface="Arial"/>
              </a:rPr>
              <a:t>Low</a:t>
            </a:r>
            <a:r>
              <a:rPr sz="900" b="1" spc="-50" dirty="0">
                <a:solidFill>
                  <a:srgbClr val="FFFFFF"/>
                </a:solidFill>
                <a:latin typeface="Arial"/>
                <a:cs typeface="Arial"/>
              </a:rPr>
              <a:t> </a:t>
            </a:r>
            <a:r>
              <a:rPr sz="900" b="1" spc="-10" dirty="0">
                <a:solidFill>
                  <a:srgbClr val="FFFFFF"/>
                </a:solidFill>
                <a:latin typeface="Arial"/>
                <a:cs typeface="Arial"/>
              </a:rPr>
              <a:t>NOx </a:t>
            </a:r>
            <a:r>
              <a:rPr sz="900" b="1" spc="-235" dirty="0">
                <a:solidFill>
                  <a:srgbClr val="FFFFFF"/>
                </a:solidFill>
                <a:latin typeface="Arial"/>
                <a:cs typeface="Arial"/>
              </a:rPr>
              <a:t> </a:t>
            </a:r>
            <a:r>
              <a:rPr sz="900" b="1" spc="5" dirty="0">
                <a:solidFill>
                  <a:srgbClr val="FFFFFF"/>
                </a:solidFill>
                <a:latin typeface="Arial"/>
                <a:cs typeface="Arial"/>
              </a:rPr>
              <a:t>Tech</a:t>
            </a:r>
            <a:endParaRPr sz="900">
              <a:latin typeface="Arial"/>
              <a:cs typeface="Arial"/>
            </a:endParaRPr>
          </a:p>
        </p:txBody>
      </p:sp>
      <p:grpSp>
        <p:nvGrpSpPr>
          <p:cNvPr id="62" name="object 62"/>
          <p:cNvGrpSpPr/>
          <p:nvPr/>
        </p:nvGrpSpPr>
        <p:grpSpPr>
          <a:xfrm>
            <a:off x="6858000" y="617220"/>
            <a:ext cx="3629660" cy="398780"/>
            <a:chOff x="6858000" y="617220"/>
            <a:chExt cx="3629660" cy="398780"/>
          </a:xfrm>
        </p:grpSpPr>
        <p:sp>
          <p:nvSpPr>
            <p:cNvPr id="63" name="object 63"/>
            <p:cNvSpPr/>
            <p:nvPr/>
          </p:nvSpPr>
          <p:spPr>
            <a:xfrm>
              <a:off x="6863080" y="622300"/>
              <a:ext cx="3619500" cy="388620"/>
            </a:xfrm>
            <a:custGeom>
              <a:avLst/>
              <a:gdLst/>
              <a:ahLst/>
              <a:cxnLst/>
              <a:rect l="l" t="t" r="r" b="b"/>
              <a:pathLst>
                <a:path w="3619500" h="388619">
                  <a:moveTo>
                    <a:pt x="3619500" y="0"/>
                  </a:moveTo>
                  <a:lnTo>
                    <a:pt x="0" y="0"/>
                  </a:lnTo>
                  <a:lnTo>
                    <a:pt x="0" y="388620"/>
                  </a:lnTo>
                  <a:lnTo>
                    <a:pt x="3619500" y="388620"/>
                  </a:lnTo>
                  <a:lnTo>
                    <a:pt x="3619500" y="0"/>
                  </a:lnTo>
                  <a:close/>
                </a:path>
              </a:pathLst>
            </a:custGeom>
            <a:solidFill>
              <a:srgbClr val="3B5A69"/>
            </a:solidFill>
          </p:spPr>
          <p:txBody>
            <a:bodyPr wrap="square" lIns="0" tIns="0" rIns="0" bIns="0" rtlCol="0"/>
            <a:lstStyle/>
            <a:p>
              <a:endParaRPr/>
            </a:p>
          </p:txBody>
        </p:sp>
        <p:sp>
          <p:nvSpPr>
            <p:cNvPr id="64" name="object 64"/>
            <p:cNvSpPr/>
            <p:nvPr/>
          </p:nvSpPr>
          <p:spPr>
            <a:xfrm>
              <a:off x="6863080" y="622300"/>
              <a:ext cx="3619500" cy="388620"/>
            </a:xfrm>
            <a:custGeom>
              <a:avLst/>
              <a:gdLst/>
              <a:ahLst/>
              <a:cxnLst/>
              <a:rect l="l" t="t" r="r" b="b"/>
              <a:pathLst>
                <a:path w="3619500" h="388619">
                  <a:moveTo>
                    <a:pt x="0" y="0"/>
                  </a:moveTo>
                  <a:lnTo>
                    <a:pt x="3619500" y="0"/>
                  </a:lnTo>
                  <a:lnTo>
                    <a:pt x="3619500" y="388620"/>
                  </a:lnTo>
                  <a:lnTo>
                    <a:pt x="0" y="388620"/>
                  </a:lnTo>
                  <a:lnTo>
                    <a:pt x="0" y="0"/>
                  </a:lnTo>
                  <a:close/>
                </a:path>
              </a:pathLst>
            </a:custGeom>
            <a:ln w="10160">
              <a:solidFill>
                <a:srgbClr val="FFFFFF"/>
              </a:solidFill>
            </a:ln>
          </p:spPr>
          <p:txBody>
            <a:bodyPr wrap="square" lIns="0" tIns="0" rIns="0" bIns="0" rtlCol="0"/>
            <a:lstStyle/>
            <a:p>
              <a:endParaRPr/>
            </a:p>
          </p:txBody>
        </p:sp>
      </p:grpSp>
      <p:sp>
        <p:nvSpPr>
          <p:cNvPr id="65" name="object 65"/>
          <p:cNvSpPr txBox="1"/>
          <p:nvPr/>
        </p:nvSpPr>
        <p:spPr>
          <a:xfrm>
            <a:off x="6863080" y="622300"/>
            <a:ext cx="3619500" cy="388620"/>
          </a:xfrm>
          <a:prstGeom prst="rect">
            <a:avLst/>
          </a:prstGeom>
        </p:spPr>
        <p:txBody>
          <a:bodyPr vert="horz" wrap="square" lIns="0" tIns="123190" rIns="0" bIns="0" rtlCol="0">
            <a:spAutoFit/>
          </a:bodyPr>
          <a:lstStyle/>
          <a:p>
            <a:pPr algn="ctr">
              <a:lnSpc>
                <a:spcPct val="100000"/>
              </a:lnSpc>
              <a:spcBef>
                <a:spcPts val="970"/>
              </a:spcBef>
            </a:pPr>
            <a:r>
              <a:rPr sz="1100" b="1" dirty="0">
                <a:solidFill>
                  <a:srgbClr val="FFFFFF"/>
                </a:solidFill>
                <a:latin typeface="Arial"/>
                <a:cs typeface="Arial"/>
              </a:rPr>
              <a:t>Schedule</a:t>
            </a:r>
            <a:endParaRPr sz="1100">
              <a:latin typeface="Arial"/>
              <a:cs typeface="Arial"/>
            </a:endParaRPr>
          </a:p>
        </p:txBody>
      </p:sp>
      <p:grpSp>
        <p:nvGrpSpPr>
          <p:cNvPr id="66" name="object 66"/>
          <p:cNvGrpSpPr/>
          <p:nvPr/>
        </p:nvGrpSpPr>
        <p:grpSpPr>
          <a:xfrm>
            <a:off x="7310119" y="1154436"/>
            <a:ext cx="2903855" cy="127000"/>
            <a:chOff x="7310119" y="1154436"/>
            <a:chExt cx="2903855" cy="127000"/>
          </a:xfrm>
        </p:grpSpPr>
        <p:sp>
          <p:nvSpPr>
            <p:cNvPr id="67" name="object 67"/>
            <p:cNvSpPr/>
            <p:nvPr/>
          </p:nvSpPr>
          <p:spPr>
            <a:xfrm>
              <a:off x="7316469" y="1217930"/>
              <a:ext cx="2834005" cy="0"/>
            </a:xfrm>
            <a:custGeom>
              <a:avLst/>
              <a:gdLst/>
              <a:ahLst/>
              <a:cxnLst/>
              <a:rect l="l" t="t" r="r" b="b"/>
              <a:pathLst>
                <a:path w="2834004">
                  <a:moveTo>
                    <a:pt x="0" y="0"/>
                  </a:moveTo>
                  <a:lnTo>
                    <a:pt x="2833611" y="0"/>
                  </a:lnTo>
                </a:path>
              </a:pathLst>
            </a:custGeom>
            <a:ln w="12700">
              <a:solidFill>
                <a:srgbClr val="006386"/>
              </a:solidFill>
            </a:ln>
          </p:spPr>
          <p:txBody>
            <a:bodyPr wrap="square" lIns="0" tIns="0" rIns="0" bIns="0" rtlCol="0"/>
            <a:lstStyle/>
            <a:p>
              <a:endParaRPr/>
            </a:p>
          </p:txBody>
        </p:sp>
        <p:pic>
          <p:nvPicPr>
            <p:cNvPr id="68" name="object 68"/>
            <p:cNvPicPr/>
            <p:nvPr/>
          </p:nvPicPr>
          <p:blipFill>
            <a:blip r:embed="rId6" cstate="print"/>
            <a:stretch>
              <a:fillRect/>
            </a:stretch>
          </p:blipFill>
          <p:spPr>
            <a:xfrm>
              <a:off x="10086586" y="1154436"/>
              <a:ext cx="127000" cy="127000"/>
            </a:xfrm>
            <a:prstGeom prst="rect">
              <a:avLst/>
            </a:prstGeom>
          </p:spPr>
        </p:pic>
      </p:grpSp>
      <p:sp>
        <p:nvSpPr>
          <p:cNvPr id="69" name="object 69"/>
          <p:cNvSpPr txBox="1"/>
          <p:nvPr/>
        </p:nvSpPr>
        <p:spPr>
          <a:xfrm>
            <a:off x="9691906" y="1285995"/>
            <a:ext cx="720090" cy="363855"/>
          </a:xfrm>
          <a:prstGeom prst="rect">
            <a:avLst/>
          </a:prstGeom>
        </p:spPr>
        <p:txBody>
          <a:bodyPr vert="horz" wrap="square" lIns="0" tIns="12700" rIns="0" bIns="0" rtlCol="0">
            <a:spAutoFit/>
          </a:bodyPr>
          <a:lstStyle/>
          <a:p>
            <a:pPr marL="304165">
              <a:lnSpc>
                <a:spcPts val="930"/>
              </a:lnSpc>
              <a:spcBef>
                <a:spcPts val="100"/>
              </a:spcBef>
            </a:pPr>
            <a:r>
              <a:rPr sz="800" b="1" spc="-5" dirty="0">
                <a:solidFill>
                  <a:srgbClr val="006386"/>
                </a:solidFill>
                <a:latin typeface="Arial"/>
                <a:cs typeface="Arial"/>
              </a:rPr>
              <a:t>2027</a:t>
            </a:r>
            <a:endParaRPr sz="800">
              <a:latin typeface="Arial"/>
              <a:cs typeface="Arial"/>
            </a:endParaRPr>
          </a:p>
          <a:p>
            <a:pPr marL="12700" marR="5080" indent="139700">
              <a:lnSpc>
                <a:spcPts val="800"/>
              </a:lnSpc>
              <a:spcBef>
                <a:spcPts val="130"/>
              </a:spcBef>
            </a:pPr>
            <a:r>
              <a:rPr sz="800" b="1" spc="-20" dirty="0">
                <a:latin typeface="Arial"/>
                <a:cs typeface="Arial"/>
              </a:rPr>
              <a:t>Magnum </a:t>
            </a:r>
            <a:r>
              <a:rPr sz="800" b="1" spc="-15" dirty="0">
                <a:latin typeface="Arial"/>
                <a:cs typeface="Arial"/>
              </a:rPr>
              <a:t> </a:t>
            </a:r>
            <a:r>
              <a:rPr sz="800" b="1" dirty="0">
                <a:latin typeface="Arial"/>
                <a:cs typeface="Arial"/>
              </a:rPr>
              <a:t>H2</a:t>
            </a:r>
            <a:r>
              <a:rPr sz="800" b="1" spc="-55" dirty="0">
                <a:latin typeface="Arial"/>
                <a:cs typeface="Arial"/>
              </a:rPr>
              <a:t> </a:t>
            </a:r>
            <a:r>
              <a:rPr sz="800" b="1" spc="-10" dirty="0">
                <a:latin typeface="Arial"/>
                <a:cs typeface="Arial"/>
              </a:rPr>
              <a:t>conversion</a:t>
            </a:r>
            <a:endParaRPr sz="800">
              <a:latin typeface="Arial"/>
              <a:cs typeface="Arial"/>
            </a:endParaRPr>
          </a:p>
        </p:txBody>
      </p:sp>
      <p:sp>
        <p:nvSpPr>
          <p:cNvPr id="70" name="object 70"/>
          <p:cNvSpPr txBox="1"/>
          <p:nvPr/>
        </p:nvSpPr>
        <p:spPr>
          <a:xfrm>
            <a:off x="7063254" y="1285995"/>
            <a:ext cx="599440" cy="261620"/>
          </a:xfrm>
          <a:prstGeom prst="rect">
            <a:avLst/>
          </a:prstGeom>
        </p:spPr>
        <p:txBody>
          <a:bodyPr vert="horz" wrap="square" lIns="0" tIns="12700" rIns="0" bIns="0" rtlCol="0">
            <a:spAutoFit/>
          </a:bodyPr>
          <a:lstStyle/>
          <a:p>
            <a:pPr marL="141605">
              <a:lnSpc>
                <a:spcPts val="930"/>
              </a:lnSpc>
              <a:spcBef>
                <a:spcPts val="100"/>
              </a:spcBef>
            </a:pPr>
            <a:r>
              <a:rPr sz="800" spc="-5" dirty="0">
                <a:solidFill>
                  <a:srgbClr val="585858"/>
                </a:solidFill>
                <a:latin typeface="Arial"/>
                <a:cs typeface="Arial"/>
              </a:rPr>
              <a:t>1970</a:t>
            </a:r>
            <a:endParaRPr sz="800">
              <a:latin typeface="Arial"/>
              <a:cs typeface="Arial"/>
            </a:endParaRPr>
          </a:p>
          <a:p>
            <a:pPr marL="12700">
              <a:lnSpc>
                <a:spcPts val="930"/>
              </a:lnSpc>
            </a:pPr>
            <a:r>
              <a:rPr sz="800" spc="-10" dirty="0">
                <a:latin typeface="Arial"/>
                <a:cs typeface="Arial"/>
              </a:rPr>
              <a:t>Cogen/IGCC</a:t>
            </a:r>
            <a:endParaRPr sz="800">
              <a:latin typeface="Arial"/>
              <a:cs typeface="Arial"/>
            </a:endParaRPr>
          </a:p>
        </p:txBody>
      </p:sp>
      <p:grpSp>
        <p:nvGrpSpPr>
          <p:cNvPr id="71" name="object 71"/>
          <p:cNvGrpSpPr/>
          <p:nvPr/>
        </p:nvGrpSpPr>
        <p:grpSpPr>
          <a:xfrm>
            <a:off x="7266940" y="1153160"/>
            <a:ext cx="3179445" cy="924560"/>
            <a:chOff x="7266940" y="1153160"/>
            <a:chExt cx="3179445" cy="924560"/>
          </a:xfrm>
        </p:grpSpPr>
        <p:pic>
          <p:nvPicPr>
            <p:cNvPr id="72" name="object 72"/>
            <p:cNvPicPr/>
            <p:nvPr/>
          </p:nvPicPr>
          <p:blipFill>
            <a:blip r:embed="rId7" cstate="print"/>
            <a:stretch>
              <a:fillRect/>
            </a:stretch>
          </p:blipFill>
          <p:spPr>
            <a:xfrm>
              <a:off x="7266940" y="1153160"/>
              <a:ext cx="124459" cy="124459"/>
            </a:xfrm>
            <a:prstGeom prst="rect">
              <a:avLst/>
            </a:prstGeom>
          </p:spPr>
        </p:pic>
        <p:sp>
          <p:nvSpPr>
            <p:cNvPr id="73" name="object 73"/>
            <p:cNvSpPr/>
            <p:nvPr/>
          </p:nvSpPr>
          <p:spPr>
            <a:xfrm>
              <a:off x="10087610" y="1215390"/>
              <a:ext cx="295275" cy="0"/>
            </a:xfrm>
            <a:custGeom>
              <a:avLst/>
              <a:gdLst/>
              <a:ahLst/>
              <a:cxnLst/>
              <a:rect l="l" t="t" r="r" b="b"/>
              <a:pathLst>
                <a:path w="295275">
                  <a:moveTo>
                    <a:pt x="0" y="0"/>
                  </a:moveTo>
                  <a:lnTo>
                    <a:pt x="295224" y="0"/>
                  </a:lnTo>
                </a:path>
              </a:pathLst>
            </a:custGeom>
            <a:ln w="12700">
              <a:solidFill>
                <a:srgbClr val="006386"/>
              </a:solidFill>
            </a:ln>
          </p:spPr>
          <p:txBody>
            <a:bodyPr wrap="square" lIns="0" tIns="0" rIns="0" bIns="0" rtlCol="0"/>
            <a:lstStyle/>
            <a:p>
              <a:endParaRPr/>
            </a:p>
          </p:txBody>
        </p:sp>
        <p:sp>
          <p:nvSpPr>
            <p:cNvPr id="74" name="object 74"/>
            <p:cNvSpPr/>
            <p:nvPr/>
          </p:nvSpPr>
          <p:spPr>
            <a:xfrm>
              <a:off x="10370139" y="1177287"/>
              <a:ext cx="76200" cy="76200"/>
            </a:xfrm>
            <a:custGeom>
              <a:avLst/>
              <a:gdLst/>
              <a:ahLst/>
              <a:cxnLst/>
              <a:rect l="l" t="t" r="r" b="b"/>
              <a:pathLst>
                <a:path w="76200" h="76200">
                  <a:moveTo>
                    <a:pt x="0" y="0"/>
                  </a:moveTo>
                  <a:lnTo>
                    <a:pt x="0" y="76200"/>
                  </a:lnTo>
                  <a:lnTo>
                    <a:pt x="76200" y="38100"/>
                  </a:lnTo>
                  <a:lnTo>
                    <a:pt x="0" y="0"/>
                  </a:lnTo>
                  <a:close/>
                </a:path>
              </a:pathLst>
            </a:custGeom>
            <a:solidFill>
              <a:srgbClr val="006386"/>
            </a:solidFill>
          </p:spPr>
          <p:txBody>
            <a:bodyPr wrap="square" lIns="0" tIns="0" rIns="0" bIns="0" rtlCol="0"/>
            <a:lstStyle/>
            <a:p>
              <a:endParaRPr/>
            </a:p>
          </p:txBody>
        </p:sp>
        <p:sp>
          <p:nvSpPr>
            <p:cNvPr id="75" name="object 75"/>
            <p:cNvSpPr/>
            <p:nvPr/>
          </p:nvSpPr>
          <p:spPr>
            <a:xfrm>
              <a:off x="7771130" y="2071370"/>
              <a:ext cx="1554480" cy="0"/>
            </a:xfrm>
            <a:custGeom>
              <a:avLst/>
              <a:gdLst/>
              <a:ahLst/>
              <a:cxnLst/>
              <a:rect l="l" t="t" r="r" b="b"/>
              <a:pathLst>
                <a:path w="1554479">
                  <a:moveTo>
                    <a:pt x="0" y="0"/>
                  </a:moveTo>
                  <a:lnTo>
                    <a:pt x="1553921" y="0"/>
                  </a:lnTo>
                </a:path>
              </a:pathLst>
            </a:custGeom>
            <a:ln w="12700">
              <a:solidFill>
                <a:srgbClr val="006386"/>
              </a:solidFill>
            </a:ln>
          </p:spPr>
          <p:txBody>
            <a:bodyPr wrap="square" lIns="0" tIns="0" rIns="0" bIns="0" rtlCol="0"/>
            <a:lstStyle/>
            <a:p>
              <a:endParaRPr/>
            </a:p>
          </p:txBody>
        </p:sp>
      </p:grpSp>
      <p:sp>
        <p:nvSpPr>
          <p:cNvPr id="76" name="object 76"/>
          <p:cNvSpPr txBox="1"/>
          <p:nvPr/>
        </p:nvSpPr>
        <p:spPr>
          <a:xfrm>
            <a:off x="8675602" y="2139118"/>
            <a:ext cx="683260" cy="391795"/>
          </a:xfrm>
          <a:prstGeom prst="rect">
            <a:avLst/>
          </a:prstGeom>
        </p:spPr>
        <p:txBody>
          <a:bodyPr vert="horz" wrap="square" lIns="0" tIns="22860" rIns="0" bIns="0" rtlCol="0">
            <a:spAutoFit/>
          </a:bodyPr>
          <a:lstStyle/>
          <a:p>
            <a:pPr marL="5080" algn="ctr">
              <a:lnSpc>
                <a:spcPct val="100000"/>
              </a:lnSpc>
              <a:spcBef>
                <a:spcPts val="180"/>
              </a:spcBef>
            </a:pPr>
            <a:r>
              <a:rPr sz="800" spc="-5" dirty="0">
                <a:solidFill>
                  <a:srgbClr val="585858"/>
                </a:solidFill>
                <a:latin typeface="Arial"/>
                <a:cs typeface="Arial"/>
              </a:rPr>
              <a:t>2018</a:t>
            </a:r>
            <a:endParaRPr sz="800">
              <a:latin typeface="Arial"/>
              <a:cs typeface="Arial"/>
            </a:endParaRPr>
          </a:p>
          <a:p>
            <a:pPr marL="12700" marR="5080" indent="635" algn="ctr">
              <a:lnSpc>
                <a:spcPts val="800"/>
              </a:lnSpc>
              <a:spcBef>
                <a:spcPts val="240"/>
              </a:spcBef>
            </a:pPr>
            <a:r>
              <a:rPr sz="800" spc="-5" dirty="0">
                <a:latin typeface="Arial"/>
                <a:cs typeface="Arial"/>
              </a:rPr>
              <a:t>30%</a:t>
            </a:r>
            <a:r>
              <a:rPr sz="800" dirty="0">
                <a:latin typeface="Arial"/>
                <a:cs typeface="Arial"/>
              </a:rPr>
              <a:t> </a:t>
            </a:r>
            <a:r>
              <a:rPr sz="800" spc="-10" dirty="0">
                <a:latin typeface="Arial"/>
                <a:cs typeface="Arial"/>
              </a:rPr>
              <a:t>co-firing </a:t>
            </a:r>
            <a:r>
              <a:rPr sz="800" spc="-5" dirty="0">
                <a:latin typeface="Arial"/>
                <a:cs typeface="Arial"/>
              </a:rPr>
              <a:t> te</a:t>
            </a:r>
            <a:r>
              <a:rPr sz="800" spc="-25" dirty="0">
                <a:latin typeface="Arial"/>
                <a:cs typeface="Arial"/>
              </a:rPr>
              <a:t>s</a:t>
            </a:r>
            <a:r>
              <a:rPr sz="800" dirty="0">
                <a:latin typeface="Arial"/>
                <a:cs typeface="Arial"/>
              </a:rPr>
              <a:t>t</a:t>
            </a:r>
            <a:r>
              <a:rPr sz="800" spc="35" dirty="0">
                <a:latin typeface="Arial"/>
                <a:cs typeface="Arial"/>
              </a:rPr>
              <a:t> </a:t>
            </a:r>
            <a:r>
              <a:rPr sz="800" dirty="0">
                <a:latin typeface="Arial"/>
                <a:cs typeface="Arial"/>
              </a:rPr>
              <a:t>c</a:t>
            </a:r>
            <a:r>
              <a:rPr sz="800" spc="-5" dirty="0">
                <a:latin typeface="Arial"/>
                <a:cs typeface="Arial"/>
              </a:rPr>
              <a:t>o</a:t>
            </a:r>
            <a:r>
              <a:rPr sz="800" spc="10" dirty="0">
                <a:latin typeface="Arial"/>
                <a:cs typeface="Arial"/>
              </a:rPr>
              <a:t>m</a:t>
            </a:r>
            <a:r>
              <a:rPr sz="800" spc="-5" dirty="0">
                <a:latin typeface="Arial"/>
                <a:cs typeface="Arial"/>
              </a:rPr>
              <a:t>p</a:t>
            </a:r>
            <a:r>
              <a:rPr sz="800" spc="-20" dirty="0">
                <a:latin typeface="Arial"/>
                <a:cs typeface="Arial"/>
              </a:rPr>
              <a:t>l</a:t>
            </a:r>
            <a:r>
              <a:rPr sz="800" spc="-5" dirty="0">
                <a:latin typeface="Arial"/>
                <a:cs typeface="Arial"/>
              </a:rPr>
              <a:t>eted</a:t>
            </a:r>
            <a:endParaRPr sz="800">
              <a:latin typeface="Arial"/>
              <a:cs typeface="Arial"/>
            </a:endParaRPr>
          </a:p>
        </p:txBody>
      </p:sp>
      <p:sp>
        <p:nvSpPr>
          <p:cNvPr id="77" name="object 77"/>
          <p:cNvSpPr txBox="1"/>
          <p:nvPr/>
        </p:nvSpPr>
        <p:spPr>
          <a:xfrm>
            <a:off x="7624461" y="2149482"/>
            <a:ext cx="248920" cy="263525"/>
          </a:xfrm>
          <a:prstGeom prst="rect">
            <a:avLst/>
          </a:prstGeom>
        </p:spPr>
        <p:txBody>
          <a:bodyPr vert="horz" wrap="square" lIns="0" tIns="12700" rIns="0" bIns="0" rtlCol="0">
            <a:spAutoFit/>
          </a:bodyPr>
          <a:lstStyle/>
          <a:p>
            <a:pPr marL="12700">
              <a:lnSpc>
                <a:spcPts val="935"/>
              </a:lnSpc>
              <a:spcBef>
                <a:spcPts val="100"/>
              </a:spcBef>
            </a:pPr>
            <a:r>
              <a:rPr sz="800" spc="-5" dirty="0">
                <a:solidFill>
                  <a:srgbClr val="585858"/>
                </a:solidFill>
                <a:latin typeface="Arial"/>
                <a:cs typeface="Arial"/>
              </a:rPr>
              <a:t>1982</a:t>
            </a:r>
            <a:endParaRPr sz="800">
              <a:latin typeface="Arial"/>
              <a:cs typeface="Arial"/>
            </a:endParaRPr>
          </a:p>
          <a:p>
            <a:pPr marL="25400">
              <a:lnSpc>
                <a:spcPts val="935"/>
              </a:lnSpc>
            </a:pPr>
            <a:r>
              <a:rPr sz="800" spc="-5" dirty="0">
                <a:latin typeface="Arial"/>
                <a:cs typeface="Arial"/>
              </a:rPr>
              <a:t>DLN</a:t>
            </a:r>
            <a:endParaRPr sz="800">
              <a:latin typeface="Arial"/>
              <a:cs typeface="Arial"/>
            </a:endParaRPr>
          </a:p>
        </p:txBody>
      </p:sp>
      <p:grpSp>
        <p:nvGrpSpPr>
          <p:cNvPr id="78" name="object 78"/>
          <p:cNvGrpSpPr/>
          <p:nvPr/>
        </p:nvGrpSpPr>
        <p:grpSpPr>
          <a:xfrm>
            <a:off x="7693659" y="2011680"/>
            <a:ext cx="2746375" cy="124460"/>
            <a:chOff x="7693659" y="2011680"/>
            <a:chExt cx="2746375" cy="124460"/>
          </a:xfrm>
        </p:grpSpPr>
        <p:pic>
          <p:nvPicPr>
            <p:cNvPr id="79" name="object 79"/>
            <p:cNvPicPr/>
            <p:nvPr/>
          </p:nvPicPr>
          <p:blipFill>
            <a:blip r:embed="rId8" cstate="print"/>
            <a:stretch>
              <a:fillRect/>
            </a:stretch>
          </p:blipFill>
          <p:spPr>
            <a:xfrm>
              <a:off x="7693659" y="2011680"/>
              <a:ext cx="124459" cy="124459"/>
            </a:xfrm>
            <a:prstGeom prst="rect">
              <a:avLst/>
            </a:prstGeom>
          </p:spPr>
        </p:pic>
        <p:sp>
          <p:nvSpPr>
            <p:cNvPr id="80" name="object 80"/>
            <p:cNvSpPr/>
            <p:nvPr/>
          </p:nvSpPr>
          <p:spPr>
            <a:xfrm>
              <a:off x="9744709" y="2071370"/>
              <a:ext cx="631825" cy="0"/>
            </a:xfrm>
            <a:custGeom>
              <a:avLst/>
              <a:gdLst/>
              <a:ahLst/>
              <a:cxnLst/>
              <a:rect l="l" t="t" r="r" b="b"/>
              <a:pathLst>
                <a:path w="631825">
                  <a:moveTo>
                    <a:pt x="0" y="0"/>
                  </a:moveTo>
                  <a:lnTo>
                    <a:pt x="631736" y="0"/>
                  </a:lnTo>
                </a:path>
              </a:pathLst>
            </a:custGeom>
            <a:ln w="12700">
              <a:solidFill>
                <a:srgbClr val="006386"/>
              </a:solidFill>
            </a:ln>
          </p:spPr>
          <p:txBody>
            <a:bodyPr wrap="square" lIns="0" tIns="0" rIns="0" bIns="0" rtlCol="0"/>
            <a:lstStyle/>
            <a:p>
              <a:endParaRPr/>
            </a:p>
          </p:txBody>
        </p:sp>
        <p:sp>
          <p:nvSpPr>
            <p:cNvPr id="81" name="object 81"/>
            <p:cNvSpPr/>
            <p:nvPr/>
          </p:nvSpPr>
          <p:spPr>
            <a:xfrm>
              <a:off x="10363745" y="2033267"/>
              <a:ext cx="76200" cy="76200"/>
            </a:xfrm>
            <a:custGeom>
              <a:avLst/>
              <a:gdLst/>
              <a:ahLst/>
              <a:cxnLst/>
              <a:rect l="l" t="t" r="r" b="b"/>
              <a:pathLst>
                <a:path w="76200" h="76200">
                  <a:moveTo>
                    <a:pt x="0" y="0"/>
                  </a:moveTo>
                  <a:lnTo>
                    <a:pt x="0" y="76200"/>
                  </a:lnTo>
                  <a:lnTo>
                    <a:pt x="76200" y="38100"/>
                  </a:lnTo>
                  <a:lnTo>
                    <a:pt x="0" y="0"/>
                  </a:lnTo>
                  <a:close/>
                </a:path>
              </a:pathLst>
            </a:custGeom>
            <a:solidFill>
              <a:srgbClr val="006386"/>
            </a:solidFill>
          </p:spPr>
          <p:txBody>
            <a:bodyPr wrap="square" lIns="0" tIns="0" rIns="0" bIns="0" rtlCol="0"/>
            <a:lstStyle/>
            <a:p>
              <a:endParaRPr/>
            </a:p>
          </p:txBody>
        </p:sp>
      </p:grpSp>
      <p:sp>
        <p:nvSpPr>
          <p:cNvPr id="82" name="object 82"/>
          <p:cNvSpPr txBox="1"/>
          <p:nvPr/>
        </p:nvSpPr>
        <p:spPr>
          <a:xfrm>
            <a:off x="9634604" y="2137795"/>
            <a:ext cx="659130" cy="495934"/>
          </a:xfrm>
          <a:prstGeom prst="rect">
            <a:avLst/>
          </a:prstGeom>
        </p:spPr>
        <p:txBody>
          <a:bodyPr vert="horz" wrap="square" lIns="0" tIns="24130" rIns="0" bIns="0" rtlCol="0">
            <a:spAutoFit/>
          </a:bodyPr>
          <a:lstStyle/>
          <a:p>
            <a:pPr marR="273050" algn="ctr">
              <a:lnSpc>
                <a:spcPct val="100000"/>
              </a:lnSpc>
              <a:spcBef>
                <a:spcPts val="190"/>
              </a:spcBef>
            </a:pPr>
            <a:r>
              <a:rPr sz="800" b="1" spc="-5" dirty="0">
                <a:solidFill>
                  <a:srgbClr val="006386"/>
                </a:solidFill>
                <a:latin typeface="Arial"/>
                <a:cs typeface="Arial"/>
              </a:rPr>
              <a:t>2024</a:t>
            </a:r>
            <a:endParaRPr sz="800">
              <a:latin typeface="Arial"/>
              <a:cs typeface="Arial"/>
            </a:endParaRPr>
          </a:p>
          <a:p>
            <a:pPr marL="12065" marR="5080" algn="ctr">
              <a:lnSpc>
                <a:spcPts val="800"/>
              </a:lnSpc>
              <a:spcBef>
                <a:spcPts val="254"/>
              </a:spcBef>
            </a:pPr>
            <a:r>
              <a:rPr sz="800" b="1" spc="-5" dirty="0">
                <a:latin typeface="Arial"/>
                <a:cs typeface="Arial"/>
              </a:rPr>
              <a:t>30%</a:t>
            </a:r>
            <a:r>
              <a:rPr sz="800" b="1" spc="-45" dirty="0">
                <a:latin typeface="Arial"/>
                <a:cs typeface="Arial"/>
              </a:rPr>
              <a:t> </a:t>
            </a:r>
            <a:r>
              <a:rPr sz="800" b="1" spc="-10" dirty="0">
                <a:latin typeface="Arial"/>
                <a:cs typeface="Arial"/>
              </a:rPr>
              <a:t>co-firing </a:t>
            </a:r>
            <a:r>
              <a:rPr sz="800" b="1" spc="-204" dirty="0">
                <a:latin typeface="Arial"/>
                <a:cs typeface="Arial"/>
              </a:rPr>
              <a:t> </a:t>
            </a:r>
            <a:r>
              <a:rPr sz="800" b="1" spc="-10" dirty="0">
                <a:solidFill>
                  <a:srgbClr val="91AE1E"/>
                </a:solidFill>
                <a:latin typeface="Arial"/>
                <a:cs typeface="Arial"/>
              </a:rPr>
              <a:t>verification </a:t>
            </a:r>
            <a:r>
              <a:rPr sz="800" b="1" spc="-5" dirty="0">
                <a:solidFill>
                  <a:srgbClr val="91AE1E"/>
                </a:solidFill>
                <a:latin typeface="Arial"/>
                <a:cs typeface="Arial"/>
              </a:rPr>
              <a:t> </a:t>
            </a:r>
            <a:r>
              <a:rPr sz="800" b="1" spc="-10" dirty="0">
                <a:solidFill>
                  <a:srgbClr val="91AE1E"/>
                </a:solidFill>
                <a:latin typeface="Arial"/>
                <a:cs typeface="Arial"/>
              </a:rPr>
              <a:t>@T-point2</a:t>
            </a:r>
            <a:endParaRPr sz="800">
              <a:latin typeface="Arial"/>
              <a:cs typeface="Arial"/>
            </a:endParaRPr>
          </a:p>
        </p:txBody>
      </p:sp>
      <p:grpSp>
        <p:nvGrpSpPr>
          <p:cNvPr id="83" name="object 83"/>
          <p:cNvGrpSpPr/>
          <p:nvPr/>
        </p:nvGrpSpPr>
        <p:grpSpPr>
          <a:xfrm>
            <a:off x="9210040" y="2007876"/>
            <a:ext cx="684530" cy="127000"/>
            <a:chOff x="9210040" y="2007876"/>
            <a:chExt cx="684530" cy="127000"/>
          </a:xfrm>
        </p:grpSpPr>
        <p:sp>
          <p:nvSpPr>
            <p:cNvPr id="84" name="object 84"/>
            <p:cNvSpPr/>
            <p:nvPr/>
          </p:nvSpPr>
          <p:spPr>
            <a:xfrm>
              <a:off x="9216390" y="2071370"/>
              <a:ext cx="614680" cy="0"/>
            </a:xfrm>
            <a:custGeom>
              <a:avLst/>
              <a:gdLst/>
              <a:ahLst/>
              <a:cxnLst/>
              <a:rect l="l" t="t" r="r" b="b"/>
              <a:pathLst>
                <a:path w="614679">
                  <a:moveTo>
                    <a:pt x="0" y="0"/>
                  </a:moveTo>
                  <a:lnTo>
                    <a:pt x="614286" y="0"/>
                  </a:lnTo>
                </a:path>
              </a:pathLst>
            </a:custGeom>
            <a:ln w="12700">
              <a:solidFill>
                <a:srgbClr val="006386"/>
              </a:solidFill>
            </a:ln>
          </p:spPr>
          <p:txBody>
            <a:bodyPr wrap="square" lIns="0" tIns="0" rIns="0" bIns="0" rtlCol="0"/>
            <a:lstStyle/>
            <a:p>
              <a:endParaRPr/>
            </a:p>
          </p:txBody>
        </p:sp>
        <p:pic>
          <p:nvPicPr>
            <p:cNvPr id="85" name="object 85"/>
            <p:cNvPicPr/>
            <p:nvPr/>
          </p:nvPicPr>
          <p:blipFill>
            <a:blip r:embed="rId6" cstate="print"/>
            <a:stretch>
              <a:fillRect/>
            </a:stretch>
          </p:blipFill>
          <p:spPr>
            <a:xfrm>
              <a:off x="9767172" y="2007876"/>
              <a:ext cx="127000" cy="127000"/>
            </a:xfrm>
            <a:prstGeom prst="rect">
              <a:avLst/>
            </a:prstGeom>
          </p:spPr>
        </p:pic>
      </p:grpSp>
      <p:sp>
        <p:nvSpPr>
          <p:cNvPr id="86" name="object 86"/>
          <p:cNvSpPr txBox="1"/>
          <p:nvPr/>
        </p:nvSpPr>
        <p:spPr>
          <a:xfrm>
            <a:off x="9372679" y="3012421"/>
            <a:ext cx="1095375" cy="292735"/>
          </a:xfrm>
          <a:prstGeom prst="rect">
            <a:avLst/>
          </a:prstGeom>
        </p:spPr>
        <p:txBody>
          <a:bodyPr vert="horz" wrap="square" lIns="0" tIns="24130" rIns="0" bIns="0" rtlCol="0">
            <a:spAutoFit/>
          </a:bodyPr>
          <a:lstStyle/>
          <a:p>
            <a:pPr marL="38735" algn="ctr">
              <a:lnSpc>
                <a:spcPct val="100000"/>
              </a:lnSpc>
              <a:spcBef>
                <a:spcPts val="190"/>
              </a:spcBef>
            </a:pPr>
            <a:r>
              <a:rPr sz="800" b="1" spc="-5" dirty="0">
                <a:solidFill>
                  <a:srgbClr val="006386"/>
                </a:solidFill>
                <a:latin typeface="Arial"/>
                <a:cs typeface="Arial"/>
              </a:rPr>
              <a:t>2025</a:t>
            </a:r>
            <a:endParaRPr sz="800">
              <a:latin typeface="Arial"/>
              <a:cs typeface="Arial"/>
            </a:endParaRPr>
          </a:p>
          <a:p>
            <a:pPr algn="ctr">
              <a:lnSpc>
                <a:spcPct val="100000"/>
              </a:lnSpc>
              <a:spcBef>
                <a:spcPts val="90"/>
              </a:spcBef>
            </a:pPr>
            <a:r>
              <a:rPr sz="800" b="1" spc="-5" dirty="0">
                <a:solidFill>
                  <a:srgbClr val="91AE1E"/>
                </a:solidFill>
                <a:latin typeface="Arial"/>
                <a:cs typeface="Arial"/>
              </a:rPr>
              <a:t>Validation</a:t>
            </a:r>
            <a:r>
              <a:rPr sz="800" b="1" spc="10" dirty="0">
                <a:solidFill>
                  <a:srgbClr val="91AE1E"/>
                </a:solidFill>
                <a:latin typeface="Arial"/>
                <a:cs typeface="Arial"/>
              </a:rPr>
              <a:t> </a:t>
            </a:r>
            <a:r>
              <a:rPr sz="800" b="1" spc="-10" dirty="0">
                <a:solidFill>
                  <a:srgbClr val="91AE1E"/>
                </a:solidFill>
                <a:latin typeface="Arial"/>
                <a:cs typeface="Arial"/>
              </a:rPr>
              <a:t>Completion</a:t>
            </a:r>
            <a:endParaRPr sz="800">
              <a:latin typeface="Arial"/>
              <a:cs typeface="Arial"/>
            </a:endParaRPr>
          </a:p>
        </p:txBody>
      </p:sp>
      <p:grpSp>
        <p:nvGrpSpPr>
          <p:cNvPr id="87" name="object 87"/>
          <p:cNvGrpSpPr/>
          <p:nvPr/>
        </p:nvGrpSpPr>
        <p:grpSpPr>
          <a:xfrm>
            <a:off x="8313419" y="2894337"/>
            <a:ext cx="2200275" cy="970280"/>
            <a:chOff x="8313419" y="2894337"/>
            <a:chExt cx="2200275" cy="970280"/>
          </a:xfrm>
        </p:grpSpPr>
        <p:sp>
          <p:nvSpPr>
            <p:cNvPr id="88" name="object 88"/>
            <p:cNvSpPr/>
            <p:nvPr/>
          </p:nvSpPr>
          <p:spPr>
            <a:xfrm>
              <a:off x="8319769" y="3826510"/>
              <a:ext cx="2130425" cy="0"/>
            </a:xfrm>
            <a:custGeom>
              <a:avLst/>
              <a:gdLst/>
              <a:ahLst/>
              <a:cxnLst/>
              <a:rect l="l" t="t" r="r" b="b"/>
              <a:pathLst>
                <a:path w="2130425">
                  <a:moveTo>
                    <a:pt x="0" y="0"/>
                  </a:moveTo>
                  <a:lnTo>
                    <a:pt x="2130259" y="0"/>
                  </a:lnTo>
                </a:path>
              </a:pathLst>
            </a:custGeom>
            <a:ln w="12700">
              <a:solidFill>
                <a:srgbClr val="006386"/>
              </a:solidFill>
            </a:ln>
          </p:spPr>
          <p:txBody>
            <a:bodyPr wrap="square" lIns="0" tIns="0" rIns="0" bIns="0" rtlCol="0"/>
            <a:lstStyle/>
            <a:p>
              <a:endParaRPr/>
            </a:p>
          </p:txBody>
        </p:sp>
        <p:sp>
          <p:nvSpPr>
            <p:cNvPr id="89" name="object 89"/>
            <p:cNvSpPr/>
            <p:nvPr/>
          </p:nvSpPr>
          <p:spPr>
            <a:xfrm>
              <a:off x="10437337" y="3788407"/>
              <a:ext cx="76200" cy="76200"/>
            </a:xfrm>
            <a:custGeom>
              <a:avLst/>
              <a:gdLst/>
              <a:ahLst/>
              <a:cxnLst/>
              <a:rect l="l" t="t" r="r" b="b"/>
              <a:pathLst>
                <a:path w="76200" h="76200">
                  <a:moveTo>
                    <a:pt x="0" y="0"/>
                  </a:moveTo>
                  <a:lnTo>
                    <a:pt x="0" y="76200"/>
                  </a:lnTo>
                  <a:lnTo>
                    <a:pt x="76200" y="38100"/>
                  </a:lnTo>
                  <a:lnTo>
                    <a:pt x="0" y="0"/>
                  </a:lnTo>
                  <a:close/>
                </a:path>
              </a:pathLst>
            </a:custGeom>
            <a:solidFill>
              <a:srgbClr val="006386"/>
            </a:solidFill>
          </p:spPr>
          <p:txBody>
            <a:bodyPr wrap="square" lIns="0" tIns="0" rIns="0" bIns="0" rtlCol="0"/>
            <a:lstStyle/>
            <a:p>
              <a:endParaRPr/>
            </a:p>
          </p:txBody>
        </p:sp>
        <p:sp>
          <p:nvSpPr>
            <p:cNvPr id="90" name="object 90"/>
            <p:cNvSpPr/>
            <p:nvPr/>
          </p:nvSpPr>
          <p:spPr>
            <a:xfrm>
              <a:off x="9097009" y="2957830"/>
              <a:ext cx="840105" cy="0"/>
            </a:xfrm>
            <a:custGeom>
              <a:avLst/>
              <a:gdLst/>
              <a:ahLst/>
              <a:cxnLst/>
              <a:rect l="l" t="t" r="r" b="b"/>
              <a:pathLst>
                <a:path w="840104">
                  <a:moveTo>
                    <a:pt x="0" y="0"/>
                  </a:moveTo>
                  <a:lnTo>
                    <a:pt x="839673" y="0"/>
                  </a:lnTo>
                </a:path>
              </a:pathLst>
            </a:custGeom>
            <a:ln w="12700">
              <a:solidFill>
                <a:srgbClr val="006386"/>
              </a:solidFill>
            </a:ln>
          </p:spPr>
          <p:txBody>
            <a:bodyPr wrap="square" lIns="0" tIns="0" rIns="0" bIns="0" rtlCol="0"/>
            <a:lstStyle/>
            <a:p>
              <a:endParaRPr/>
            </a:p>
          </p:txBody>
        </p:sp>
        <p:pic>
          <p:nvPicPr>
            <p:cNvPr id="91" name="object 91"/>
            <p:cNvPicPr/>
            <p:nvPr/>
          </p:nvPicPr>
          <p:blipFill>
            <a:blip r:embed="rId6" cstate="print"/>
            <a:stretch>
              <a:fillRect/>
            </a:stretch>
          </p:blipFill>
          <p:spPr>
            <a:xfrm>
              <a:off x="9873187" y="2894337"/>
              <a:ext cx="127000" cy="127000"/>
            </a:xfrm>
            <a:prstGeom prst="rect">
              <a:avLst/>
            </a:prstGeom>
          </p:spPr>
        </p:pic>
        <p:sp>
          <p:nvSpPr>
            <p:cNvPr id="92" name="object 92"/>
            <p:cNvSpPr/>
            <p:nvPr/>
          </p:nvSpPr>
          <p:spPr>
            <a:xfrm>
              <a:off x="9897109" y="2953307"/>
              <a:ext cx="484505" cy="4445"/>
            </a:xfrm>
            <a:custGeom>
              <a:avLst/>
              <a:gdLst/>
              <a:ahLst/>
              <a:cxnLst/>
              <a:rect l="l" t="t" r="r" b="b"/>
              <a:pathLst>
                <a:path w="484504" h="4444">
                  <a:moveTo>
                    <a:pt x="0" y="4203"/>
                  </a:moveTo>
                  <a:lnTo>
                    <a:pt x="484123" y="0"/>
                  </a:lnTo>
                </a:path>
              </a:pathLst>
            </a:custGeom>
            <a:ln w="12700">
              <a:solidFill>
                <a:srgbClr val="006386"/>
              </a:solidFill>
            </a:ln>
          </p:spPr>
          <p:txBody>
            <a:bodyPr wrap="square" lIns="0" tIns="0" rIns="0" bIns="0" rtlCol="0"/>
            <a:lstStyle/>
            <a:p>
              <a:endParaRPr/>
            </a:p>
          </p:txBody>
        </p:sp>
        <p:sp>
          <p:nvSpPr>
            <p:cNvPr id="93" name="object 93"/>
            <p:cNvSpPr/>
            <p:nvPr/>
          </p:nvSpPr>
          <p:spPr>
            <a:xfrm>
              <a:off x="10368202" y="2915314"/>
              <a:ext cx="76835" cy="76200"/>
            </a:xfrm>
            <a:custGeom>
              <a:avLst/>
              <a:gdLst/>
              <a:ahLst/>
              <a:cxnLst/>
              <a:rect l="l" t="t" r="r" b="b"/>
              <a:pathLst>
                <a:path w="76834" h="76200">
                  <a:moveTo>
                    <a:pt x="0" y="0"/>
                  </a:moveTo>
                  <a:lnTo>
                    <a:pt x="660" y="76200"/>
                  </a:lnTo>
                  <a:lnTo>
                    <a:pt x="76530" y="37439"/>
                  </a:lnTo>
                  <a:lnTo>
                    <a:pt x="0" y="0"/>
                  </a:lnTo>
                  <a:close/>
                </a:path>
              </a:pathLst>
            </a:custGeom>
            <a:solidFill>
              <a:srgbClr val="006386"/>
            </a:solidFill>
          </p:spPr>
          <p:txBody>
            <a:bodyPr wrap="square" lIns="0" tIns="0" rIns="0" bIns="0" rtlCol="0"/>
            <a:lstStyle/>
            <a:p>
              <a:endParaRPr/>
            </a:p>
          </p:txBody>
        </p:sp>
      </p:grpSp>
      <p:sp>
        <p:nvSpPr>
          <p:cNvPr id="94" name="object 94"/>
          <p:cNvSpPr txBox="1"/>
          <p:nvPr/>
        </p:nvSpPr>
        <p:spPr>
          <a:xfrm>
            <a:off x="8164685" y="3880797"/>
            <a:ext cx="248920" cy="147320"/>
          </a:xfrm>
          <a:prstGeom prst="rect">
            <a:avLst/>
          </a:prstGeom>
        </p:spPr>
        <p:txBody>
          <a:bodyPr vert="horz" wrap="square" lIns="0" tIns="12700" rIns="0" bIns="0" rtlCol="0">
            <a:spAutoFit/>
          </a:bodyPr>
          <a:lstStyle/>
          <a:p>
            <a:pPr marL="12700">
              <a:lnSpc>
                <a:spcPct val="100000"/>
              </a:lnSpc>
              <a:spcBef>
                <a:spcPts val="100"/>
              </a:spcBef>
            </a:pPr>
            <a:r>
              <a:rPr sz="800" spc="-5" dirty="0">
                <a:solidFill>
                  <a:srgbClr val="585858"/>
                </a:solidFill>
                <a:latin typeface="Arial"/>
                <a:cs typeface="Arial"/>
              </a:rPr>
              <a:t>1990</a:t>
            </a:r>
            <a:endParaRPr sz="800">
              <a:latin typeface="Arial"/>
              <a:cs typeface="Arial"/>
            </a:endParaRPr>
          </a:p>
        </p:txBody>
      </p:sp>
      <p:grpSp>
        <p:nvGrpSpPr>
          <p:cNvPr id="95" name="object 95"/>
          <p:cNvGrpSpPr/>
          <p:nvPr/>
        </p:nvGrpSpPr>
        <p:grpSpPr>
          <a:xfrm>
            <a:off x="8227059" y="3761740"/>
            <a:ext cx="2218690" cy="610870"/>
            <a:chOff x="8227059" y="3761740"/>
            <a:chExt cx="2218690" cy="610870"/>
          </a:xfrm>
        </p:grpSpPr>
        <p:pic>
          <p:nvPicPr>
            <p:cNvPr id="96" name="object 96"/>
            <p:cNvPicPr/>
            <p:nvPr/>
          </p:nvPicPr>
          <p:blipFill>
            <a:blip r:embed="rId8" cstate="print"/>
            <a:stretch>
              <a:fillRect/>
            </a:stretch>
          </p:blipFill>
          <p:spPr>
            <a:xfrm>
              <a:off x="8227059" y="3761740"/>
              <a:ext cx="127000" cy="124460"/>
            </a:xfrm>
            <a:prstGeom prst="rect">
              <a:avLst/>
            </a:prstGeom>
          </p:spPr>
        </p:pic>
        <p:sp>
          <p:nvSpPr>
            <p:cNvPr id="97" name="object 97"/>
            <p:cNvSpPr/>
            <p:nvPr/>
          </p:nvSpPr>
          <p:spPr>
            <a:xfrm>
              <a:off x="8815069" y="4334510"/>
              <a:ext cx="1567180" cy="0"/>
            </a:xfrm>
            <a:custGeom>
              <a:avLst/>
              <a:gdLst/>
              <a:ahLst/>
              <a:cxnLst/>
              <a:rect l="l" t="t" r="r" b="b"/>
              <a:pathLst>
                <a:path w="1567179">
                  <a:moveTo>
                    <a:pt x="0" y="0"/>
                  </a:moveTo>
                  <a:lnTo>
                    <a:pt x="1566646" y="0"/>
                  </a:lnTo>
                </a:path>
              </a:pathLst>
            </a:custGeom>
            <a:ln w="12700">
              <a:solidFill>
                <a:srgbClr val="006386"/>
              </a:solidFill>
            </a:ln>
          </p:spPr>
          <p:txBody>
            <a:bodyPr wrap="square" lIns="0" tIns="0" rIns="0" bIns="0" rtlCol="0"/>
            <a:lstStyle/>
            <a:p>
              <a:endParaRPr/>
            </a:p>
          </p:txBody>
        </p:sp>
        <p:sp>
          <p:nvSpPr>
            <p:cNvPr id="98" name="object 98"/>
            <p:cNvSpPr/>
            <p:nvPr/>
          </p:nvSpPr>
          <p:spPr>
            <a:xfrm>
              <a:off x="10369022" y="4296407"/>
              <a:ext cx="76200" cy="76200"/>
            </a:xfrm>
            <a:custGeom>
              <a:avLst/>
              <a:gdLst/>
              <a:ahLst/>
              <a:cxnLst/>
              <a:rect l="l" t="t" r="r" b="b"/>
              <a:pathLst>
                <a:path w="76200" h="76200">
                  <a:moveTo>
                    <a:pt x="0" y="0"/>
                  </a:moveTo>
                  <a:lnTo>
                    <a:pt x="0" y="76200"/>
                  </a:lnTo>
                  <a:lnTo>
                    <a:pt x="76200" y="38100"/>
                  </a:lnTo>
                  <a:lnTo>
                    <a:pt x="0" y="0"/>
                  </a:lnTo>
                  <a:close/>
                </a:path>
              </a:pathLst>
            </a:custGeom>
            <a:solidFill>
              <a:srgbClr val="006386"/>
            </a:solidFill>
          </p:spPr>
          <p:txBody>
            <a:bodyPr wrap="square" lIns="0" tIns="0" rIns="0" bIns="0" rtlCol="0"/>
            <a:lstStyle/>
            <a:p>
              <a:endParaRPr/>
            </a:p>
          </p:txBody>
        </p:sp>
      </p:grpSp>
      <p:sp>
        <p:nvSpPr>
          <p:cNvPr id="99" name="object 99"/>
          <p:cNvSpPr txBox="1"/>
          <p:nvPr/>
        </p:nvSpPr>
        <p:spPr>
          <a:xfrm>
            <a:off x="8538177" y="4385979"/>
            <a:ext cx="248920" cy="147320"/>
          </a:xfrm>
          <a:prstGeom prst="rect">
            <a:avLst/>
          </a:prstGeom>
        </p:spPr>
        <p:txBody>
          <a:bodyPr vert="horz" wrap="square" lIns="0" tIns="12700" rIns="0" bIns="0" rtlCol="0">
            <a:spAutoFit/>
          </a:bodyPr>
          <a:lstStyle/>
          <a:p>
            <a:pPr marL="12700">
              <a:lnSpc>
                <a:spcPct val="100000"/>
              </a:lnSpc>
              <a:spcBef>
                <a:spcPts val="100"/>
              </a:spcBef>
            </a:pPr>
            <a:r>
              <a:rPr sz="800" spc="-5" dirty="0">
                <a:solidFill>
                  <a:srgbClr val="585858"/>
                </a:solidFill>
                <a:latin typeface="Arial"/>
                <a:cs typeface="Arial"/>
              </a:rPr>
              <a:t>2016</a:t>
            </a:r>
            <a:endParaRPr sz="800">
              <a:latin typeface="Arial"/>
              <a:cs typeface="Arial"/>
            </a:endParaRPr>
          </a:p>
        </p:txBody>
      </p:sp>
      <p:pic>
        <p:nvPicPr>
          <p:cNvPr id="100" name="object 100"/>
          <p:cNvPicPr/>
          <p:nvPr/>
        </p:nvPicPr>
        <p:blipFill>
          <a:blip r:embed="rId9" cstate="print"/>
          <a:stretch>
            <a:fillRect/>
          </a:stretch>
        </p:blipFill>
        <p:spPr>
          <a:xfrm>
            <a:off x="8686800" y="4272280"/>
            <a:ext cx="127000" cy="121920"/>
          </a:xfrm>
          <a:prstGeom prst="rect">
            <a:avLst/>
          </a:prstGeom>
        </p:spPr>
      </p:pic>
      <p:sp>
        <p:nvSpPr>
          <p:cNvPr id="101" name="object 101"/>
          <p:cNvSpPr txBox="1"/>
          <p:nvPr/>
        </p:nvSpPr>
        <p:spPr>
          <a:xfrm>
            <a:off x="8924725" y="4367970"/>
            <a:ext cx="612775" cy="305435"/>
          </a:xfrm>
          <a:prstGeom prst="rect">
            <a:avLst/>
          </a:prstGeom>
        </p:spPr>
        <p:txBody>
          <a:bodyPr vert="horz" wrap="square" lIns="0" tIns="30480" rIns="0" bIns="0" rtlCol="0">
            <a:spAutoFit/>
          </a:bodyPr>
          <a:lstStyle/>
          <a:p>
            <a:pPr marL="32384" algn="ctr">
              <a:lnSpc>
                <a:spcPct val="100000"/>
              </a:lnSpc>
              <a:spcBef>
                <a:spcPts val="240"/>
              </a:spcBef>
            </a:pPr>
            <a:r>
              <a:rPr sz="800" spc="-5" dirty="0">
                <a:solidFill>
                  <a:srgbClr val="585858"/>
                </a:solidFill>
                <a:latin typeface="Arial"/>
                <a:cs typeface="Arial"/>
              </a:rPr>
              <a:t>2019</a:t>
            </a:r>
            <a:endParaRPr sz="800">
              <a:latin typeface="Arial"/>
              <a:cs typeface="Arial"/>
            </a:endParaRPr>
          </a:p>
          <a:p>
            <a:pPr algn="ctr">
              <a:lnSpc>
                <a:spcPct val="100000"/>
              </a:lnSpc>
              <a:spcBef>
                <a:spcPts val="140"/>
              </a:spcBef>
            </a:pPr>
            <a:r>
              <a:rPr sz="800" spc="-5" dirty="0">
                <a:solidFill>
                  <a:srgbClr val="10171F"/>
                </a:solidFill>
                <a:latin typeface="Arial"/>
                <a:cs typeface="Arial"/>
              </a:rPr>
              <a:t>30%</a:t>
            </a:r>
            <a:r>
              <a:rPr sz="800" spc="-20" dirty="0">
                <a:solidFill>
                  <a:srgbClr val="10171F"/>
                </a:solidFill>
                <a:latin typeface="Arial"/>
                <a:cs typeface="Arial"/>
              </a:rPr>
              <a:t> </a:t>
            </a:r>
            <a:r>
              <a:rPr sz="800" spc="-10" dirty="0">
                <a:solidFill>
                  <a:srgbClr val="10171F"/>
                </a:solidFill>
                <a:latin typeface="Arial"/>
                <a:cs typeface="Arial"/>
              </a:rPr>
              <a:t>co-firing</a:t>
            </a:r>
            <a:endParaRPr sz="800">
              <a:latin typeface="Arial"/>
              <a:cs typeface="Arial"/>
            </a:endParaRPr>
          </a:p>
        </p:txBody>
      </p:sp>
      <p:pic>
        <p:nvPicPr>
          <p:cNvPr id="102" name="object 102"/>
          <p:cNvPicPr/>
          <p:nvPr/>
        </p:nvPicPr>
        <p:blipFill>
          <a:blip r:embed="rId10" cstate="print"/>
          <a:stretch>
            <a:fillRect/>
          </a:stretch>
        </p:blipFill>
        <p:spPr>
          <a:xfrm>
            <a:off x="9189719" y="4272280"/>
            <a:ext cx="121920" cy="124460"/>
          </a:xfrm>
          <a:prstGeom prst="rect">
            <a:avLst/>
          </a:prstGeom>
        </p:spPr>
      </p:pic>
      <p:sp>
        <p:nvSpPr>
          <p:cNvPr id="103" name="object 103"/>
          <p:cNvSpPr txBox="1"/>
          <p:nvPr/>
        </p:nvSpPr>
        <p:spPr>
          <a:xfrm>
            <a:off x="9596123" y="4378042"/>
            <a:ext cx="732790" cy="266700"/>
          </a:xfrm>
          <a:prstGeom prst="rect">
            <a:avLst/>
          </a:prstGeom>
        </p:spPr>
        <p:txBody>
          <a:bodyPr vert="horz" wrap="square" lIns="0" tIns="12700" rIns="0" bIns="0" rtlCol="0">
            <a:spAutoFit/>
          </a:bodyPr>
          <a:lstStyle/>
          <a:p>
            <a:pPr marL="12700">
              <a:lnSpc>
                <a:spcPts val="950"/>
              </a:lnSpc>
              <a:spcBef>
                <a:spcPts val="100"/>
              </a:spcBef>
            </a:pPr>
            <a:r>
              <a:rPr sz="800" b="1" spc="-5" dirty="0">
                <a:solidFill>
                  <a:srgbClr val="006386"/>
                </a:solidFill>
                <a:latin typeface="Arial"/>
                <a:cs typeface="Arial"/>
              </a:rPr>
              <a:t>2022</a:t>
            </a:r>
            <a:endParaRPr sz="800">
              <a:latin typeface="Arial"/>
              <a:cs typeface="Arial"/>
            </a:endParaRPr>
          </a:p>
          <a:p>
            <a:pPr marL="85725">
              <a:lnSpc>
                <a:spcPts val="950"/>
              </a:lnSpc>
            </a:pPr>
            <a:r>
              <a:rPr sz="800" b="1" spc="-5" dirty="0">
                <a:latin typeface="Arial"/>
                <a:cs typeface="Arial"/>
              </a:rPr>
              <a:t>60%</a:t>
            </a:r>
            <a:r>
              <a:rPr sz="800" b="1" spc="-25" dirty="0">
                <a:latin typeface="Arial"/>
                <a:cs typeface="Arial"/>
              </a:rPr>
              <a:t> </a:t>
            </a:r>
            <a:r>
              <a:rPr sz="800" b="1" spc="-10" dirty="0">
                <a:latin typeface="Arial"/>
                <a:cs typeface="Arial"/>
              </a:rPr>
              <a:t>co-firing</a:t>
            </a:r>
            <a:endParaRPr sz="800">
              <a:latin typeface="Arial"/>
              <a:cs typeface="Arial"/>
            </a:endParaRPr>
          </a:p>
        </p:txBody>
      </p:sp>
      <p:grpSp>
        <p:nvGrpSpPr>
          <p:cNvPr id="104" name="object 104"/>
          <p:cNvGrpSpPr/>
          <p:nvPr/>
        </p:nvGrpSpPr>
        <p:grpSpPr>
          <a:xfrm>
            <a:off x="8900159" y="4269740"/>
            <a:ext cx="1546225" cy="1254760"/>
            <a:chOff x="8900159" y="4269740"/>
            <a:chExt cx="1546225" cy="1254760"/>
          </a:xfrm>
        </p:grpSpPr>
        <p:pic>
          <p:nvPicPr>
            <p:cNvPr id="105" name="object 105"/>
            <p:cNvPicPr/>
            <p:nvPr/>
          </p:nvPicPr>
          <p:blipFill>
            <a:blip r:embed="rId11" cstate="print"/>
            <a:stretch>
              <a:fillRect/>
            </a:stretch>
          </p:blipFill>
          <p:spPr>
            <a:xfrm>
              <a:off x="9578339" y="4269740"/>
              <a:ext cx="124459" cy="124460"/>
            </a:xfrm>
            <a:prstGeom prst="rect">
              <a:avLst/>
            </a:prstGeom>
          </p:spPr>
        </p:pic>
        <p:pic>
          <p:nvPicPr>
            <p:cNvPr id="106" name="object 106"/>
            <p:cNvPicPr/>
            <p:nvPr/>
          </p:nvPicPr>
          <p:blipFill>
            <a:blip r:embed="rId11" cstate="print"/>
            <a:stretch>
              <a:fillRect/>
            </a:stretch>
          </p:blipFill>
          <p:spPr>
            <a:xfrm>
              <a:off x="9718039" y="4843780"/>
              <a:ext cx="124459" cy="124460"/>
            </a:xfrm>
            <a:prstGeom prst="rect">
              <a:avLst/>
            </a:prstGeom>
          </p:spPr>
        </p:pic>
        <p:sp>
          <p:nvSpPr>
            <p:cNvPr id="107" name="object 107"/>
            <p:cNvSpPr/>
            <p:nvPr/>
          </p:nvSpPr>
          <p:spPr>
            <a:xfrm>
              <a:off x="8906509" y="4908550"/>
              <a:ext cx="1468755" cy="0"/>
            </a:xfrm>
            <a:custGeom>
              <a:avLst/>
              <a:gdLst/>
              <a:ahLst/>
              <a:cxnLst/>
              <a:rect l="l" t="t" r="r" b="b"/>
              <a:pathLst>
                <a:path w="1468754">
                  <a:moveTo>
                    <a:pt x="0" y="0"/>
                  </a:moveTo>
                  <a:lnTo>
                    <a:pt x="1468234" y="0"/>
                  </a:lnTo>
                </a:path>
              </a:pathLst>
            </a:custGeom>
            <a:ln w="12700">
              <a:solidFill>
                <a:srgbClr val="006386"/>
              </a:solidFill>
            </a:ln>
          </p:spPr>
          <p:txBody>
            <a:bodyPr wrap="square" lIns="0" tIns="0" rIns="0" bIns="0" rtlCol="0"/>
            <a:lstStyle/>
            <a:p>
              <a:endParaRPr/>
            </a:p>
          </p:txBody>
        </p:sp>
        <p:sp>
          <p:nvSpPr>
            <p:cNvPr id="108" name="object 108"/>
            <p:cNvSpPr/>
            <p:nvPr/>
          </p:nvSpPr>
          <p:spPr>
            <a:xfrm>
              <a:off x="10362050" y="4870447"/>
              <a:ext cx="76200" cy="76200"/>
            </a:xfrm>
            <a:custGeom>
              <a:avLst/>
              <a:gdLst/>
              <a:ahLst/>
              <a:cxnLst/>
              <a:rect l="l" t="t" r="r" b="b"/>
              <a:pathLst>
                <a:path w="76200" h="76200">
                  <a:moveTo>
                    <a:pt x="0" y="0"/>
                  </a:moveTo>
                  <a:lnTo>
                    <a:pt x="0" y="76200"/>
                  </a:lnTo>
                  <a:lnTo>
                    <a:pt x="76200" y="38100"/>
                  </a:lnTo>
                  <a:lnTo>
                    <a:pt x="0" y="0"/>
                  </a:lnTo>
                  <a:close/>
                </a:path>
              </a:pathLst>
            </a:custGeom>
            <a:solidFill>
              <a:srgbClr val="006386"/>
            </a:solidFill>
          </p:spPr>
          <p:txBody>
            <a:bodyPr wrap="square" lIns="0" tIns="0" rIns="0" bIns="0" rtlCol="0"/>
            <a:lstStyle/>
            <a:p>
              <a:endParaRPr/>
            </a:p>
          </p:txBody>
        </p:sp>
        <p:sp>
          <p:nvSpPr>
            <p:cNvPr id="109" name="object 109"/>
            <p:cNvSpPr/>
            <p:nvPr/>
          </p:nvSpPr>
          <p:spPr>
            <a:xfrm>
              <a:off x="9058909" y="5462270"/>
              <a:ext cx="1323975" cy="0"/>
            </a:xfrm>
            <a:custGeom>
              <a:avLst/>
              <a:gdLst/>
              <a:ahLst/>
              <a:cxnLst/>
              <a:rect l="l" t="t" r="r" b="b"/>
              <a:pathLst>
                <a:path w="1323975">
                  <a:moveTo>
                    <a:pt x="0" y="0"/>
                  </a:moveTo>
                  <a:lnTo>
                    <a:pt x="1323797" y="0"/>
                  </a:lnTo>
                </a:path>
              </a:pathLst>
            </a:custGeom>
            <a:ln w="12700">
              <a:solidFill>
                <a:srgbClr val="006386"/>
              </a:solidFill>
            </a:ln>
          </p:spPr>
          <p:txBody>
            <a:bodyPr wrap="square" lIns="0" tIns="0" rIns="0" bIns="0" rtlCol="0"/>
            <a:lstStyle/>
            <a:p>
              <a:endParaRPr/>
            </a:p>
          </p:txBody>
        </p:sp>
        <p:sp>
          <p:nvSpPr>
            <p:cNvPr id="110" name="object 110"/>
            <p:cNvSpPr/>
            <p:nvPr/>
          </p:nvSpPr>
          <p:spPr>
            <a:xfrm>
              <a:off x="10370005" y="5424167"/>
              <a:ext cx="76200" cy="76200"/>
            </a:xfrm>
            <a:custGeom>
              <a:avLst/>
              <a:gdLst/>
              <a:ahLst/>
              <a:cxnLst/>
              <a:rect l="l" t="t" r="r" b="b"/>
              <a:pathLst>
                <a:path w="76200" h="76200">
                  <a:moveTo>
                    <a:pt x="0" y="0"/>
                  </a:moveTo>
                  <a:lnTo>
                    <a:pt x="0" y="76199"/>
                  </a:lnTo>
                  <a:lnTo>
                    <a:pt x="76200" y="38099"/>
                  </a:lnTo>
                  <a:lnTo>
                    <a:pt x="0" y="0"/>
                  </a:lnTo>
                  <a:close/>
                </a:path>
              </a:pathLst>
            </a:custGeom>
            <a:solidFill>
              <a:srgbClr val="006386"/>
            </a:solidFill>
          </p:spPr>
          <p:txBody>
            <a:bodyPr wrap="square" lIns="0" tIns="0" rIns="0" bIns="0" rtlCol="0"/>
            <a:lstStyle/>
            <a:p>
              <a:endParaRPr/>
            </a:p>
          </p:txBody>
        </p:sp>
        <p:pic>
          <p:nvPicPr>
            <p:cNvPr id="111" name="object 111"/>
            <p:cNvPicPr/>
            <p:nvPr/>
          </p:nvPicPr>
          <p:blipFill>
            <a:blip r:embed="rId8" cstate="print"/>
            <a:stretch>
              <a:fillRect/>
            </a:stretch>
          </p:blipFill>
          <p:spPr>
            <a:xfrm>
              <a:off x="8930639" y="5400040"/>
              <a:ext cx="127000" cy="124460"/>
            </a:xfrm>
            <a:prstGeom prst="rect">
              <a:avLst/>
            </a:prstGeom>
          </p:spPr>
        </p:pic>
      </p:grpSp>
      <p:sp>
        <p:nvSpPr>
          <p:cNvPr id="112" name="object 112"/>
          <p:cNvSpPr txBox="1"/>
          <p:nvPr/>
        </p:nvSpPr>
        <p:spPr>
          <a:xfrm>
            <a:off x="8808825" y="5519305"/>
            <a:ext cx="574675" cy="147320"/>
          </a:xfrm>
          <a:prstGeom prst="rect">
            <a:avLst/>
          </a:prstGeom>
        </p:spPr>
        <p:txBody>
          <a:bodyPr vert="horz" wrap="square" lIns="0" tIns="12700" rIns="0" bIns="0" rtlCol="0">
            <a:spAutoFit/>
          </a:bodyPr>
          <a:lstStyle/>
          <a:p>
            <a:pPr marL="12700">
              <a:lnSpc>
                <a:spcPct val="100000"/>
              </a:lnSpc>
              <a:spcBef>
                <a:spcPts val="100"/>
              </a:spcBef>
            </a:pPr>
            <a:r>
              <a:rPr sz="800" spc="-5" dirty="0">
                <a:solidFill>
                  <a:srgbClr val="585858"/>
                </a:solidFill>
                <a:latin typeface="Arial"/>
                <a:cs typeface="Arial"/>
              </a:rPr>
              <a:t>2017</a:t>
            </a:r>
            <a:r>
              <a:rPr sz="800" spc="484" dirty="0">
                <a:solidFill>
                  <a:srgbClr val="585858"/>
                </a:solidFill>
                <a:latin typeface="Arial"/>
                <a:cs typeface="Arial"/>
              </a:rPr>
              <a:t> </a:t>
            </a:r>
            <a:r>
              <a:rPr sz="1200" spc="-7" baseline="3472" dirty="0">
                <a:solidFill>
                  <a:srgbClr val="585858"/>
                </a:solidFill>
                <a:latin typeface="Arial"/>
                <a:cs typeface="Arial"/>
              </a:rPr>
              <a:t>2018</a:t>
            </a:r>
            <a:endParaRPr sz="1200" baseline="3472">
              <a:latin typeface="Arial"/>
              <a:cs typeface="Arial"/>
            </a:endParaRPr>
          </a:p>
        </p:txBody>
      </p:sp>
      <p:grpSp>
        <p:nvGrpSpPr>
          <p:cNvPr id="113" name="object 113"/>
          <p:cNvGrpSpPr/>
          <p:nvPr/>
        </p:nvGrpSpPr>
        <p:grpSpPr>
          <a:xfrm>
            <a:off x="8930640" y="5939796"/>
            <a:ext cx="1217930" cy="127000"/>
            <a:chOff x="8930640" y="5939796"/>
            <a:chExt cx="1217930" cy="127000"/>
          </a:xfrm>
        </p:grpSpPr>
        <p:sp>
          <p:nvSpPr>
            <p:cNvPr id="114" name="object 114"/>
            <p:cNvSpPr/>
            <p:nvPr/>
          </p:nvSpPr>
          <p:spPr>
            <a:xfrm>
              <a:off x="8936990" y="6003290"/>
              <a:ext cx="1148080" cy="0"/>
            </a:xfrm>
            <a:custGeom>
              <a:avLst/>
              <a:gdLst/>
              <a:ahLst/>
              <a:cxnLst/>
              <a:rect l="l" t="t" r="r" b="b"/>
              <a:pathLst>
                <a:path w="1148079">
                  <a:moveTo>
                    <a:pt x="0" y="0"/>
                  </a:moveTo>
                  <a:lnTo>
                    <a:pt x="1147610" y="0"/>
                  </a:lnTo>
                </a:path>
              </a:pathLst>
            </a:custGeom>
            <a:ln w="12700">
              <a:solidFill>
                <a:srgbClr val="006386"/>
              </a:solidFill>
            </a:ln>
          </p:spPr>
          <p:txBody>
            <a:bodyPr wrap="square" lIns="0" tIns="0" rIns="0" bIns="0" rtlCol="0"/>
            <a:lstStyle/>
            <a:p>
              <a:endParaRPr/>
            </a:p>
          </p:txBody>
        </p:sp>
        <p:pic>
          <p:nvPicPr>
            <p:cNvPr id="115" name="object 115"/>
            <p:cNvPicPr/>
            <p:nvPr/>
          </p:nvPicPr>
          <p:blipFill>
            <a:blip r:embed="rId12" cstate="print"/>
            <a:stretch>
              <a:fillRect/>
            </a:stretch>
          </p:blipFill>
          <p:spPr>
            <a:xfrm>
              <a:off x="10021102" y="5939796"/>
              <a:ext cx="127000" cy="127000"/>
            </a:xfrm>
            <a:prstGeom prst="rect">
              <a:avLst/>
            </a:prstGeom>
          </p:spPr>
        </p:pic>
      </p:grpSp>
      <p:sp>
        <p:nvSpPr>
          <p:cNvPr id="116" name="object 116"/>
          <p:cNvSpPr txBox="1"/>
          <p:nvPr/>
        </p:nvSpPr>
        <p:spPr>
          <a:xfrm>
            <a:off x="8851524" y="6063719"/>
            <a:ext cx="276860" cy="266700"/>
          </a:xfrm>
          <a:prstGeom prst="rect">
            <a:avLst/>
          </a:prstGeom>
        </p:spPr>
        <p:txBody>
          <a:bodyPr vert="horz" wrap="square" lIns="0" tIns="12700" rIns="0" bIns="0" rtlCol="0">
            <a:spAutoFit/>
          </a:bodyPr>
          <a:lstStyle/>
          <a:p>
            <a:pPr marL="31750">
              <a:lnSpc>
                <a:spcPts val="950"/>
              </a:lnSpc>
              <a:spcBef>
                <a:spcPts val="100"/>
              </a:spcBef>
            </a:pPr>
            <a:r>
              <a:rPr sz="800" spc="-5" dirty="0">
                <a:solidFill>
                  <a:srgbClr val="585858"/>
                </a:solidFill>
                <a:latin typeface="Arial"/>
                <a:cs typeface="Arial"/>
              </a:rPr>
              <a:t>2017</a:t>
            </a:r>
            <a:endParaRPr sz="800">
              <a:latin typeface="Arial"/>
              <a:cs typeface="Arial"/>
            </a:endParaRPr>
          </a:p>
          <a:p>
            <a:pPr marL="12700">
              <a:lnSpc>
                <a:spcPts val="950"/>
              </a:lnSpc>
            </a:pPr>
            <a:r>
              <a:rPr sz="800" spc="-25" dirty="0">
                <a:solidFill>
                  <a:srgbClr val="10171F"/>
                </a:solidFill>
                <a:latin typeface="Arial"/>
                <a:cs typeface="Arial"/>
              </a:rPr>
              <a:t>I</a:t>
            </a:r>
            <a:r>
              <a:rPr sz="800" spc="-5" dirty="0">
                <a:solidFill>
                  <a:srgbClr val="10171F"/>
                </a:solidFill>
                <a:latin typeface="Arial"/>
                <a:cs typeface="Arial"/>
              </a:rPr>
              <a:t>G</a:t>
            </a:r>
            <a:r>
              <a:rPr sz="800" dirty="0">
                <a:solidFill>
                  <a:srgbClr val="10171F"/>
                </a:solidFill>
                <a:latin typeface="Arial"/>
                <a:cs typeface="Arial"/>
              </a:rPr>
              <a:t>CC</a:t>
            </a:r>
            <a:endParaRPr sz="800">
              <a:latin typeface="Arial"/>
              <a:cs typeface="Arial"/>
            </a:endParaRPr>
          </a:p>
        </p:txBody>
      </p:sp>
      <p:grpSp>
        <p:nvGrpSpPr>
          <p:cNvPr id="117" name="object 117"/>
          <p:cNvGrpSpPr/>
          <p:nvPr/>
        </p:nvGrpSpPr>
        <p:grpSpPr>
          <a:xfrm>
            <a:off x="685800" y="1038860"/>
            <a:ext cx="9763760" cy="5349240"/>
            <a:chOff x="685800" y="1038860"/>
            <a:chExt cx="9763760" cy="5349240"/>
          </a:xfrm>
        </p:grpSpPr>
        <p:pic>
          <p:nvPicPr>
            <p:cNvPr id="118" name="object 118"/>
            <p:cNvPicPr/>
            <p:nvPr/>
          </p:nvPicPr>
          <p:blipFill>
            <a:blip r:embed="rId7" cstate="print"/>
            <a:stretch>
              <a:fillRect/>
            </a:stretch>
          </p:blipFill>
          <p:spPr>
            <a:xfrm>
              <a:off x="8935719" y="5941060"/>
              <a:ext cx="121920" cy="124460"/>
            </a:xfrm>
            <a:prstGeom prst="rect">
              <a:avLst/>
            </a:prstGeom>
          </p:spPr>
        </p:pic>
        <p:sp>
          <p:nvSpPr>
            <p:cNvPr id="119" name="object 119"/>
            <p:cNvSpPr/>
            <p:nvPr/>
          </p:nvSpPr>
          <p:spPr>
            <a:xfrm>
              <a:off x="9841230" y="6005830"/>
              <a:ext cx="544830" cy="4445"/>
            </a:xfrm>
            <a:custGeom>
              <a:avLst/>
              <a:gdLst/>
              <a:ahLst/>
              <a:cxnLst/>
              <a:rect l="l" t="t" r="r" b="b"/>
              <a:pathLst>
                <a:path w="544829" h="4445">
                  <a:moveTo>
                    <a:pt x="0" y="0"/>
                  </a:moveTo>
                  <a:lnTo>
                    <a:pt x="544436" y="4267"/>
                  </a:lnTo>
                </a:path>
              </a:pathLst>
            </a:custGeom>
            <a:ln w="12700">
              <a:solidFill>
                <a:srgbClr val="006386"/>
              </a:solidFill>
            </a:ln>
          </p:spPr>
          <p:txBody>
            <a:bodyPr wrap="square" lIns="0" tIns="0" rIns="0" bIns="0" rtlCol="0"/>
            <a:lstStyle/>
            <a:p>
              <a:endParaRPr/>
            </a:p>
          </p:txBody>
        </p:sp>
        <p:sp>
          <p:nvSpPr>
            <p:cNvPr id="120" name="object 120"/>
            <p:cNvSpPr/>
            <p:nvPr/>
          </p:nvSpPr>
          <p:spPr>
            <a:xfrm>
              <a:off x="10372670" y="5971893"/>
              <a:ext cx="76835" cy="76200"/>
            </a:xfrm>
            <a:custGeom>
              <a:avLst/>
              <a:gdLst/>
              <a:ahLst/>
              <a:cxnLst/>
              <a:rect l="l" t="t" r="r" b="b"/>
              <a:pathLst>
                <a:path w="76834" h="76200">
                  <a:moveTo>
                    <a:pt x="596" y="0"/>
                  </a:moveTo>
                  <a:lnTo>
                    <a:pt x="0" y="76199"/>
                  </a:lnTo>
                  <a:lnTo>
                    <a:pt x="76492" y="38696"/>
                  </a:lnTo>
                  <a:lnTo>
                    <a:pt x="596" y="0"/>
                  </a:lnTo>
                  <a:close/>
                </a:path>
              </a:pathLst>
            </a:custGeom>
            <a:solidFill>
              <a:srgbClr val="006386"/>
            </a:solidFill>
          </p:spPr>
          <p:txBody>
            <a:bodyPr wrap="square" lIns="0" tIns="0" rIns="0" bIns="0" rtlCol="0"/>
            <a:lstStyle/>
            <a:p>
              <a:endParaRPr/>
            </a:p>
          </p:txBody>
        </p:sp>
        <p:pic>
          <p:nvPicPr>
            <p:cNvPr id="121" name="object 121"/>
            <p:cNvPicPr/>
            <p:nvPr/>
          </p:nvPicPr>
          <p:blipFill>
            <a:blip r:embed="rId9" cstate="print"/>
            <a:stretch>
              <a:fillRect/>
            </a:stretch>
          </p:blipFill>
          <p:spPr>
            <a:xfrm>
              <a:off x="9159240" y="5397500"/>
              <a:ext cx="127000" cy="121919"/>
            </a:xfrm>
            <a:prstGeom prst="rect">
              <a:avLst/>
            </a:prstGeom>
          </p:spPr>
        </p:pic>
        <p:sp>
          <p:nvSpPr>
            <p:cNvPr id="122" name="object 122"/>
            <p:cNvSpPr/>
            <p:nvPr/>
          </p:nvSpPr>
          <p:spPr>
            <a:xfrm>
              <a:off x="685800" y="1038860"/>
              <a:ext cx="909319" cy="2656840"/>
            </a:xfrm>
            <a:custGeom>
              <a:avLst/>
              <a:gdLst/>
              <a:ahLst/>
              <a:cxnLst/>
              <a:rect l="l" t="t" r="r" b="b"/>
              <a:pathLst>
                <a:path w="909319" h="2656840">
                  <a:moveTo>
                    <a:pt x="909319" y="0"/>
                  </a:moveTo>
                  <a:lnTo>
                    <a:pt x="0" y="0"/>
                  </a:lnTo>
                  <a:lnTo>
                    <a:pt x="0" y="2656840"/>
                  </a:lnTo>
                  <a:lnTo>
                    <a:pt x="909319" y="2656840"/>
                  </a:lnTo>
                  <a:lnTo>
                    <a:pt x="909319" y="0"/>
                  </a:lnTo>
                  <a:close/>
                </a:path>
              </a:pathLst>
            </a:custGeom>
            <a:solidFill>
              <a:srgbClr val="5899B4"/>
            </a:solidFill>
          </p:spPr>
          <p:txBody>
            <a:bodyPr wrap="square" lIns="0" tIns="0" rIns="0" bIns="0" rtlCol="0"/>
            <a:lstStyle/>
            <a:p>
              <a:endParaRPr/>
            </a:p>
          </p:txBody>
        </p:sp>
        <p:sp>
          <p:nvSpPr>
            <p:cNvPr id="123" name="object 123"/>
            <p:cNvSpPr/>
            <p:nvPr/>
          </p:nvSpPr>
          <p:spPr>
            <a:xfrm>
              <a:off x="690880" y="3695700"/>
              <a:ext cx="904240" cy="2687320"/>
            </a:xfrm>
            <a:custGeom>
              <a:avLst/>
              <a:gdLst/>
              <a:ahLst/>
              <a:cxnLst/>
              <a:rect l="l" t="t" r="r" b="b"/>
              <a:pathLst>
                <a:path w="904240" h="2687320">
                  <a:moveTo>
                    <a:pt x="904239" y="0"/>
                  </a:moveTo>
                  <a:lnTo>
                    <a:pt x="0" y="0"/>
                  </a:lnTo>
                  <a:lnTo>
                    <a:pt x="0" y="2687320"/>
                  </a:lnTo>
                  <a:lnTo>
                    <a:pt x="904239" y="2687320"/>
                  </a:lnTo>
                  <a:lnTo>
                    <a:pt x="904239" y="0"/>
                  </a:lnTo>
                  <a:close/>
                </a:path>
              </a:pathLst>
            </a:custGeom>
            <a:solidFill>
              <a:srgbClr val="5B7A85"/>
            </a:solidFill>
          </p:spPr>
          <p:txBody>
            <a:bodyPr wrap="square" lIns="0" tIns="0" rIns="0" bIns="0" rtlCol="0"/>
            <a:lstStyle/>
            <a:p>
              <a:endParaRPr/>
            </a:p>
          </p:txBody>
        </p:sp>
        <p:sp>
          <p:nvSpPr>
            <p:cNvPr id="124" name="object 124"/>
            <p:cNvSpPr/>
            <p:nvPr/>
          </p:nvSpPr>
          <p:spPr>
            <a:xfrm>
              <a:off x="690880" y="3695700"/>
              <a:ext cx="904240" cy="2687320"/>
            </a:xfrm>
            <a:custGeom>
              <a:avLst/>
              <a:gdLst/>
              <a:ahLst/>
              <a:cxnLst/>
              <a:rect l="l" t="t" r="r" b="b"/>
              <a:pathLst>
                <a:path w="904240" h="2687320">
                  <a:moveTo>
                    <a:pt x="0" y="0"/>
                  </a:moveTo>
                  <a:lnTo>
                    <a:pt x="904239" y="0"/>
                  </a:lnTo>
                  <a:lnTo>
                    <a:pt x="904239" y="2687320"/>
                  </a:lnTo>
                  <a:lnTo>
                    <a:pt x="0" y="2687320"/>
                  </a:lnTo>
                  <a:lnTo>
                    <a:pt x="0" y="0"/>
                  </a:lnTo>
                  <a:close/>
                </a:path>
              </a:pathLst>
            </a:custGeom>
            <a:ln w="10160">
              <a:solidFill>
                <a:srgbClr val="FFFFFF"/>
              </a:solidFill>
            </a:ln>
          </p:spPr>
          <p:txBody>
            <a:bodyPr wrap="square" lIns="0" tIns="0" rIns="0" bIns="0" rtlCol="0"/>
            <a:lstStyle/>
            <a:p>
              <a:endParaRPr/>
            </a:p>
          </p:txBody>
        </p:sp>
        <p:pic>
          <p:nvPicPr>
            <p:cNvPr id="125" name="object 125"/>
            <p:cNvPicPr/>
            <p:nvPr/>
          </p:nvPicPr>
          <p:blipFill>
            <a:blip r:embed="rId13" cstate="print"/>
            <a:stretch>
              <a:fillRect/>
            </a:stretch>
          </p:blipFill>
          <p:spPr>
            <a:xfrm>
              <a:off x="3111500" y="5400040"/>
              <a:ext cx="685800" cy="408939"/>
            </a:xfrm>
            <a:prstGeom prst="rect">
              <a:avLst/>
            </a:prstGeom>
          </p:spPr>
        </p:pic>
        <p:pic>
          <p:nvPicPr>
            <p:cNvPr id="126" name="object 126"/>
            <p:cNvPicPr/>
            <p:nvPr/>
          </p:nvPicPr>
          <p:blipFill>
            <a:blip r:embed="rId5" cstate="print"/>
            <a:stretch>
              <a:fillRect/>
            </a:stretch>
          </p:blipFill>
          <p:spPr>
            <a:xfrm>
              <a:off x="3337560" y="4546612"/>
              <a:ext cx="459739" cy="452106"/>
            </a:xfrm>
            <a:prstGeom prst="rect">
              <a:avLst/>
            </a:prstGeom>
          </p:spPr>
        </p:pic>
        <p:pic>
          <p:nvPicPr>
            <p:cNvPr id="127" name="object 127"/>
            <p:cNvPicPr/>
            <p:nvPr/>
          </p:nvPicPr>
          <p:blipFill>
            <a:blip r:embed="rId5" cstate="print"/>
            <a:stretch>
              <a:fillRect/>
            </a:stretch>
          </p:blipFill>
          <p:spPr>
            <a:xfrm>
              <a:off x="3335020" y="5913119"/>
              <a:ext cx="462279" cy="452119"/>
            </a:xfrm>
            <a:prstGeom prst="rect">
              <a:avLst/>
            </a:prstGeom>
          </p:spPr>
        </p:pic>
        <p:pic>
          <p:nvPicPr>
            <p:cNvPr id="128" name="object 128"/>
            <p:cNvPicPr/>
            <p:nvPr/>
          </p:nvPicPr>
          <p:blipFill>
            <a:blip r:embed="rId14" cstate="print"/>
            <a:stretch>
              <a:fillRect/>
            </a:stretch>
          </p:blipFill>
          <p:spPr>
            <a:xfrm>
              <a:off x="8958580" y="2011680"/>
              <a:ext cx="124459" cy="121920"/>
            </a:xfrm>
            <a:prstGeom prst="rect">
              <a:avLst/>
            </a:prstGeom>
          </p:spPr>
        </p:pic>
        <p:pic>
          <p:nvPicPr>
            <p:cNvPr id="129" name="object 129"/>
            <p:cNvPicPr/>
            <p:nvPr/>
          </p:nvPicPr>
          <p:blipFill>
            <a:blip r:embed="rId15" cstate="print"/>
            <a:stretch>
              <a:fillRect/>
            </a:stretch>
          </p:blipFill>
          <p:spPr>
            <a:xfrm>
              <a:off x="3111500" y="1313180"/>
              <a:ext cx="693419" cy="317487"/>
            </a:xfrm>
            <a:prstGeom prst="rect">
              <a:avLst/>
            </a:prstGeom>
          </p:spPr>
        </p:pic>
        <p:pic>
          <p:nvPicPr>
            <p:cNvPr id="130" name="object 130"/>
            <p:cNvPicPr/>
            <p:nvPr/>
          </p:nvPicPr>
          <p:blipFill>
            <a:blip r:embed="rId13" cstate="print"/>
            <a:stretch>
              <a:fillRect/>
            </a:stretch>
          </p:blipFill>
          <p:spPr>
            <a:xfrm>
              <a:off x="3119120" y="2151381"/>
              <a:ext cx="685799" cy="406399"/>
            </a:xfrm>
            <a:prstGeom prst="rect">
              <a:avLst/>
            </a:prstGeom>
          </p:spPr>
        </p:pic>
      </p:grpSp>
      <p:sp>
        <p:nvSpPr>
          <p:cNvPr id="131" name="object 131"/>
          <p:cNvSpPr txBox="1"/>
          <p:nvPr/>
        </p:nvSpPr>
        <p:spPr>
          <a:xfrm>
            <a:off x="1060199" y="1463086"/>
            <a:ext cx="181610" cy="1801495"/>
          </a:xfrm>
          <a:prstGeom prst="rect">
            <a:avLst/>
          </a:prstGeom>
        </p:spPr>
        <p:txBody>
          <a:bodyPr vert="vert270" wrap="square" lIns="0" tIns="0" rIns="0" bIns="0" rtlCol="0">
            <a:spAutoFit/>
          </a:bodyPr>
          <a:lstStyle/>
          <a:p>
            <a:pPr marL="12700">
              <a:lnSpc>
                <a:spcPts val="1315"/>
              </a:lnSpc>
            </a:pPr>
            <a:r>
              <a:rPr sz="1100" b="1" dirty="0">
                <a:solidFill>
                  <a:srgbClr val="FFFFFF"/>
                </a:solidFill>
                <a:latin typeface="Arial"/>
                <a:cs typeface="Arial"/>
              </a:rPr>
              <a:t>Large</a:t>
            </a:r>
            <a:r>
              <a:rPr sz="1100" b="1" spc="-35" dirty="0">
                <a:solidFill>
                  <a:srgbClr val="FFFFFF"/>
                </a:solidFill>
                <a:latin typeface="Arial"/>
                <a:cs typeface="Arial"/>
              </a:rPr>
              <a:t> </a:t>
            </a:r>
            <a:r>
              <a:rPr sz="1100" b="1" spc="-5" dirty="0">
                <a:solidFill>
                  <a:srgbClr val="FFFFFF"/>
                </a:solidFill>
                <a:latin typeface="Arial"/>
                <a:cs typeface="Arial"/>
              </a:rPr>
              <a:t>Frame</a:t>
            </a:r>
            <a:r>
              <a:rPr sz="1100" b="1" spc="-20" dirty="0">
                <a:solidFill>
                  <a:srgbClr val="FFFFFF"/>
                </a:solidFill>
                <a:latin typeface="Arial"/>
                <a:cs typeface="Arial"/>
              </a:rPr>
              <a:t> </a:t>
            </a:r>
            <a:r>
              <a:rPr sz="1100" b="1" dirty="0">
                <a:solidFill>
                  <a:srgbClr val="FFFFFF"/>
                </a:solidFill>
                <a:latin typeface="Arial"/>
                <a:cs typeface="Arial"/>
              </a:rPr>
              <a:t>Gas</a:t>
            </a:r>
            <a:r>
              <a:rPr sz="1100" b="1" spc="-35" dirty="0">
                <a:solidFill>
                  <a:srgbClr val="FFFFFF"/>
                </a:solidFill>
                <a:latin typeface="Arial"/>
                <a:cs typeface="Arial"/>
              </a:rPr>
              <a:t> </a:t>
            </a:r>
            <a:r>
              <a:rPr sz="1100" b="1" dirty="0">
                <a:solidFill>
                  <a:srgbClr val="FFFFFF"/>
                </a:solidFill>
                <a:latin typeface="Arial"/>
                <a:cs typeface="Arial"/>
              </a:rPr>
              <a:t>Turbines</a:t>
            </a:r>
            <a:endParaRPr sz="1100">
              <a:latin typeface="Arial"/>
              <a:cs typeface="Arial"/>
            </a:endParaRPr>
          </a:p>
        </p:txBody>
      </p:sp>
      <p:sp>
        <p:nvSpPr>
          <p:cNvPr id="132" name="object 132"/>
          <p:cNvSpPr txBox="1"/>
          <p:nvPr/>
        </p:nvSpPr>
        <p:spPr>
          <a:xfrm>
            <a:off x="1053074" y="4050809"/>
            <a:ext cx="181610" cy="1953895"/>
          </a:xfrm>
          <a:prstGeom prst="rect">
            <a:avLst/>
          </a:prstGeom>
        </p:spPr>
        <p:txBody>
          <a:bodyPr vert="vert270" wrap="square" lIns="0" tIns="0" rIns="0" bIns="0" rtlCol="0">
            <a:spAutoFit/>
          </a:bodyPr>
          <a:lstStyle/>
          <a:p>
            <a:pPr marL="12700">
              <a:lnSpc>
                <a:spcPts val="1315"/>
              </a:lnSpc>
            </a:pPr>
            <a:r>
              <a:rPr sz="1100" b="1" spc="-5" dirty="0">
                <a:solidFill>
                  <a:srgbClr val="FFFFFF"/>
                </a:solidFill>
                <a:latin typeface="Arial"/>
                <a:cs typeface="Arial"/>
              </a:rPr>
              <a:t>Middle</a:t>
            </a:r>
            <a:r>
              <a:rPr sz="1100" b="1" spc="-15" dirty="0">
                <a:solidFill>
                  <a:srgbClr val="FFFFFF"/>
                </a:solidFill>
                <a:latin typeface="Arial"/>
                <a:cs typeface="Arial"/>
              </a:rPr>
              <a:t> </a:t>
            </a:r>
            <a:r>
              <a:rPr sz="1100" b="1" dirty="0">
                <a:solidFill>
                  <a:srgbClr val="FFFFFF"/>
                </a:solidFill>
                <a:latin typeface="Arial"/>
                <a:cs typeface="Arial"/>
              </a:rPr>
              <a:t>&amp;</a:t>
            </a:r>
            <a:r>
              <a:rPr sz="1100" b="1" spc="-20" dirty="0">
                <a:solidFill>
                  <a:srgbClr val="FFFFFF"/>
                </a:solidFill>
                <a:latin typeface="Arial"/>
                <a:cs typeface="Arial"/>
              </a:rPr>
              <a:t> </a:t>
            </a:r>
            <a:r>
              <a:rPr sz="1100" b="1" spc="-5" dirty="0">
                <a:solidFill>
                  <a:srgbClr val="FFFFFF"/>
                </a:solidFill>
                <a:latin typeface="Arial"/>
                <a:cs typeface="Arial"/>
              </a:rPr>
              <a:t>Small</a:t>
            </a:r>
            <a:r>
              <a:rPr sz="1100" b="1" spc="-25" dirty="0">
                <a:solidFill>
                  <a:srgbClr val="FFFFFF"/>
                </a:solidFill>
                <a:latin typeface="Arial"/>
                <a:cs typeface="Arial"/>
              </a:rPr>
              <a:t> </a:t>
            </a:r>
            <a:r>
              <a:rPr sz="1100" b="1" dirty="0">
                <a:solidFill>
                  <a:srgbClr val="FFFFFF"/>
                </a:solidFill>
                <a:latin typeface="Arial"/>
                <a:cs typeface="Arial"/>
              </a:rPr>
              <a:t>Gas</a:t>
            </a:r>
            <a:r>
              <a:rPr sz="1100" b="1" spc="-35" dirty="0">
                <a:solidFill>
                  <a:srgbClr val="FFFFFF"/>
                </a:solidFill>
                <a:latin typeface="Arial"/>
                <a:cs typeface="Arial"/>
              </a:rPr>
              <a:t> </a:t>
            </a:r>
            <a:r>
              <a:rPr sz="1100" b="1" dirty="0">
                <a:solidFill>
                  <a:srgbClr val="FFFFFF"/>
                </a:solidFill>
                <a:latin typeface="Arial"/>
                <a:cs typeface="Arial"/>
              </a:rPr>
              <a:t>Turbines</a:t>
            </a:r>
            <a:endParaRPr sz="1100">
              <a:latin typeface="Arial"/>
              <a:cs typeface="Arial"/>
            </a:endParaRPr>
          </a:p>
        </p:txBody>
      </p:sp>
      <p:sp>
        <p:nvSpPr>
          <p:cNvPr id="133" name="object 133"/>
          <p:cNvSpPr txBox="1"/>
          <p:nvPr/>
        </p:nvSpPr>
        <p:spPr>
          <a:xfrm>
            <a:off x="9241628" y="4954230"/>
            <a:ext cx="1095375" cy="325120"/>
          </a:xfrm>
          <a:prstGeom prst="rect">
            <a:avLst/>
          </a:prstGeom>
        </p:spPr>
        <p:txBody>
          <a:bodyPr vert="horz" wrap="square" lIns="0" tIns="12700" rIns="0" bIns="0" rtlCol="0">
            <a:spAutoFit/>
          </a:bodyPr>
          <a:lstStyle/>
          <a:p>
            <a:pPr marL="422275">
              <a:lnSpc>
                <a:spcPts val="830"/>
              </a:lnSpc>
              <a:spcBef>
                <a:spcPts val="100"/>
              </a:spcBef>
            </a:pPr>
            <a:r>
              <a:rPr sz="800" b="1" spc="-5" dirty="0">
                <a:solidFill>
                  <a:srgbClr val="006386"/>
                </a:solidFill>
                <a:latin typeface="Arial"/>
                <a:cs typeface="Arial"/>
              </a:rPr>
              <a:t>2023</a:t>
            </a:r>
            <a:endParaRPr sz="800">
              <a:latin typeface="Arial"/>
              <a:cs typeface="Arial"/>
            </a:endParaRPr>
          </a:p>
          <a:p>
            <a:pPr marL="12700" marR="5080" indent="264160">
              <a:lnSpc>
                <a:spcPct val="72900"/>
              </a:lnSpc>
              <a:spcBef>
                <a:spcPts val="130"/>
              </a:spcBef>
            </a:pPr>
            <a:r>
              <a:rPr sz="800" b="1" spc="-5" dirty="0">
                <a:latin typeface="Arial"/>
                <a:cs typeface="Arial"/>
              </a:rPr>
              <a:t>100%</a:t>
            </a:r>
            <a:r>
              <a:rPr sz="800" b="1" spc="15" dirty="0">
                <a:latin typeface="Arial"/>
                <a:cs typeface="Arial"/>
              </a:rPr>
              <a:t> </a:t>
            </a:r>
            <a:r>
              <a:rPr sz="800" b="1" spc="-10" dirty="0">
                <a:latin typeface="Arial"/>
                <a:cs typeface="Arial"/>
              </a:rPr>
              <a:t>firing </a:t>
            </a:r>
            <a:r>
              <a:rPr sz="800" b="1" spc="-5" dirty="0">
                <a:latin typeface="Arial"/>
                <a:cs typeface="Arial"/>
              </a:rPr>
              <a:t> </a:t>
            </a:r>
            <a:r>
              <a:rPr sz="800" b="1" spc="-5" dirty="0">
                <a:solidFill>
                  <a:srgbClr val="91AE1E"/>
                </a:solidFill>
                <a:latin typeface="Arial"/>
                <a:cs typeface="Arial"/>
              </a:rPr>
              <a:t>Validation </a:t>
            </a:r>
            <a:r>
              <a:rPr sz="800" b="1" spc="-10" dirty="0">
                <a:solidFill>
                  <a:srgbClr val="91AE1E"/>
                </a:solidFill>
                <a:latin typeface="Arial"/>
                <a:cs typeface="Arial"/>
              </a:rPr>
              <a:t>Completion</a:t>
            </a:r>
            <a:endParaRPr sz="800">
              <a:latin typeface="Arial"/>
              <a:cs typeface="Arial"/>
            </a:endParaRPr>
          </a:p>
        </p:txBody>
      </p:sp>
      <p:sp>
        <p:nvSpPr>
          <p:cNvPr id="134" name="object 134"/>
          <p:cNvSpPr txBox="1"/>
          <p:nvPr/>
        </p:nvSpPr>
        <p:spPr>
          <a:xfrm>
            <a:off x="1744501" y="1761909"/>
            <a:ext cx="133350" cy="313055"/>
          </a:xfrm>
          <a:prstGeom prst="rect">
            <a:avLst/>
          </a:prstGeom>
        </p:spPr>
        <p:txBody>
          <a:bodyPr vert="vert270" wrap="square" lIns="0" tIns="4445" rIns="0" bIns="0" rtlCol="0">
            <a:spAutoFit/>
          </a:bodyPr>
          <a:lstStyle/>
          <a:p>
            <a:pPr marL="12700">
              <a:lnSpc>
                <a:spcPct val="100000"/>
              </a:lnSpc>
              <a:spcBef>
                <a:spcPts val="35"/>
              </a:spcBef>
            </a:pPr>
            <a:r>
              <a:rPr sz="750" b="1" spc="-10" dirty="0">
                <a:latin typeface="Arial"/>
                <a:cs typeface="Arial"/>
              </a:rPr>
              <a:t>R</a:t>
            </a:r>
            <a:r>
              <a:rPr sz="750" b="1" spc="-5" dirty="0">
                <a:latin typeface="Arial"/>
                <a:cs typeface="Arial"/>
              </a:rPr>
              <a:t>ead</a:t>
            </a:r>
            <a:r>
              <a:rPr sz="750" b="1" dirty="0">
                <a:latin typeface="Arial"/>
                <a:cs typeface="Arial"/>
              </a:rPr>
              <a:t>y</a:t>
            </a:r>
            <a:endParaRPr sz="750">
              <a:latin typeface="Arial"/>
              <a:cs typeface="Arial"/>
            </a:endParaRPr>
          </a:p>
        </p:txBody>
      </p:sp>
      <p:sp>
        <p:nvSpPr>
          <p:cNvPr id="135" name="object 135"/>
          <p:cNvSpPr txBox="1"/>
          <p:nvPr/>
        </p:nvSpPr>
        <p:spPr>
          <a:xfrm>
            <a:off x="1760330" y="3798771"/>
            <a:ext cx="133350" cy="313055"/>
          </a:xfrm>
          <a:prstGeom prst="rect">
            <a:avLst/>
          </a:prstGeom>
        </p:spPr>
        <p:txBody>
          <a:bodyPr vert="vert270" wrap="square" lIns="0" tIns="4445" rIns="0" bIns="0" rtlCol="0">
            <a:spAutoFit/>
          </a:bodyPr>
          <a:lstStyle/>
          <a:p>
            <a:pPr marL="12700">
              <a:lnSpc>
                <a:spcPct val="100000"/>
              </a:lnSpc>
              <a:spcBef>
                <a:spcPts val="35"/>
              </a:spcBef>
            </a:pPr>
            <a:r>
              <a:rPr sz="750" b="1" spc="-10" dirty="0">
                <a:latin typeface="Arial"/>
                <a:cs typeface="Arial"/>
              </a:rPr>
              <a:t>R</a:t>
            </a:r>
            <a:r>
              <a:rPr sz="750" b="1" spc="-5" dirty="0">
                <a:latin typeface="Arial"/>
                <a:cs typeface="Arial"/>
              </a:rPr>
              <a:t>ead</a:t>
            </a:r>
            <a:r>
              <a:rPr sz="750" b="1" dirty="0">
                <a:latin typeface="Arial"/>
                <a:cs typeface="Arial"/>
              </a:rPr>
              <a:t>y</a:t>
            </a:r>
            <a:endParaRPr sz="750">
              <a:latin typeface="Arial"/>
              <a:cs typeface="Arial"/>
            </a:endParaRPr>
          </a:p>
        </p:txBody>
      </p:sp>
      <p:sp>
        <p:nvSpPr>
          <p:cNvPr id="136" name="object 136"/>
          <p:cNvSpPr txBox="1"/>
          <p:nvPr/>
        </p:nvSpPr>
        <p:spPr>
          <a:xfrm>
            <a:off x="1768245" y="5438163"/>
            <a:ext cx="133350" cy="313055"/>
          </a:xfrm>
          <a:prstGeom prst="rect">
            <a:avLst/>
          </a:prstGeom>
        </p:spPr>
        <p:txBody>
          <a:bodyPr vert="vert270" wrap="square" lIns="0" tIns="4445" rIns="0" bIns="0" rtlCol="0">
            <a:spAutoFit/>
          </a:bodyPr>
          <a:lstStyle/>
          <a:p>
            <a:pPr marL="12700">
              <a:lnSpc>
                <a:spcPct val="100000"/>
              </a:lnSpc>
              <a:spcBef>
                <a:spcPts val="35"/>
              </a:spcBef>
            </a:pPr>
            <a:r>
              <a:rPr sz="750" b="1" spc="-10" dirty="0">
                <a:latin typeface="Arial"/>
                <a:cs typeface="Arial"/>
              </a:rPr>
              <a:t>R</a:t>
            </a:r>
            <a:r>
              <a:rPr sz="750" b="1" spc="-5" dirty="0">
                <a:latin typeface="Arial"/>
                <a:cs typeface="Arial"/>
              </a:rPr>
              <a:t>ead</a:t>
            </a:r>
            <a:r>
              <a:rPr sz="750" b="1" dirty="0">
                <a:latin typeface="Arial"/>
                <a:cs typeface="Arial"/>
              </a:rPr>
              <a:t>y</a:t>
            </a:r>
            <a:endParaRPr sz="750">
              <a:latin typeface="Arial"/>
              <a:cs typeface="Arial"/>
            </a:endParaRPr>
          </a:p>
        </p:txBody>
      </p:sp>
      <p:sp>
        <p:nvSpPr>
          <p:cNvPr id="137" name="object 137"/>
          <p:cNvSpPr txBox="1"/>
          <p:nvPr/>
        </p:nvSpPr>
        <p:spPr>
          <a:xfrm>
            <a:off x="1704252" y="2940982"/>
            <a:ext cx="242570" cy="621030"/>
          </a:xfrm>
          <a:prstGeom prst="rect">
            <a:avLst/>
          </a:prstGeom>
        </p:spPr>
        <p:txBody>
          <a:bodyPr vert="vert270" wrap="square" lIns="0" tIns="12700" rIns="0" bIns="0" rtlCol="0">
            <a:spAutoFit/>
          </a:bodyPr>
          <a:lstStyle/>
          <a:p>
            <a:pPr marL="12700" marR="5080" indent="160020">
              <a:lnSpc>
                <a:spcPts val="860"/>
              </a:lnSpc>
              <a:spcBef>
                <a:spcPts val="100"/>
              </a:spcBef>
            </a:pPr>
            <a:r>
              <a:rPr sz="750" b="1" dirty="0">
                <a:latin typeface="Arial"/>
                <a:cs typeface="Arial"/>
              </a:rPr>
              <a:t>Under </a:t>
            </a:r>
            <a:r>
              <a:rPr sz="750" b="1" spc="5" dirty="0">
                <a:latin typeface="Arial"/>
                <a:cs typeface="Arial"/>
              </a:rPr>
              <a:t> </a:t>
            </a:r>
            <a:r>
              <a:rPr sz="750" b="1" spc="-5" dirty="0">
                <a:latin typeface="Arial"/>
                <a:cs typeface="Arial"/>
              </a:rPr>
              <a:t>deve</a:t>
            </a:r>
            <a:r>
              <a:rPr sz="750" b="1" spc="5" dirty="0">
                <a:latin typeface="Arial"/>
                <a:cs typeface="Arial"/>
              </a:rPr>
              <a:t>l</a:t>
            </a:r>
            <a:r>
              <a:rPr sz="750" b="1" spc="-5" dirty="0">
                <a:latin typeface="Arial"/>
                <a:cs typeface="Arial"/>
              </a:rPr>
              <a:t>op</a:t>
            </a:r>
            <a:r>
              <a:rPr sz="750" b="1" spc="20" dirty="0">
                <a:latin typeface="Arial"/>
                <a:cs typeface="Arial"/>
              </a:rPr>
              <a:t>m</a:t>
            </a:r>
            <a:r>
              <a:rPr sz="750" b="1" spc="-5" dirty="0">
                <a:latin typeface="Arial"/>
                <a:cs typeface="Arial"/>
              </a:rPr>
              <a:t>ent</a:t>
            </a:r>
            <a:endParaRPr sz="750">
              <a:latin typeface="Arial"/>
              <a:cs typeface="Arial"/>
            </a:endParaRPr>
          </a:p>
        </p:txBody>
      </p:sp>
      <p:sp>
        <p:nvSpPr>
          <p:cNvPr id="138" name="object 138"/>
          <p:cNvSpPr txBox="1"/>
          <p:nvPr/>
        </p:nvSpPr>
        <p:spPr>
          <a:xfrm>
            <a:off x="1706665" y="4456539"/>
            <a:ext cx="242570" cy="621030"/>
          </a:xfrm>
          <a:prstGeom prst="rect">
            <a:avLst/>
          </a:prstGeom>
        </p:spPr>
        <p:txBody>
          <a:bodyPr vert="vert270" wrap="square" lIns="0" tIns="12700" rIns="0" bIns="0" rtlCol="0">
            <a:spAutoFit/>
          </a:bodyPr>
          <a:lstStyle/>
          <a:p>
            <a:pPr marL="12700" marR="5080" indent="160020">
              <a:lnSpc>
                <a:spcPts val="860"/>
              </a:lnSpc>
              <a:spcBef>
                <a:spcPts val="100"/>
              </a:spcBef>
            </a:pPr>
            <a:r>
              <a:rPr sz="750" b="1" dirty="0">
                <a:latin typeface="Arial"/>
                <a:cs typeface="Arial"/>
              </a:rPr>
              <a:t>Under </a:t>
            </a:r>
            <a:r>
              <a:rPr sz="750" b="1" spc="5" dirty="0">
                <a:latin typeface="Arial"/>
                <a:cs typeface="Arial"/>
              </a:rPr>
              <a:t> </a:t>
            </a:r>
            <a:r>
              <a:rPr sz="750" b="1" spc="-5" dirty="0">
                <a:latin typeface="Arial"/>
                <a:cs typeface="Arial"/>
              </a:rPr>
              <a:t>deve</a:t>
            </a:r>
            <a:r>
              <a:rPr sz="750" b="1" spc="5" dirty="0">
                <a:latin typeface="Arial"/>
                <a:cs typeface="Arial"/>
              </a:rPr>
              <a:t>l</a:t>
            </a:r>
            <a:r>
              <a:rPr sz="750" b="1" spc="-5" dirty="0">
                <a:latin typeface="Arial"/>
                <a:cs typeface="Arial"/>
              </a:rPr>
              <a:t>op</a:t>
            </a:r>
            <a:r>
              <a:rPr sz="750" b="1" spc="20" dirty="0">
                <a:latin typeface="Arial"/>
                <a:cs typeface="Arial"/>
              </a:rPr>
              <a:t>m</a:t>
            </a:r>
            <a:r>
              <a:rPr sz="750" b="1" spc="-5" dirty="0">
                <a:latin typeface="Arial"/>
                <a:cs typeface="Arial"/>
              </a:rPr>
              <a:t>ent</a:t>
            </a:r>
            <a:endParaRPr sz="750">
              <a:latin typeface="Arial"/>
              <a:cs typeface="Arial"/>
            </a:endParaRPr>
          </a:p>
        </p:txBody>
      </p:sp>
      <p:sp>
        <p:nvSpPr>
          <p:cNvPr id="139" name="object 139"/>
          <p:cNvSpPr txBox="1"/>
          <p:nvPr/>
        </p:nvSpPr>
        <p:spPr>
          <a:xfrm>
            <a:off x="1660625" y="5927677"/>
            <a:ext cx="349250" cy="431165"/>
          </a:xfrm>
          <a:prstGeom prst="rect">
            <a:avLst/>
          </a:prstGeom>
        </p:spPr>
        <p:txBody>
          <a:bodyPr vert="vert270" wrap="square" lIns="0" tIns="10795" rIns="0" bIns="0" rtlCol="0">
            <a:spAutoFit/>
          </a:bodyPr>
          <a:lstStyle/>
          <a:p>
            <a:pPr marL="12065" marR="5080" indent="2540" algn="ctr">
              <a:lnSpc>
                <a:spcPct val="94500"/>
              </a:lnSpc>
              <a:spcBef>
                <a:spcPts val="85"/>
              </a:spcBef>
            </a:pPr>
            <a:r>
              <a:rPr sz="750" b="1" dirty="0">
                <a:latin typeface="Arial"/>
                <a:cs typeface="Arial"/>
              </a:rPr>
              <a:t>Under </a:t>
            </a:r>
            <a:r>
              <a:rPr sz="750" b="1" spc="5" dirty="0">
                <a:latin typeface="Arial"/>
                <a:cs typeface="Arial"/>
              </a:rPr>
              <a:t> </a:t>
            </a:r>
            <a:r>
              <a:rPr sz="750" b="1" spc="-10" dirty="0">
                <a:latin typeface="Arial"/>
                <a:cs typeface="Arial"/>
              </a:rPr>
              <a:t>D</a:t>
            </a:r>
            <a:r>
              <a:rPr sz="750" b="1" spc="-5" dirty="0">
                <a:latin typeface="Arial"/>
                <a:cs typeface="Arial"/>
              </a:rPr>
              <a:t>eve</a:t>
            </a:r>
            <a:r>
              <a:rPr sz="750" b="1" spc="5" dirty="0">
                <a:latin typeface="Arial"/>
                <a:cs typeface="Arial"/>
              </a:rPr>
              <a:t>l</a:t>
            </a:r>
            <a:r>
              <a:rPr sz="750" b="1" spc="-5" dirty="0">
                <a:latin typeface="Arial"/>
                <a:cs typeface="Arial"/>
              </a:rPr>
              <a:t>o</a:t>
            </a:r>
            <a:r>
              <a:rPr sz="750" b="1" spc="-10" dirty="0">
                <a:latin typeface="Arial"/>
                <a:cs typeface="Arial"/>
              </a:rPr>
              <a:t>p</a:t>
            </a:r>
            <a:r>
              <a:rPr sz="750" b="1" dirty="0">
                <a:latin typeface="Arial"/>
                <a:cs typeface="Arial"/>
              </a:rPr>
              <a:t>-  </a:t>
            </a:r>
            <a:r>
              <a:rPr sz="750" b="1" spc="5" dirty="0">
                <a:latin typeface="Arial"/>
                <a:cs typeface="Arial"/>
              </a:rPr>
              <a:t>ment</a:t>
            </a:r>
            <a:endParaRPr sz="750">
              <a:latin typeface="Arial"/>
              <a:cs typeface="Arial"/>
            </a:endParaRPr>
          </a:p>
        </p:txBody>
      </p:sp>
      <p:sp>
        <p:nvSpPr>
          <p:cNvPr id="140" name="object 140"/>
          <p:cNvSpPr/>
          <p:nvPr/>
        </p:nvSpPr>
        <p:spPr>
          <a:xfrm>
            <a:off x="5181600" y="2131060"/>
            <a:ext cx="937260" cy="284480"/>
          </a:xfrm>
          <a:custGeom>
            <a:avLst/>
            <a:gdLst/>
            <a:ahLst/>
            <a:cxnLst/>
            <a:rect l="l" t="t" r="r" b="b"/>
            <a:pathLst>
              <a:path w="937260" h="284480">
                <a:moveTo>
                  <a:pt x="807034" y="0"/>
                </a:moveTo>
                <a:lnTo>
                  <a:pt x="0" y="0"/>
                </a:lnTo>
                <a:lnTo>
                  <a:pt x="0" y="284480"/>
                </a:lnTo>
                <a:lnTo>
                  <a:pt x="807034" y="284480"/>
                </a:lnTo>
                <a:lnTo>
                  <a:pt x="937260" y="142240"/>
                </a:lnTo>
                <a:lnTo>
                  <a:pt x="807034" y="0"/>
                </a:lnTo>
                <a:close/>
              </a:path>
            </a:pathLst>
          </a:custGeom>
          <a:solidFill>
            <a:srgbClr val="006386"/>
          </a:solidFill>
        </p:spPr>
        <p:txBody>
          <a:bodyPr wrap="square" lIns="0" tIns="0" rIns="0" bIns="0" rtlCol="0"/>
          <a:lstStyle/>
          <a:p>
            <a:endParaRPr/>
          </a:p>
        </p:txBody>
      </p:sp>
      <p:sp>
        <p:nvSpPr>
          <p:cNvPr id="141" name="object 141"/>
          <p:cNvSpPr txBox="1"/>
          <p:nvPr/>
        </p:nvSpPr>
        <p:spPr>
          <a:xfrm>
            <a:off x="5204461" y="2199867"/>
            <a:ext cx="779145" cy="177800"/>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FFFFFF"/>
                </a:solidFill>
                <a:latin typeface="Arial"/>
                <a:cs typeface="Arial"/>
              </a:rPr>
              <a:t>30%</a:t>
            </a:r>
            <a:r>
              <a:rPr sz="1000" b="1" spc="-30" dirty="0">
                <a:solidFill>
                  <a:srgbClr val="FFFFFF"/>
                </a:solidFill>
                <a:latin typeface="Arial"/>
                <a:cs typeface="Arial"/>
              </a:rPr>
              <a:t> </a:t>
            </a:r>
            <a:r>
              <a:rPr sz="1000" b="1" spc="5" dirty="0">
                <a:solidFill>
                  <a:srgbClr val="FFFFFF"/>
                </a:solidFill>
                <a:latin typeface="Arial"/>
                <a:cs typeface="Arial"/>
              </a:rPr>
              <a:t>(</a:t>
            </a:r>
            <a:r>
              <a:rPr sz="1000" b="1" spc="-5" dirty="0">
                <a:solidFill>
                  <a:srgbClr val="FFFFFF"/>
                </a:solidFill>
                <a:latin typeface="Arial"/>
                <a:cs typeface="Arial"/>
              </a:rPr>
              <a:t>R</a:t>
            </a:r>
            <a:r>
              <a:rPr sz="1000" b="1" dirty="0">
                <a:solidFill>
                  <a:srgbClr val="FFFFFF"/>
                </a:solidFill>
                <a:latin typeface="Arial"/>
                <a:cs typeface="Arial"/>
              </a:rPr>
              <a:t>ea</a:t>
            </a:r>
            <a:r>
              <a:rPr sz="1000" b="1" spc="5" dirty="0">
                <a:solidFill>
                  <a:srgbClr val="FFFFFF"/>
                </a:solidFill>
                <a:latin typeface="Arial"/>
                <a:cs typeface="Arial"/>
              </a:rPr>
              <a:t>d</a:t>
            </a:r>
            <a:r>
              <a:rPr sz="1000" b="1" spc="-20" dirty="0">
                <a:solidFill>
                  <a:srgbClr val="FFFFFF"/>
                </a:solidFill>
                <a:latin typeface="Arial"/>
                <a:cs typeface="Arial"/>
              </a:rPr>
              <a:t>y</a:t>
            </a:r>
            <a:r>
              <a:rPr sz="1000" b="1" dirty="0">
                <a:solidFill>
                  <a:srgbClr val="FFFFFF"/>
                </a:solidFill>
                <a:latin typeface="Arial"/>
                <a:cs typeface="Arial"/>
              </a:rPr>
              <a:t>)</a:t>
            </a:r>
            <a:endParaRPr sz="1000">
              <a:latin typeface="Arial"/>
              <a:cs typeface="Arial"/>
            </a:endParaRPr>
          </a:p>
        </p:txBody>
      </p:sp>
      <p:sp>
        <p:nvSpPr>
          <p:cNvPr id="142" name="object 142"/>
          <p:cNvSpPr/>
          <p:nvPr/>
        </p:nvSpPr>
        <p:spPr>
          <a:xfrm>
            <a:off x="5176520" y="4947920"/>
            <a:ext cx="1678939" cy="287020"/>
          </a:xfrm>
          <a:custGeom>
            <a:avLst/>
            <a:gdLst/>
            <a:ahLst/>
            <a:cxnLst/>
            <a:rect l="l" t="t" r="r" b="b"/>
            <a:pathLst>
              <a:path w="1678940" h="287020">
                <a:moveTo>
                  <a:pt x="1547545" y="0"/>
                </a:moveTo>
                <a:lnTo>
                  <a:pt x="0" y="0"/>
                </a:lnTo>
                <a:lnTo>
                  <a:pt x="0" y="287020"/>
                </a:lnTo>
                <a:lnTo>
                  <a:pt x="1547545" y="287020"/>
                </a:lnTo>
                <a:lnTo>
                  <a:pt x="1678939" y="143510"/>
                </a:lnTo>
                <a:lnTo>
                  <a:pt x="1547545" y="0"/>
                </a:lnTo>
                <a:close/>
              </a:path>
            </a:pathLst>
          </a:custGeom>
          <a:solidFill>
            <a:srgbClr val="63AED2"/>
          </a:solidFill>
        </p:spPr>
        <p:txBody>
          <a:bodyPr wrap="square" lIns="0" tIns="0" rIns="0" bIns="0" rtlCol="0"/>
          <a:lstStyle/>
          <a:p>
            <a:endParaRPr/>
          </a:p>
        </p:txBody>
      </p:sp>
      <p:sp>
        <p:nvSpPr>
          <p:cNvPr id="143" name="object 143"/>
          <p:cNvSpPr txBox="1"/>
          <p:nvPr/>
        </p:nvSpPr>
        <p:spPr>
          <a:xfrm>
            <a:off x="5199029" y="5017454"/>
            <a:ext cx="740410" cy="177800"/>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FFFFFF"/>
                </a:solidFill>
                <a:latin typeface="Arial"/>
                <a:cs typeface="Arial"/>
              </a:rPr>
              <a:t>100%</a:t>
            </a:r>
            <a:r>
              <a:rPr sz="1000" b="1" spc="-170" dirty="0">
                <a:solidFill>
                  <a:srgbClr val="FFFFFF"/>
                </a:solidFill>
                <a:latin typeface="Arial"/>
                <a:cs typeface="Arial"/>
              </a:rPr>
              <a:t> </a:t>
            </a:r>
            <a:r>
              <a:rPr sz="800" b="1" spc="-10" dirty="0">
                <a:solidFill>
                  <a:srgbClr val="FFFFFF"/>
                </a:solidFill>
                <a:latin typeface="Arial"/>
                <a:cs typeface="Arial"/>
              </a:rPr>
              <a:t>(T</a:t>
            </a:r>
            <a:r>
              <a:rPr sz="800" b="1" spc="-5" dirty="0">
                <a:solidFill>
                  <a:srgbClr val="FFFFFF"/>
                </a:solidFill>
                <a:latin typeface="Arial"/>
                <a:cs typeface="Arial"/>
              </a:rPr>
              <a:t>a</a:t>
            </a:r>
            <a:r>
              <a:rPr sz="800" b="1" spc="5" dirty="0">
                <a:solidFill>
                  <a:srgbClr val="FFFFFF"/>
                </a:solidFill>
                <a:latin typeface="Arial"/>
                <a:cs typeface="Arial"/>
              </a:rPr>
              <a:t>r</a:t>
            </a:r>
            <a:r>
              <a:rPr sz="800" b="1" spc="-10" dirty="0">
                <a:solidFill>
                  <a:srgbClr val="FFFFFF"/>
                </a:solidFill>
                <a:latin typeface="Arial"/>
                <a:cs typeface="Arial"/>
              </a:rPr>
              <a:t>g</a:t>
            </a:r>
            <a:r>
              <a:rPr sz="800" b="1" spc="-5" dirty="0">
                <a:solidFill>
                  <a:srgbClr val="FFFFFF"/>
                </a:solidFill>
                <a:latin typeface="Arial"/>
                <a:cs typeface="Arial"/>
              </a:rPr>
              <a:t>e</a:t>
            </a:r>
            <a:r>
              <a:rPr sz="800" b="1" spc="-10" dirty="0">
                <a:solidFill>
                  <a:srgbClr val="FFFFFF"/>
                </a:solidFill>
                <a:latin typeface="Arial"/>
                <a:cs typeface="Arial"/>
              </a:rPr>
              <a:t>t</a:t>
            </a:r>
            <a:r>
              <a:rPr sz="800" b="1" dirty="0">
                <a:solidFill>
                  <a:srgbClr val="FFFFFF"/>
                </a:solidFill>
                <a:latin typeface="Arial"/>
                <a:cs typeface="Arial"/>
              </a:rPr>
              <a:t>)</a:t>
            </a:r>
            <a:endParaRPr sz="800">
              <a:latin typeface="Arial"/>
              <a:cs typeface="Arial"/>
            </a:endParaRPr>
          </a:p>
        </p:txBody>
      </p:sp>
      <p:sp>
        <p:nvSpPr>
          <p:cNvPr id="144" name="object 144"/>
          <p:cNvSpPr/>
          <p:nvPr/>
        </p:nvSpPr>
        <p:spPr>
          <a:xfrm>
            <a:off x="5176520" y="6024880"/>
            <a:ext cx="1678939" cy="287020"/>
          </a:xfrm>
          <a:custGeom>
            <a:avLst/>
            <a:gdLst/>
            <a:ahLst/>
            <a:cxnLst/>
            <a:rect l="l" t="t" r="r" b="b"/>
            <a:pathLst>
              <a:path w="1678940" h="287020">
                <a:moveTo>
                  <a:pt x="1547545" y="0"/>
                </a:moveTo>
                <a:lnTo>
                  <a:pt x="0" y="0"/>
                </a:lnTo>
                <a:lnTo>
                  <a:pt x="0" y="287020"/>
                </a:lnTo>
                <a:lnTo>
                  <a:pt x="1547545" y="287020"/>
                </a:lnTo>
                <a:lnTo>
                  <a:pt x="1678939" y="143510"/>
                </a:lnTo>
                <a:lnTo>
                  <a:pt x="1547545" y="0"/>
                </a:lnTo>
                <a:close/>
              </a:path>
            </a:pathLst>
          </a:custGeom>
          <a:solidFill>
            <a:srgbClr val="63AED2"/>
          </a:solidFill>
        </p:spPr>
        <p:txBody>
          <a:bodyPr wrap="square" lIns="0" tIns="0" rIns="0" bIns="0" rtlCol="0"/>
          <a:lstStyle/>
          <a:p>
            <a:endParaRPr/>
          </a:p>
        </p:txBody>
      </p:sp>
      <p:sp>
        <p:nvSpPr>
          <p:cNvPr id="145" name="object 145"/>
          <p:cNvSpPr txBox="1"/>
          <p:nvPr/>
        </p:nvSpPr>
        <p:spPr>
          <a:xfrm>
            <a:off x="5199029" y="6094431"/>
            <a:ext cx="740410" cy="177800"/>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FFFFFF"/>
                </a:solidFill>
                <a:latin typeface="Arial"/>
                <a:cs typeface="Arial"/>
              </a:rPr>
              <a:t>100%</a:t>
            </a:r>
            <a:r>
              <a:rPr sz="1000" b="1" spc="-170" dirty="0">
                <a:solidFill>
                  <a:srgbClr val="FFFFFF"/>
                </a:solidFill>
                <a:latin typeface="Arial"/>
                <a:cs typeface="Arial"/>
              </a:rPr>
              <a:t> </a:t>
            </a:r>
            <a:r>
              <a:rPr sz="800" b="1" spc="-10" dirty="0">
                <a:solidFill>
                  <a:srgbClr val="FFFFFF"/>
                </a:solidFill>
                <a:latin typeface="Arial"/>
                <a:cs typeface="Arial"/>
              </a:rPr>
              <a:t>(T</a:t>
            </a:r>
            <a:r>
              <a:rPr sz="800" b="1" spc="-5" dirty="0">
                <a:solidFill>
                  <a:srgbClr val="FFFFFF"/>
                </a:solidFill>
                <a:latin typeface="Arial"/>
                <a:cs typeface="Arial"/>
              </a:rPr>
              <a:t>a</a:t>
            </a:r>
            <a:r>
              <a:rPr sz="800" b="1" spc="5" dirty="0">
                <a:solidFill>
                  <a:srgbClr val="FFFFFF"/>
                </a:solidFill>
                <a:latin typeface="Arial"/>
                <a:cs typeface="Arial"/>
              </a:rPr>
              <a:t>r</a:t>
            </a:r>
            <a:r>
              <a:rPr sz="800" b="1" spc="-10" dirty="0">
                <a:solidFill>
                  <a:srgbClr val="FFFFFF"/>
                </a:solidFill>
                <a:latin typeface="Arial"/>
                <a:cs typeface="Arial"/>
              </a:rPr>
              <a:t>g</a:t>
            </a:r>
            <a:r>
              <a:rPr sz="800" b="1" spc="-5" dirty="0">
                <a:solidFill>
                  <a:srgbClr val="FFFFFF"/>
                </a:solidFill>
                <a:latin typeface="Arial"/>
                <a:cs typeface="Arial"/>
              </a:rPr>
              <a:t>e</a:t>
            </a:r>
            <a:r>
              <a:rPr sz="800" b="1" spc="-10" dirty="0">
                <a:solidFill>
                  <a:srgbClr val="FFFFFF"/>
                </a:solidFill>
                <a:latin typeface="Arial"/>
                <a:cs typeface="Arial"/>
              </a:rPr>
              <a:t>t</a:t>
            </a:r>
            <a:r>
              <a:rPr sz="800" b="1" dirty="0">
                <a:solidFill>
                  <a:srgbClr val="FFFFFF"/>
                </a:solidFill>
                <a:latin typeface="Arial"/>
                <a:cs typeface="Arial"/>
              </a:rPr>
              <a:t>)</a:t>
            </a:r>
            <a:endParaRPr sz="800">
              <a:latin typeface="Arial"/>
              <a:cs typeface="Arial"/>
            </a:endParaRPr>
          </a:p>
        </p:txBody>
      </p:sp>
      <p:sp>
        <p:nvSpPr>
          <p:cNvPr id="146" name="object 146"/>
          <p:cNvSpPr/>
          <p:nvPr/>
        </p:nvSpPr>
        <p:spPr>
          <a:xfrm>
            <a:off x="5181600" y="5438140"/>
            <a:ext cx="937260" cy="287020"/>
          </a:xfrm>
          <a:custGeom>
            <a:avLst/>
            <a:gdLst/>
            <a:ahLst/>
            <a:cxnLst/>
            <a:rect l="l" t="t" r="r" b="b"/>
            <a:pathLst>
              <a:path w="937260" h="287020">
                <a:moveTo>
                  <a:pt x="805865" y="0"/>
                </a:moveTo>
                <a:lnTo>
                  <a:pt x="0" y="0"/>
                </a:lnTo>
                <a:lnTo>
                  <a:pt x="0" y="287020"/>
                </a:lnTo>
                <a:lnTo>
                  <a:pt x="805865" y="287020"/>
                </a:lnTo>
                <a:lnTo>
                  <a:pt x="937260" y="143510"/>
                </a:lnTo>
                <a:lnTo>
                  <a:pt x="805865" y="0"/>
                </a:lnTo>
                <a:close/>
              </a:path>
            </a:pathLst>
          </a:custGeom>
          <a:solidFill>
            <a:srgbClr val="006386"/>
          </a:solidFill>
        </p:spPr>
        <p:txBody>
          <a:bodyPr wrap="square" lIns="0" tIns="0" rIns="0" bIns="0" rtlCol="0"/>
          <a:lstStyle/>
          <a:p>
            <a:endParaRPr/>
          </a:p>
        </p:txBody>
      </p:sp>
      <p:sp>
        <p:nvSpPr>
          <p:cNvPr id="147" name="object 147"/>
          <p:cNvSpPr txBox="1"/>
          <p:nvPr/>
        </p:nvSpPr>
        <p:spPr>
          <a:xfrm>
            <a:off x="5204461" y="5508528"/>
            <a:ext cx="779145" cy="177800"/>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FFFFFF"/>
                </a:solidFill>
                <a:latin typeface="Arial"/>
                <a:cs typeface="Arial"/>
              </a:rPr>
              <a:t>30%</a:t>
            </a:r>
            <a:r>
              <a:rPr sz="1000" b="1" spc="-30" dirty="0">
                <a:solidFill>
                  <a:srgbClr val="FFFFFF"/>
                </a:solidFill>
                <a:latin typeface="Arial"/>
                <a:cs typeface="Arial"/>
              </a:rPr>
              <a:t> </a:t>
            </a:r>
            <a:r>
              <a:rPr sz="1000" b="1" spc="5" dirty="0">
                <a:solidFill>
                  <a:srgbClr val="FFFFFF"/>
                </a:solidFill>
                <a:latin typeface="Arial"/>
                <a:cs typeface="Arial"/>
              </a:rPr>
              <a:t>(</a:t>
            </a:r>
            <a:r>
              <a:rPr sz="1000" b="1" spc="-5" dirty="0">
                <a:solidFill>
                  <a:srgbClr val="FFFFFF"/>
                </a:solidFill>
                <a:latin typeface="Arial"/>
                <a:cs typeface="Arial"/>
              </a:rPr>
              <a:t>R</a:t>
            </a:r>
            <a:r>
              <a:rPr sz="1000" b="1" dirty="0">
                <a:solidFill>
                  <a:srgbClr val="FFFFFF"/>
                </a:solidFill>
                <a:latin typeface="Arial"/>
                <a:cs typeface="Arial"/>
              </a:rPr>
              <a:t>ea</a:t>
            </a:r>
            <a:r>
              <a:rPr sz="1000" b="1" spc="5" dirty="0">
                <a:solidFill>
                  <a:srgbClr val="FFFFFF"/>
                </a:solidFill>
                <a:latin typeface="Arial"/>
                <a:cs typeface="Arial"/>
              </a:rPr>
              <a:t>d</a:t>
            </a:r>
            <a:r>
              <a:rPr sz="1000" b="1" spc="-20" dirty="0">
                <a:solidFill>
                  <a:srgbClr val="FFFFFF"/>
                </a:solidFill>
                <a:latin typeface="Arial"/>
                <a:cs typeface="Arial"/>
              </a:rPr>
              <a:t>y</a:t>
            </a:r>
            <a:r>
              <a:rPr sz="1000" b="1" dirty="0">
                <a:solidFill>
                  <a:srgbClr val="FFFFFF"/>
                </a:solidFill>
                <a:latin typeface="Arial"/>
                <a:cs typeface="Arial"/>
              </a:rPr>
              <a:t>)</a:t>
            </a:r>
            <a:endParaRPr sz="1000">
              <a:latin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4540" y="136047"/>
            <a:ext cx="7594600" cy="360680"/>
          </a:xfrm>
          <a:prstGeom prst="rect">
            <a:avLst/>
          </a:prstGeom>
        </p:spPr>
        <p:txBody>
          <a:bodyPr vert="horz" wrap="square" lIns="0" tIns="12700" rIns="0" bIns="0" rtlCol="0">
            <a:spAutoFit/>
          </a:bodyPr>
          <a:lstStyle/>
          <a:p>
            <a:pPr marL="12700">
              <a:lnSpc>
                <a:spcPct val="100000"/>
              </a:lnSpc>
              <a:spcBef>
                <a:spcPts val="100"/>
              </a:spcBef>
            </a:pPr>
            <a:r>
              <a:rPr sz="2200" spc="-5" dirty="0">
                <a:solidFill>
                  <a:srgbClr val="000000"/>
                </a:solidFill>
              </a:rPr>
              <a:t>100%</a:t>
            </a:r>
            <a:r>
              <a:rPr sz="2200" spc="5" dirty="0">
                <a:solidFill>
                  <a:srgbClr val="000000"/>
                </a:solidFill>
              </a:rPr>
              <a:t> </a:t>
            </a:r>
            <a:r>
              <a:rPr sz="2200" spc="-10" dirty="0">
                <a:solidFill>
                  <a:srgbClr val="000000"/>
                </a:solidFill>
              </a:rPr>
              <a:t>Hydrogen</a:t>
            </a:r>
            <a:r>
              <a:rPr sz="2200" spc="75" dirty="0">
                <a:solidFill>
                  <a:srgbClr val="000000"/>
                </a:solidFill>
              </a:rPr>
              <a:t> </a:t>
            </a:r>
            <a:r>
              <a:rPr sz="2200" dirty="0">
                <a:solidFill>
                  <a:srgbClr val="000000"/>
                </a:solidFill>
              </a:rPr>
              <a:t>Utilization</a:t>
            </a:r>
            <a:r>
              <a:rPr sz="2200" spc="-15" dirty="0">
                <a:solidFill>
                  <a:srgbClr val="000000"/>
                </a:solidFill>
              </a:rPr>
              <a:t> </a:t>
            </a:r>
            <a:r>
              <a:rPr sz="2200" dirty="0">
                <a:solidFill>
                  <a:srgbClr val="000000"/>
                </a:solidFill>
              </a:rPr>
              <a:t>–</a:t>
            </a:r>
            <a:r>
              <a:rPr sz="2200" spc="-5" dirty="0">
                <a:solidFill>
                  <a:srgbClr val="000000"/>
                </a:solidFill>
              </a:rPr>
              <a:t> </a:t>
            </a:r>
            <a:r>
              <a:rPr sz="2200" spc="-10" dirty="0">
                <a:solidFill>
                  <a:srgbClr val="000000"/>
                </a:solidFill>
              </a:rPr>
              <a:t>GTCC</a:t>
            </a:r>
            <a:r>
              <a:rPr sz="2200" spc="35" dirty="0">
                <a:solidFill>
                  <a:srgbClr val="000000"/>
                </a:solidFill>
              </a:rPr>
              <a:t> </a:t>
            </a:r>
            <a:r>
              <a:rPr sz="2200" spc="-10" dirty="0">
                <a:solidFill>
                  <a:srgbClr val="000000"/>
                </a:solidFill>
              </a:rPr>
              <a:t>System</a:t>
            </a:r>
            <a:r>
              <a:rPr sz="2200" spc="45" dirty="0">
                <a:solidFill>
                  <a:srgbClr val="000000"/>
                </a:solidFill>
              </a:rPr>
              <a:t> </a:t>
            </a:r>
            <a:r>
              <a:rPr sz="2200" spc="-5" dirty="0">
                <a:solidFill>
                  <a:srgbClr val="000000"/>
                </a:solidFill>
              </a:rPr>
              <a:t>Modifications</a:t>
            </a:r>
            <a:endParaRPr sz="2200"/>
          </a:p>
        </p:txBody>
      </p:sp>
      <p:grpSp>
        <p:nvGrpSpPr>
          <p:cNvPr id="3" name="object 3"/>
          <p:cNvGrpSpPr/>
          <p:nvPr/>
        </p:nvGrpSpPr>
        <p:grpSpPr>
          <a:xfrm>
            <a:off x="1424940" y="853440"/>
            <a:ext cx="7594600" cy="4981575"/>
            <a:chOff x="1424940" y="853440"/>
            <a:chExt cx="7594600" cy="4981575"/>
          </a:xfrm>
        </p:grpSpPr>
        <p:pic>
          <p:nvPicPr>
            <p:cNvPr id="4" name="object 4"/>
            <p:cNvPicPr/>
            <p:nvPr/>
          </p:nvPicPr>
          <p:blipFill>
            <a:blip r:embed="rId2" cstate="print"/>
            <a:stretch>
              <a:fillRect/>
            </a:stretch>
          </p:blipFill>
          <p:spPr>
            <a:xfrm>
              <a:off x="1424940" y="853440"/>
              <a:ext cx="7594587" cy="4480560"/>
            </a:xfrm>
            <a:prstGeom prst="rect">
              <a:avLst/>
            </a:prstGeom>
          </p:spPr>
        </p:pic>
        <p:sp>
          <p:nvSpPr>
            <p:cNvPr id="5" name="object 5"/>
            <p:cNvSpPr/>
            <p:nvPr/>
          </p:nvSpPr>
          <p:spPr>
            <a:xfrm>
              <a:off x="3424262" y="1813560"/>
              <a:ext cx="630555" cy="191770"/>
            </a:xfrm>
            <a:custGeom>
              <a:avLst/>
              <a:gdLst/>
              <a:ahLst/>
              <a:cxnLst/>
              <a:rect l="l" t="t" r="r" b="b"/>
              <a:pathLst>
                <a:path w="630554" h="191769">
                  <a:moveTo>
                    <a:pt x="630275" y="0"/>
                  </a:moveTo>
                  <a:lnTo>
                    <a:pt x="0" y="191503"/>
                  </a:lnTo>
                </a:path>
              </a:pathLst>
            </a:custGeom>
            <a:ln w="20320">
              <a:solidFill>
                <a:srgbClr val="513BEF"/>
              </a:solidFill>
            </a:ln>
          </p:spPr>
          <p:txBody>
            <a:bodyPr wrap="square" lIns="0" tIns="0" rIns="0" bIns="0" rtlCol="0"/>
            <a:lstStyle/>
            <a:p>
              <a:endParaRPr/>
            </a:p>
          </p:txBody>
        </p:sp>
        <p:sp>
          <p:nvSpPr>
            <p:cNvPr id="6" name="object 6"/>
            <p:cNvSpPr/>
            <p:nvPr/>
          </p:nvSpPr>
          <p:spPr>
            <a:xfrm>
              <a:off x="3375662" y="1961225"/>
              <a:ext cx="84455" cy="73025"/>
            </a:xfrm>
            <a:custGeom>
              <a:avLst/>
              <a:gdLst/>
              <a:ahLst/>
              <a:cxnLst/>
              <a:rect l="l" t="t" r="r" b="b"/>
              <a:pathLst>
                <a:path w="84454" h="73025">
                  <a:moveTo>
                    <a:pt x="61823" y="0"/>
                  </a:moveTo>
                  <a:lnTo>
                    <a:pt x="0" y="58610"/>
                  </a:lnTo>
                  <a:lnTo>
                    <a:pt x="83985" y="72910"/>
                  </a:lnTo>
                  <a:lnTo>
                    <a:pt x="48602" y="43840"/>
                  </a:lnTo>
                  <a:lnTo>
                    <a:pt x="61823" y="0"/>
                  </a:lnTo>
                  <a:close/>
                </a:path>
              </a:pathLst>
            </a:custGeom>
            <a:solidFill>
              <a:srgbClr val="513BEF"/>
            </a:solidFill>
          </p:spPr>
          <p:txBody>
            <a:bodyPr wrap="square" lIns="0" tIns="0" rIns="0" bIns="0" rtlCol="0"/>
            <a:lstStyle/>
            <a:p>
              <a:endParaRPr/>
            </a:p>
          </p:txBody>
        </p:sp>
        <p:sp>
          <p:nvSpPr>
            <p:cNvPr id="7" name="object 7"/>
            <p:cNvSpPr/>
            <p:nvPr/>
          </p:nvSpPr>
          <p:spPr>
            <a:xfrm>
              <a:off x="5049100" y="1945640"/>
              <a:ext cx="742315" cy="1743710"/>
            </a:xfrm>
            <a:custGeom>
              <a:avLst/>
              <a:gdLst/>
              <a:ahLst/>
              <a:cxnLst/>
              <a:rect l="l" t="t" r="r" b="b"/>
              <a:pathLst>
                <a:path w="742314" h="1743710">
                  <a:moveTo>
                    <a:pt x="742099" y="0"/>
                  </a:moveTo>
                  <a:lnTo>
                    <a:pt x="0" y="1743214"/>
                  </a:lnTo>
                </a:path>
              </a:pathLst>
            </a:custGeom>
            <a:ln w="20320">
              <a:solidFill>
                <a:srgbClr val="513BEF"/>
              </a:solidFill>
            </a:ln>
          </p:spPr>
          <p:txBody>
            <a:bodyPr wrap="square" lIns="0" tIns="0" rIns="0" bIns="0" rtlCol="0"/>
            <a:lstStyle/>
            <a:p>
              <a:endParaRPr/>
            </a:p>
          </p:txBody>
        </p:sp>
        <p:sp>
          <p:nvSpPr>
            <p:cNvPr id="8" name="object 8"/>
            <p:cNvSpPr/>
            <p:nvPr/>
          </p:nvSpPr>
          <p:spPr>
            <a:xfrm>
              <a:off x="5023988" y="3650560"/>
              <a:ext cx="70485" cy="85090"/>
            </a:xfrm>
            <a:custGeom>
              <a:avLst/>
              <a:gdLst/>
              <a:ahLst/>
              <a:cxnLst/>
              <a:rect l="l" t="t" r="r" b="b"/>
              <a:pathLst>
                <a:path w="70485" h="85089">
                  <a:moveTo>
                    <a:pt x="0" y="0"/>
                  </a:moveTo>
                  <a:lnTo>
                    <a:pt x="5206" y="85026"/>
                  </a:lnTo>
                  <a:lnTo>
                    <a:pt x="70116" y="29844"/>
                  </a:lnTo>
                  <a:lnTo>
                    <a:pt x="25107" y="38290"/>
                  </a:lnTo>
                  <a:lnTo>
                    <a:pt x="0" y="0"/>
                  </a:lnTo>
                  <a:close/>
                </a:path>
              </a:pathLst>
            </a:custGeom>
            <a:solidFill>
              <a:srgbClr val="513BEF"/>
            </a:solidFill>
          </p:spPr>
          <p:txBody>
            <a:bodyPr wrap="square" lIns="0" tIns="0" rIns="0" bIns="0" rtlCol="0"/>
            <a:lstStyle/>
            <a:p>
              <a:endParaRPr/>
            </a:p>
          </p:txBody>
        </p:sp>
        <p:sp>
          <p:nvSpPr>
            <p:cNvPr id="9" name="object 9"/>
            <p:cNvSpPr/>
            <p:nvPr/>
          </p:nvSpPr>
          <p:spPr>
            <a:xfrm>
              <a:off x="7718210" y="2875280"/>
              <a:ext cx="740410" cy="285115"/>
            </a:xfrm>
            <a:custGeom>
              <a:avLst/>
              <a:gdLst/>
              <a:ahLst/>
              <a:cxnLst/>
              <a:rect l="l" t="t" r="r" b="b"/>
              <a:pathLst>
                <a:path w="740409" h="285114">
                  <a:moveTo>
                    <a:pt x="740181" y="0"/>
                  </a:moveTo>
                  <a:lnTo>
                    <a:pt x="0" y="284759"/>
                  </a:lnTo>
                </a:path>
              </a:pathLst>
            </a:custGeom>
            <a:ln w="20320">
              <a:solidFill>
                <a:srgbClr val="513BEF"/>
              </a:solidFill>
            </a:ln>
          </p:spPr>
          <p:txBody>
            <a:bodyPr wrap="square" lIns="0" tIns="0" rIns="0" bIns="0" rtlCol="0"/>
            <a:lstStyle/>
            <a:p>
              <a:endParaRPr/>
            </a:p>
          </p:txBody>
        </p:sp>
        <p:sp>
          <p:nvSpPr>
            <p:cNvPr id="10" name="object 10"/>
            <p:cNvSpPr/>
            <p:nvPr/>
          </p:nvSpPr>
          <p:spPr>
            <a:xfrm>
              <a:off x="7670802" y="3115355"/>
              <a:ext cx="85090" cy="71120"/>
            </a:xfrm>
            <a:custGeom>
              <a:avLst/>
              <a:gdLst/>
              <a:ahLst/>
              <a:cxnLst/>
              <a:rect l="l" t="t" r="r" b="b"/>
              <a:pathLst>
                <a:path w="85090" h="71119">
                  <a:moveTo>
                    <a:pt x="57429" y="0"/>
                  </a:moveTo>
                  <a:lnTo>
                    <a:pt x="0" y="62915"/>
                  </a:lnTo>
                  <a:lnTo>
                    <a:pt x="84797" y="71119"/>
                  </a:lnTo>
                  <a:lnTo>
                    <a:pt x="47409" y="44678"/>
                  </a:lnTo>
                  <a:lnTo>
                    <a:pt x="57429" y="0"/>
                  </a:lnTo>
                  <a:close/>
                </a:path>
              </a:pathLst>
            </a:custGeom>
            <a:solidFill>
              <a:srgbClr val="513BEF"/>
            </a:solidFill>
          </p:spPr>
          <p:txBody>
            <a:bodyPr wrap="square" lIns="0" tIns="0" rIns="0" bIns="0" rtlCol="0"/>
            <a:lstStyle/>
            <a:p>
              <a:endParaRPr/>
            </a:p>
          </p:txBody>
        </p:sp>
        <p:sp>
          <p:nvSpPr>
            <p:cNvPr id="11" name="object 11"/>
            <p:cNvSpPr/>
            <p:nvPr/>
          </p:nvSpPr>
          <p:spPr>
            <a:xfrm>
              <a:off x="6245611" y="4122420"/>
              <a:ext cx="1982470" cy="194945"/>
            </a:xfrm>
            <a:custGeom>
              <a:avLst/>
              <a:gdLst/>
              <a:ahLst/>
              <a:cxnLst/>
              <a:rect l="l" t="t" r="r" b="b"/>
              <a:pathLst>
                <a:path w="1982470" h="194945">
                  <a:moveTo>
                    <a:pt x="1982038" y="0"/>
                  </a:moveTo>
                  <a:lnTo>
                    <a:pt x="0" y="194449"/>
                  </a:lnTo>
                </a:path>
              </a:pathLst>
            </a:custGeom>
            <a:ln w="20320">
              <a:solidFill>
                <a:srgbClr val="513BEF"/>
              </a:solidFill>
            </a:ln>
          </p:spPr>
          <p:txBody>
            <a:bodyPr wrap="square" lIns="0" tIns="0" rIns="0" bIns="0" rtlCol="0"/>
            <a:lstStyle/>
            <a:p>
              <a:endParaRPr/>
            </a:p>
          </p:txBody>
        </p:sp>
        <p:sp>
          <p:nvSpPr>
            <p:cNvPr id="12" name="object 12"/>
            <p:cNvSpPr/>
            <p:nvPr/>
          </p:nvSpPr>
          <p:spPr>
            <a:xfrm>
              <a:off x="6195058" y="4276463"/>
              <a:ext cx="80010" cy="76200"/>
            </a:xfrm>
            <a:custGeom>
              <a:avLst/>
              <a:gdLst/>
              <a:ahLst/>
              <a:cxnLst/>
              <a:rect l="l" t="t" r="r" b="b"/>
              <a:pathLst>
                <a:path w="80010" h="76200">
                  <a:moveTo>
                    <a:pt x="72110" y="0"/>
                  </a:moveTo>
                  <a:lnTo>
                    <a:pt x="0" y="45364"/>
                  </a:lnTo>
                  <a:lnTo>
                    <a:pt x="79552" y="75831"/>
                  </a:lnTo>
                  <a:lnTo>
                    <a:pt x="50558" y="40398"/>
                  </a:lnTo>
                  <a:lnTo>
                    <a:pt x="72110" y="0"/>
                  </a:lnTo>
                  <a:close/>
                </a:path>
              </a:pathLst>
            </a:custGeom>
            <a:solidFill>
              <a:srgbClr val="513BEF"/>
            </a:solidFill>
          </p:spPr>
          <p:txBody>
            <a:bodyPr wrap="square" lIns="0" tIns="0" rIns="0" bIns="0" rtlCol="0"/>
            <a:lstStyle/>
            <a:p>
              <a:endParaRPr/>
            </a:p>
          </p:txBody>
        </p:sp>
        <p:sp>
          <p:nvSpPr>
            <p:cNvPr id="13" name="object 13"/>
            <p:cNvSpPr/>
            <p:nvPr/>
          </p:nvSpPr>
          <p:spPr>
            <a:xfrm>
              <a:off x="4537456" y="4949060"/>
              <a:ext cx="1254125" cy="875665"/>
            </a:xfrm>
            <a:custGeom>
              <a:avLst/>
              <a:gdLst/>
              <a:ahLst/>
              <a:cxnLst/>
              <a:rect l="l" t="t" r="r" b="b"/>
              <a:pathLst>
                <a:path w="1254125" h="875664">
                  <a:moveTo>
                    <a:pt x="1253744" y="875347"/>
                  </a:moveTo>
                  <a:lnTo>
                    <a:pt x="0" y="0"/>
                  </a:lnTo>
                </a:path>
              </a:pathLst>
            </a:custGeom>
            <a:ln w="20320">
              <a:solidFill>
                <a:srgbClr val="513BEF"/>
              </a:solidFill>
            </a:ln>
          </p:spPr>
          <p:txBody>
            <a:bodyPr wrap="square" lIns="0" tIns="0" rIns="0" bIns="0" rtlCol="0"/>
            <a:lstStyle/>
            <a:p>
              <a:endParaRPr/>
            </a:p>
          </p:txBody>
        </p:sp>
        <p:sp>
          <p:nvSpPr>
            <p:cNvPr id="14" name="object 14"/>
            <p:cNvSpPr/>
            <p:nvPr/>
          </p:nvSpPr>
          <p:spPr>
            <a:xfrm>
              <a:off x="4495794" y="4919980"/>
              <a:ext cx="84455" cy="74930"/>
            </a:xfrm>
            <a:custGeom>
              <a:avLst/>
              <a:gdLst/>
              <a:ahLst/>
              <a:cxnLst/>
              <a:rect l="l" t="t" r="r" b="b"/>
              <a:pathLst>
                <a:path w="84454" h="74929">
                  <a:moveTo>
                    <a:pt x="0" y="0"/>
                  </a:moveTo>
                  <a:lnTo>
                    <a:pt x="40665" y="74866"/>
                  </a:lnTo>
                  <a:lnTo>
                    <a:pt x="41655" y="29082"/>
                  </a:lnTo>
                  <a:lnTo>
                    <a:pt x="84289" y="12382"/>
                  </a:lnTo>
                  <a:lnTo>
                    <a:pt x="0" y="0"/>
                  </a:lnTo>
                  <a:close/>
                </a:path>
              </a:pathLst>
            </a:custGeom>
            <a:solidFill>
              <a:srgbClr val="513BEF"/>
            </a:solidFill>
          </p:spPr>
          <p:txBody>
            <a:bodyPr wrap="square" lIns="0" tIns="0" rIns="0" bIns="0" rtlCol="0"/>
            <a:lstStyle/>
            <a:p>
              <a:endParaRPr/>
            </a:p>
          </p:txBody>
        </p:sp>
      </p:grpSp>
      <p:sp>
        <p:nvSpPr>
          <p:cNvPr id="15" name="object 15"/>
          <p:cNvSpPr txBox="1"/>
          <p:nvPr/>
        </p:nvSpPr>
        <p:spPr>
          <a:xfrm>
            <a:off x="5869143" y="1459991"/>
            <a:ext cx="3423920" cy="1147445"/>
          </a:xfrm>
          <a:prstGeom prst="rect">
            <a:avLst/>
          </a:prstGeom>
        </p:spPr>
        <p:txBody>
          <a:bodyPr vert="horz" wrap="square" lIns="0" tIns="13970" rIns="0" bIns="0" rtlCol="0">
            <a:spAutoFit/>
          </a:bodyPr>
          <a:lstStyle/>
          <a:p>
            <a:pPr marL="185420" indent="-172720">
              <a:lnSpc>
                <a:spcPct val="100000"/>
              </a:lnSpc>
              <a:spcBef>
                <a:spcPts val="110"/>
              </a:spcBef>
              <a:buClr>
                <a:srgbClr val="829FAA"/>
              </a:buClr>
              <a:buFont typeface="Wingdings"/>
              <a:buChar char=""/>
              <a:tabLst>
                <a:tab pos="185420" algn="l"/>
              </a:tabLst>
            </a:pPr>
            <a:r>
              <a:rPr sz="1050" spc="-5" dirty="0">
                <a:latin typeface="Arial"/>
                <a:cs typeface="Arial"/>
              </a:rPr>
              <a:t>Combustion</a:t>
            </a:r>
            <a:r>
              <a:rPr sz="1050" spc="-10" dirty="0">
                <a:latin typeface="Arial"/>
                <a:cs typeface="Arial"/>
              </a:rPr>
              <a:t> </a:t>
            </a:r>
            <a:r>
              <a:rPr sz="1050" dirty="0">
                <a:latin typeface="Arial"/>
                <a:cs typeface="Arial"/>
              </a:rPr>
              <a:t>system</a:t>
            </a:r>
            <a:endParaRPr sz="1050">
              <a:latin typeface="Arial"/>
              <a:cs typeface="Arial"/>
            </a:endParaRPr>
          </a:p>
          <a:p>
            <a:pPr marL="185420" indent="-172720">
              <a:lnSpc>
                <a:spcPct val="100000"/>
              </a:lnSpc>
              <a:buClr>
                <a:srgbClr val="829FAA"/>
              </a:buClr>
              <a:buFont typeface="Wingdings"/>
              <a:buChar char=""/>
              <a:tabLst>
                <a:tab pos="185420" algn="l"/>
              </a:tabLst>
            </a:pPr>
            <a:r>
              <a:rPr sz="1050" dirty="0">
                <a:latin typeface="Arial"/>
                <a:cs typeface="Arial"/>
              </a:rPr>
              <a:t>Larger</a:t>
            </a:r>
            <a:r>
              <a:rPr sz="1050" spc="-10" dirty="0">
                <a:latin typeface="Arial"/>
                <a:cs typeface="Arial"/>
              </a:rPr>
              <a:t> </a:t>
            </a:r>
            <a:r>
              <a:rPr sz="1050" spc="-5" dirty="0">
                <a:latin typeface="Arial"/>
                <a:cs typeface="Arial"/>
              </a:rPr>
              <a:t>enclosure,</a:t>
            </a:r>
            <a:r>
              <a:rPr sz="1050" spc="30" dirty="0">
                <a:latin typeface="Arial"/>
                <a:cs typeface="Arial"/>
              </a:rPr>
              <a:t> </a:t>
            </a:r>
            <a:r>
              <a:rPr sz="1050" dirty="0">
                <a:latin typeface="Arial"/>
                <a:cs typeface="Arial"/>
              </a:rPr>
              <a:t>area</a:t>
            </a:r>
            <a:r>
              <a:rPr sz="1050" spc="-10" dirty="0">
                <a:latin typeface="Arial"/>
                <a:cs typeface="Arial"/>
              </a:rPr>
              <a:t> </a:t>
            </a:r>
            <a:r>
              <a:rPr sz="1050" spc="-5" dirty="0">
                <a:latin typeface="Arial"/>
                <a:cs typeface="Arial"/>
              </a:rPr>
              <a:t>classification</a:t>
            </a:r>
            <a:r>
              <a:rPr sz="1050" spc="15" dirty="0">
                <a:latin typeface="Arial"/>
                <a:cs typeface="Arial"/>
              </a:rPr>
              <a:t> </a:t>
            </a:r>
            <a:r>
              <a:rPr sz="1050" spc="5" dirty="0">
                <a:latin typeface="Arial"/>
                <a:cs typeface="Arial"/>
              </a:rPr>
              <a:t>&amp;</a:t>
            </a:r>
            <a:r>
              <a:rPr sz="1050" spc="-20" dirty="0">
                <a:latin typeface="Arial"/>
                <a:cs typeface="Arial"/>
              </a:rPr>
              <a:t> </a:t>
            </a:r>
            <a:r>
              <a:rPr sz="1050" spc="-5" dirty="0">
                <a:latin typeface="Arial"/>
                <a:cs typeface="Arial"/>
              </a:rPr>
              <a:t>ventilation</a:t>
            </a:r>
            <a:endParaRPr sz="1050">
              <a:latin typeface="Arial"/>
              <a:cs typeface="Arial"/>
            </a:endParaRPr>
          </a:p>
          <a:p>
            <a:pPr marL="185420" indent="-172720">
              <a:lnSpc>
                <a:spcPct val="100000"/>
              </a:lnSpc>
              <a:buClr>
                <a:srgbClr val="829FAA"/>
              </a:buClr>
              <a:buFont typeface="Wingdings"/>
              <a:buChar char=""/>
              <a:tabLst>
                <a:tab pos="185420" algn="l"/>
              </a:tabLst>
            </a:pPr>
            <a:r>
              <a:rPr sz="1050" dirty="0">
                <a:latin typeface="Arial"/>
                <a:cs typeface="Arial"/>
              </a:rPr>
              <a:t>Larger</a:t>
            </a:r>
            <a:r>
              <a:rPr sz="1050" spc="-10" dirty="0">
                <a:latin typeface="Arial"/>
                <a:cs typeface="Arial"/>
              </a:rPr>
              <a:t> </a:t>
            </a:r>
            <a:r>
              <a:rPr sz="1050" spc="-5" dirty="0">
                <a:latin typeface="Arial"/>
                <a:cs typeface="Arial"/>
              </a:rPr>
              <a:t>fuel</a:t>
            </a:r>
            <a:r>
              <a:rPr sz="1050" spc="5" dirty="0">
                <a:latin typeface="Arial"/>
                <a:cs typeface="Arial"/>
              </a:rPr>
              <a:t> gas</a:t>
            </a:r>
            <a:r>
              <a:rPr sz="1050" spc="-5" dirty="0">
                <a:latin typeface="Arial"/>
                <a:cs typeface="Arial"/>
              </a:rPr>
              <a:t> pipes,</a:t>
            </a:r>
            <a:r>
              <a:rPr sz="1050" spc="5" dirty="0">
                <a:latin typeface="Arial"/>
                <a:cs typeface="Arial"/>
              </a:rPr>
              <a:t> </a:t>
            </a:r>
            <a:r>
              <a:rPr sz="1050" spc="-5" dirty="0">
                <a:latin typeface="Arial"/>
                <a:cs typeface="Arial"/>
              </a:rPr>
              <a:t>components</a:t>
            </a:r>
            <a:r>
              <a:rPr sz="1050" spc="10" dirty="0">
                <a:latin typeface="Arial"/>
                <a:cs typeface="Arial"/>
              </a:rPr>
              <a:t> </a:t>
            </a:r>
            <a:r>
              <a:rPr sz="1050" spc="5" dirty="0">
                <a:latin typeface="Arial"/>
                <a:cs typeface="Arial"/>
              </a:rPr>
              <a:t>&amp;</a:t>
            </a:r>
            <a:r>
              <a:rPr sz="1050" spc="-20" dirty="0">
                <a:latin typeface="Arial"/>
                <a:cs typeface="Arial"/>
              </a:rPr>
              <a:t> </a:t>
            </a:r>
            <a:r>
              <a:rPr sz="1050" dirty="0">
                <a:latin typeface="Arial"/>
                <a:cs typeface="Arial"/>
              </a:rPr>
              <a:t>material</a:t>
            </a:r>
            <a:r>
              <a:rPr sz="1050" spc="-15" dirty="0">
                <a:latin typeface="Arial"/>
                <a:cs typeface="Arial"/>
              </a:rPr>
              <a:t> </a:t>
            </a:r>
            <a:r>
              <a:rPr sz="1050" spc="-5" dirty="0">
                <a:latin typeface="Arial"/>
                <a:cs typeface="Arial"/>
              </a:rPr>
              <a:t>changes</a:t>
            </a:r>
            <a:endParaRPr sz="1050">
              <a:latin typeface="Arial"/>
              <a:cs typeface="Arial"/>
            </a:endParaRPr>
          </a:p>
          <a:p>
            <a:pPr marL="185420" indent="-172720">
              <a:lnSpc>
                <a:spcPct val="100000"/>
              </a:lnSpc>
              <a:buClr>
                <a:srgbClr val="829FAA"/>
              </a:buClr>
              <a:buFont typeface="Wingdings"/>
              <a:buChar char=""/>
              <a:tabLst>
                <a:tab pos="185420" algn="l"/>
              </a:tabLst>
            </a:pPr>
            <a:r>
              <a:rPr sz="1050" spc="-10" dirty="0">
                <a:latin typeface="Arial"/>
                <a:cs typeface="Arial"/>
              </a:rPr>
              <a:t>Fuel</a:t>
            </a:r>
            <a:r>
              <a:rPr sz="1050" spc="20" dirty="0">
                <a:latin typeface="Arial"/>
                <a:cs typeface="Arial"/>
              </a:rPr>
              <a:t> </a:t>
            </a:r>
            <a:r>
              <a:rPr sz="1050" dirty="0">
                <a:latin typeface="Arial"/>
                <a:cs typeface="Arial"/>
              </a:rPr>
              <a:t>system</a:t>
            </a:r>
            <a:r>
              <a:rPr sz="1050" spc="-25" dirty="0">
                <a:latin typeface="Arial"/>
                <a:cs typeface="Arial"/>
              </a:rPr>
              <a:t> </a:t>
            </a:r>
            <a:r>
              <a:rPr sz="1050" spc="-5" dirty="0">
                <a:latin typeface="Arial"/>
                <a:cs typeface="Arial"/>
              </a:rPr>
              <a:t>explosion</a:t>
            </a:r>
            <a:r>
              <a:rPr sz="1050" spc="30" dirty="0">
                <a:latin typeface="Arial"/>
                <a:cs typeface="Arial"/>
              </a:rPr>
              <a:t> </a:t>
            </a:r>
            <a:r>
              <a:rPr sz="1050" spc="-5" dirty="0">
                <a:latin typeface="Arial"/>
                <a:cs typeface="Arial"/>
              </a:rPr>
              <a:t>proof</a:t>
            </a:r>
            <a:r>
              <a:rPr sz="1050" spc="-15" dirty="0">
                <a:latin typeface="Arial"/>
                <a:cs typeface="Arial"/>
              </a:rPr>
              <a:t> </a:t>
            </a:r>
            <a:r>
              <a:rPr sz="1050" spc="-5" dirty="0">
                <a:latin typeface="Arial"/>
                <a:cs typeface="Arial"/>
              </a:rPr>
              <a:t>instruments</a:t>
            </a:r>
            <a:endParaRPr sz="1050">
              <a:latin typeface="Arial"/>
              <a:cs typeface="Arial"/>
            </a:endParaRPr>
          </a:p>
          <a:p>
            <a:pPr marL="185420" indent="-172720">
              <a:lnSpc>
                <a:spcPct val="100000"/>
              </a:lnSpc>
              <a:buClr>
                <a:srgbClr val="829FAA"/>
              </a:buClr>
              <a:buFont typeface="Wingdings"/>
              <a:buChar char=""/>
              <a:tabLst>
                <a:tab pos="185420" algn="l"/>
              </a:tabLst>
            </a:pPr>
            <a:r>
              <a:rPr sz="1050" spc="-5" dirty="0">
                <a:latin typeface="Arial"/>
                <a:cs typeface="Arial"/>
              </a:rPr>
              <a:t>Control</a:t>
            </a:r>
            <a:r>
              <a:rPr sz="1050" spc="-15" dirty="0">
                <a:latin typeface="Arial"/>
                <a:cs typeface="Arial"/>
              </a:rPr>
              <a:t> </a:t>
            </a:r>
            <a:r>
              <a:rPr sz="1050" dirty="0">
                <a:latin typeface="Arial"/>
                <a:cs typeface="Arial"/>
              </a:rPr>
              <a:t>system</a:t>
            </a:r>
            <a:r>
              <a:rPr sz="1050" spc="-35" dirty="0">
                <a:latin typeface="Arial"/>
                <a:cs typeface="Arial"/>
              </a:rPr>
              <a:t> </a:t>
            </a:r>
            <a:r>
              <a:rPr sz="1050" spc="-10" dirty="0">
                <a:latin typeface="Arial"/>
                <a:cs typeface="Arial"/>
              </a:rPr>
              <a:t>enhancement</a:t>
            </a:r>
            <a:endParaRPr sz="1050">
              <a:latin typeface="Arial"/>
              <a:cs typeface="Arial"/>
            </a:endParaRPr>
          </a:p>
          <a:p>
            <a:pPr marL="185420" indent="-172720">
              <a:lnSpc>
                <a:spcPct val="100000"/>
              </a:lnSpc>
              <a:buClr>
                <a:srgbClr val="829FAA"/>
              </a:buClr>
              <a:buFont typeface="Wingdings"/>
              <a:buChar char=""/>
              <a:tabLst>
                <a:tab pos="185420" algn="l"/>
              </a:tabLst>
            </a:pPr>
            <a:r>
              <a:rPr sz="1050" spc="-10" dirty="0">
                <a:latin typeface="Arial"/>
                <a:cs typeface="Arial"/>
              </a:rPr>
              <a:t>Additional</a:t>
            </a:r>
            <a:r>
              <a:rPr sz="1050" spc="70" dirty="0">
                <a:latin typeface="Arial"/>
                <a:cs typeface="Arial"/>
              </a:rPr>
              <a:t> </a:t>
            </a:r>
            <a:r>
              <a:rPr sz="1050" spc="-10" dirty="0">
                <a:latin typeface="Arial"/>
                <a:cs typeface="Arial"/>
              </a:rPr>
              <a:t>hazardous</a:t>
            </a:r>
            <a:r>
              <a:rPr sz="1050" spc="75" dirty="0">
                <a:latin typeface="Arial"/>
                <a:cs typeface="Arial"/>
              </a:rPr>
              <a:t> </a:t>
            </a:r>
            <a:r>
              <a:rPr sz="1050" spc="5" dirty="0">
                <a:latin typeface="Arial"/>
                <a:cs typeface="Arial"/>
              </a:rPr>
              <a:t>gas</a:t>
            </a:r>
            <a:r>
              <a:rPr sz="1050" spc="-25" dirty="0">
                <a:latin typeface="Arial"/>
                <a:cs typeface="Arial"/>
              </a:rPr>
              <a:t> </a:t>
            </a:r>
            <a:r>
              <a:rPr sz="1050" spc="-5" dirty="0">
                <a:latin typeface="Arial"/>
                <a:cs typeface="Arial"/>
              </a:rPr>
              <a:t>detection equipment</a:t>
            </a:r>
            <a:endParaRPr sz="1050">
              <a:latin typeface="Arial"/>
              <a:cs typeface="Arial"/>
            </a:endParaRPr>
          </a:p>
          <a:p>
            <a:pPr marL="185420" indent="-172720">
              <a:lnSpc>
                <a:spcPct val="100000"/>
              </a:lnSpc>
              <a:buClr>
                <a:srgbClr val="829FAA"/>
              </a:buClr>
              <a:buFont typeface="Wingdings"/>
              <a:buChar char=""/>
              <a:tabLst>
                <a:tab pos="185420" algn="l"/>
              </a:tabLst>
            </a:pPr>
            <a:r>
              <a:rPr sz="1050" spc="-5" dirty="0">
                <a:latin typeface="Arial"/>
                <a:cs typeface="Arial"/>
              </a:rPr>
              <a:t>Fire</a:t>
            </a:r>
            <a:r>
              <a:rPr sz="1050" spc="-25" dirty="0">
                <a:latin typeface="Arial"/>
                <a:cs typeface="Arial"/>
              </a:rPr>
              <a:t> </a:t>
            </a:r>
            <a:r>
              <a:rPr sz="1050" spc="-5" dirty="0">
                <a:latin typeface="Arial"/>
                <a:cs typeface="Arial"/>
              </a:rPr>
              <a:t>protection</a:t>
            </a:r>
            <a:endParaRPr sz="1050">
              <a:latin typeface="Arial"/>
              <a:cs typeface="Arial"/>
            </a:endParaRPr>
          </a:p>
        </p:txBody>
      </p:sp>
      <p:sp>
        <p:nvSpPr>
          <p:cNvPr id="16" name="object 16"/>
          <p:cNvSpPr txBox="1"/>
          <p:nvPr/>
        </p:nvSpPr>
        <p:spPr>
          <a:xfrm>
            <a:off x="8536144" y="2750313"/>
            <a:ext cx="1923414" cy="208279"/>
          </a:xfrm>
          <a:prstGeom prst="rect">
            <a:avLst/>
          </a:prstGeom>
        </p:spPr>
        <p:txBody>
          <a:bodyPr vert="horz" wrap="square" lIns="0" tIns="12700" rIns="0" bIns="0" rtlCol="0">
            <a:spAutoFit/>
          </a:bodyPr>
          <a:lstStyle/>
          <a:p>
            <a:pPr marL="12700">
              <a:lnSpc>
                <a:spcPct val="100000"/>
              </a:lnSpc>
              <a:spcBef>
                <a:spcPts val="100"/>
              </a:spcBef>
            </a:pPr>
            <a:r>
              <a:rPr sz="1200" b="1" spc="-15" dirty="0">
                <a:solidFill>
                  <a:srgbClr val="3B5D69"/>
                </a:solidFill>
                <a:latin typeface="Arial"/>
                <a:cs typeface="Arial"/>
              </a:rPr>
              <a:t>AIR</a:t>
            </a:r>
            <a:r>
              <a:rPr sz="1200" b="1" spc="20" dirty="0">
                <a:solidFill>
                  <a:srgbClr val="3B5D69"/>
                </a:solidFill>
                <a:latin typeface="Arial"/>
                <a:cs typeface="Arial"/>
              </a:rPr>
              <a:t> </a:t>
            </a:r>
            <a:r>
              <a:rPr sz="1200" b="1" spc="-5" dirty="0">
                <a:solidFill>
                  <a:srgbClr val="3B5D69"/>
                </a:solidFill>
                <a:latin typeface="Arial"/>
                <a:cs typeface="Arial"/>
              </a:rPr>
              <a:t>INLET </a:t>
            </a:r>
            <a:r>
              <a:rPr sz="1200" b="1" spc="-15" dirty="0">
                <a:solidFill>
                  <a:srgbClr val="3B5D69"/>
                </a:solidFill>
                <a:latin typeface="Arial"/>
                <a:cs typeface="Arial"/>
              </a:rPr>
              <a:t>FILTER</a:t>
            </a:r>
            <a:r>
              <a:rPr sz="1200" b="1" spc="-30" dirty="0">
                <a:solidFill>
                  <a:srgbClr val="3B5D69"/>
                </a:solidFill>
                <a:latin typeface="Arial"/>
                <a:cs typeface="Arial"/>
              </a:rPr>
              <a:t> </a:t>
            </a:r>
            <a:r>
              <a:rPr sz="1200" b="1" spc="-5" dirty="0">
                <a:solidFill>
                  <a:srgbClr val="3B5D69"/>
                </a:solidFill>
                <a:latin typeface="Arial"/>
                <a:cs typeface="Arial"/>
              </a:rPr>
              <a:t>HOUSE</a:t>
            </a:r>
            <a:endParaRPr sz="1200">
              <a:latin typeface="Arial"/>
              <a:cs typeface="Arial"/>
            </a:endParaRPr>
          </a:p>
        </p:txBody>
      </p:sp>
      <p:sp>
        <p:nvSpPr>
          <p:cNvPr id="17" name="object 17"/>
          <p:cNvSpPr txBox="1"/>
          <p:nvPr/>
        </p:nvSpPr>
        <p:spPr>
          <a:xfrm>
            <a:off x="8307544" y="3998317"/>
            <a:ext cx="981710" cy="208279"/>
          </a:xfrm>
          <a:prstGeom prst="rect">
            <a:avLst/>
          </a:prstGeom>
        </p:spPr>
        <p:txBody>
          <a:bodyPr vert="horz" wrap="square" lIns="0" tIns="12700" rIns="0" bIns="0" rtlCol="0">
            <a:spAutoFit/>
          </a:bodyPr>
          <a:lstStyle/>
          <a:p>
            <a:pPr marL="12700">
              <a:lnSpc>
                <a:spcPct val="100000"/>
              </a:lnSpc>
              <a:spcBef>
                <a:spcPts val="100"/>
              </a:spcBef>
            </a:pPr>
            <a:r>
              <a:rPr sz="1200" b="1" spc="-20" dirty="0">
                <a:solidFill>
                  <a:srgbClr val="3B5D69"/>
                </a:solidFill>
                <a:latin typeface="Arial"/>
                <a:cs typeface="Arial"/>
              </a:rPr>
              <a:t>GENERATOR</a:t>
            </a:r>
            <a:endParaRPr sz="1200">
              <a:latin typeface="Arial"/>
              <a:cs typeface="Arial"/>
            </a:endParaRPr>
          </a:p>
        </p:txBody>
      </p:sp>
      <p:sp>
        <p:nvSpPr>
          <p:cNvPr id="18" name="object 18"/>
          <p:cNvSpPr txBox="1"/>
          <p:nvPr/>
        </p:nvSpPr>
        <p:spPr>
          <a:xfrm>
            <a:off x="5869143" y="5293259"/>
            <a:ext cx="2541270" cy="208279"/>
          </a:xfrm>
          <a:prstGeom prst="rect">
            <a:avLst/>
          </a:prstGeom>
        </p:spPr>
        <p:txBody>
          <a:bodyPr vert="horz" wrap="square" lIns="0" tIns="12700" rIns="0" bIns="0" rtlCol="0">
            <a:spAutoFit/>
          </a:bodyPr>
          <a:lstStyle/>
          <a:p>
            <a:pPr marL="12700">
              <a:lnSpc>
                <a:spcPct val="100000"/>
              </a:lnSpc>
              <a:spcBef>
                <a:spcPts val="100"/>
              </a:spcBef>
            </a:pPr>
            <a:r>
              <a:rPr sz="1200" b="1" spc="-15" dirty="0">
                <a:solidFill>
                  <a:srgbClr val="3B5D69"/>
                </a:solidFill>
                <a:latin typeface="Arial"/>
                <a:cs typeface="Arial"/>
              </a:rPr>
              <a:t>ADDED</a:t>
            </a:r>
            <a:r>
              <a:rPr sz="1200" b="1" spc="25" dirty="0">
                <a:solidFill>
                  <a:srgbClr val="3B5D69"/>
                </a:solidFill>
                <a:latin typeface="Arial"/>
                <a:cs typeface="Arial"/>
              </a:rPr>
              <a:t> </a:t>
            </a:r>
            <a:r>
              <a:rPr sz="1200" b="1" spc="-5" dirty="0">
                <a:solidFill>
                  <a:srgbClr val="3B5D69"/>
                </a:solidFill>
                <a:latin typeface="Arial"/>
                <a:cs typeface="Arial"/>
              </a:rPr>
              <a:t>FUEL</a:t>
            </a:r>
            <a:r>
              <a:rPr sz="1200" b="1" spc="-25" dirty="0">
                <a:solidFill>
                  <a:srgbClr val="3B5D69"/>
                </a:solidFill>
                <a:latin typeface="Arial"/>
                <a:cs typeface="Arial"/>
              </a:rPr>
              <a:t> </a:t>
            </a:r>
            <a:r>
              <a:rPr sz="1200" b="1" dirty="0">
                <a:solidFill>
                  <a:srgbClr val="3B5D69"/>
                </a:solidFill>
                <a:latin typeface="Arial"/>
                <a:cs typeface="Arial"/>
              </a:rPr>
              <a:t>MIXING</a:t>
            </a:r>
            <a:r>
              <a:rPr sz="1200" b="1" spc="-20" dirty="0">
                <a:solidFill>
                  <a:srgbClr val="3B5D69"/>
                </a:solidFill>
                <a:latin typeface="Arial"/>
                <a:cs typeface="Arial"/>
              </a:rPr>
              <a:t> </a:t>
            </a:r>
            <a:r>
              <a:rPr sz="1200" b="1" spc="-5" dirty="0">
                <a:solidFill>
                  <a:srgbClr val="3B5D69"/>
                </a:solidFill>
                <a:latin typeface="Arial"/>
                <a:cs typeface="Arial"/>
              </a:rPr>
              <a:t>EQUIPMENT</a:t>
            </a:r>
            <a:endParaRPr sz="1200">
              <a:latin typeface="Arial"/>
              <a:cs typeface="Arial"/>
            </a:endParaRPr>
          </a:p>
        </p:txBody>
      </p:sp>
      <p:sp>
        <p:nvSpPr>
          <p:cNvPr id="19" name="object 19"/>
          <p:cNvSpPr txBox="1"/>
          <p:nvPr/>
        </p:nvSpPr>
        <p:spPr>
          <a:xfrm>
            <a:off x="5869143" y="5476162"/>
            <a:ext cx="2672080" cy="827405"/>
          </a:xfrm>
          <a:prstGeom prst="rect">
            <a:avLst/>
          </a:prstGeom>
        </p:spPr>
        <p:txBody>
          <a:bodyPr vert="horz" wrap="square" lIns="0" tIns="13970" rIns="0" bIns="0" rtlCol="0">
            <a:spAutoFit/>
          </a:bodyPr>
          <a:lstStyle/>
          <a:p>
            <a:pPr marL="185420" indent="-172720">
              <a:lnSpc>
                <a:spcPct val="100000"/>
              </a:lnSpc>
              <a:spcBef>
                <a:spcPts val="110"/>
              </a:spcBef>
              <a:buClr>
                <a:srgbClr val="829FAA"/>
              </a:buClr>
              <a:buFont typeface="Wingdings"/>
              <a:buChar char=""/>
              <a:tabLst>
                <a:tab pos="185420" algn="l"/>
              </a:tabLst>
            </a:pPr>
            <a:r>
              <a:rPr sz="1050" spc="-5" dirty="0">
                <a:latin typeface="Arial"/>
                <a:cs typeface="Arial"/>
              </a:rPr>
              <a:t>Flow</a:t>
            </a:r>
            <a:r>
              <a:rPr sz="1050" spc="10" dirty="0">
                <a:latin typeface="Arial"/>
                <a:cs typeface="Arial"/>
              </a:rPr>
              <a:t> </a:t>
            </a:r>
            <a:r>
              <a:rPr sz="1050" spc="5" dirty="0">
                <a:latin typeface="Arial"/>
                <a:cs typeface="Arial"/>
              </a:rPr>
              <a:t>meters</a:t>
            </a:r>
            <a:r>
              <a:rPr sz="1050" spc="-50" dirty="0">
                <a:latin typeface="Arial"/>
                <a:cs typeface="Arial"/>
              </a:rPr>
              <a:t> </a:t>
            </a:r>
            <a:r>
              <a:rPr sz="1050" dirty="0">
                <a:latin typeface="Arial"/>
                <a:cs typeface="Arial"/>
              </a:rPr>
              <a:t>for</a:t>
            </a:r>
            <a:r>
              <a:rPr sz="1050" spc="-35" dirty="0">
                <a:latin typeface="Arial"/>
                <a:cs typeface="Arial"/>
              </a:rPr>
              <a:t> </a:t>
            </a:r>
            <a:r>
              <a:rPr sz="1050" spc="-5" dirty="0">
                <a:latin typeface="Arial"/>
                <a:cs typeface="Arial"/>
              </a:rPr>
              <a:t>hydrogen</a:t>
            </a:r>
            <a:r>
              <a:rPr sz="1050" spc="50" dirty="0">
                <a:latin typeface="Arial"/>
                <a:cs typeface="Arial"/>
              </a:rPr>
              <a:t> </a:t>
            </a:r>
            <a:r>
              <a:rPr sz="1050" spc="-10" dirty="0">
                <a:latin typeface="Arial"/>
                <a:cs typeface="Arial"/>
              </a:rPr>
              <a:t>and</a:t>
            </a:r>
            <a:r>
              <a:rPr sz="1050" spc="10" dirty="0">
                <a:latin typeface="Arial"/>
                <a:cs typeface="Arial"/>
              </a:rPr>
              <a:t> </a:t>
            </a:r>
            <a:r>
              <a:rPr sz="1050" spc="-10" dirty="0">
                <a:latin typeface="Arial"/>
                <a:cs typeface="Arial"/>
              </a:rPr>
              <a:t>natural</a:t>
            </a:r>
            <a:r>
              <a:rPr sz="1050" spc="45" dirty="0">
                <a:latin typeface="Arial"/>
                <a:cs typeface="Arial"/>
              </a:rPr>
              <a:t> </a:t>
            </a:r>
            <a:r>
              <a:rPr sz="1050" dirty="0">
                <a:latin typeface="Arial"/>
                <a:cs typeface="Arial"/>
              </a:rPr>
              <a:t>gas</a:t>
            </a:r>
            <a:endParaRPr sz="1050">
              <a:latin typeface="Arial"/>
              <a:cs typeface="Arial"/>
            </a:endParaRPr>
          </a:p>
          <a:p>
            <a:pPr marL="185420" indent="-172720">
              <a:lnSpc>
                <a:spcPct val="100000"/>
              </a:lnSpc>
              <a:buClr>
                <a:srgbClr val="829FAA"/>
              </a:buClr>
              <a:buFont typeface="Wingdings"/>
              <a:buChar char=""/>
              <a:tabLst>
                <a:tab pos="185420" algn="l"/>
              </a:tabLst>
            </a:pPr>
            <a:r>
              <a:rPr sz="1050" spc="-10" dirty="0">
                <a:latin typeface="Arial"/>
                <a:cs typeface="Arial"/>
              </a:rPr>
              <a:t>Redundant</a:t>
            </a:r>
            <a:r>
              <a:rPr sz="1050" spc="65" dirty="0">
                <a:latin typeface="Arial"/>
                <a:cs typeface="Arial"/>
              </a:rPr>
              <a:t> </a:t>
            </a:r>
            <a:r>
              <a:rPr sz="1050" spc="-5" dirty="0">
                <a:latin typeface="Arial"/>
                <a:cs typeface="Arial"/>
              </a:rPr>
              <a:t>calorie</a:t>
            </a:r>
            <a:r>
              <a:rPr sz="1050" dirty="0">
                <a:latin typeface="Arial"/>
                <a:cs typeface="Arial"/>
              </a:rPr>
              <a:t> </a:t>
            </a:r>
            <a:r>
              <a:rPr sz="1050" spc="5" dirty="0">
                <a:latin typeface="Arial"/>
                <a:cs typeface="Arial"/>
              </a:rPr>
              <a:t>meters</a:t>
            </a:r>
            <a:endParaRPr sz="1050">
              <a:latin typeface="Arial"/>
              <a:cs typeface="Arial"/>
            </a:endParaRPr>
          </a:p>
          <a:p>
            <a:pPr marL="185420" indent="-172720">
              <a:lnSpc>
                <a:spcPct val="100000"/>
              </a:lnSpc>
              <a:buClr>
                <a:srgbClr val="829FAA"/>
              </a:buClr>
              <a:buFont typeface="Wingdings"/>
              <a:buChar char=""/>
              <a:tabLst>
                <a:tab pos="185420" algn="l"/>
              </a:tabLst>
            </a:pPr>
            <a:r>
              <a:rPr sz="1050" spc="-5" dirty="0">
                <a:latin typeface="Arial"/>
                <a:cs typeface="Arial"/>
              </a:rPr>
              <a:t>Hydrogen</a:t>
            </a:r>
            <a:r>
              <a:rPr sz="1050" spc="10" dirty="0">
                <a:latin typeface="Arial"/>
                <a:cs typeface="Arial"/>
              </a:rPr>
              <a:t> </a:t>
            </a:r>
            <a:r>
              <a:rPr sz="1050" spc="-10" dirty="0">
                <a:latin typeface="Arial"/>
                <a:cs typeface="Arial"/>
              </a:rPr>
              <a:t>and</a:t>
            </a:r>
            <a:r>
              <a:rPr sz="1050" spc="30" dirty="0">
                <a:latin typeface="Arial"/>
                <a:cs typeface="Arial"/>
              </a:rPr>
              <a:t> </a:t>
            </a:r>
            <a:r>
              <a:rPr sz="1050" spc="-10" dirty="0">
                <a:latin typeface="Arial"/>
                <a:cs typeface="Arial"/>
              </a:rPr>
              <a:t>natural</a:t>
            </a:r>
            <a:r>
              <a:rPr sz="1050" spc="25" dirty="0">
                <a:latin typeface="Arial"/>
                <a:cs typeface="Arial"/>
              </a:rPr>
              <a:t> </a:t>
            </a:r>
            <a:r>
              <a:rPr sz="1050" spc="5" dirty="0">
                <a:latin typeface="Arial"/>
                <a:cs typeface="Arial"/>
              </a:rPr>
              <a:t>gas</a:t>
            </a:r>
            <a:r>
              <a:rPr sz="1050" spc="-5" dirty="0">
                <a:latin typeface="Arial"/>
                <a:cs typeface="Arial"/>
              </a:rPr>
              <a:t> mixer</a:t>
            </a:r>
            <a:endParaRPr sz="1050">
              <a:latin typeface="Arial"/>
              <a:cs typeface="Arial"/>
            </a:endParaRPr>
          </a:p>
          <a:p>
            <a:pPr marL="185420" indent="-172720">
              <a:lnSpc>
                <a:spcPct val="100000"/>
              </a:lnSpc>
              <a:buClr>
                <a:srgbClr val="829FAA"/>
              </a:buClr>
              <a:buFont typeface="Wingdings"/>
              <a:buChar char=""/>
              <a:tabLst>
                <a:tab pos="185420" algn="l"/>
              </a:tabLst>
            </a:pPr>
            <a:r>
              <a:rPr sz="1050" spc="-5" dirty="0">
                <a:latin typeface="Arial"/>
                <a:cs typeface="Arial"/>
              </a:rPr>
              <a:t>Hazardous</a:t>
            </a:r>
            <a:r>
              <a:rPr sz="1050" spc="20" dirty="0">
                <a:latin typeface="Arial"/>
                <a:cs typeface="Arial"/>
              </a:rPr>
              <a:t> </a:t>
            </a:r>
            <a:r>
              <a:rPr sz="1050" spc="5" dirty="0">
                <a:latin typeface="Arial"/>
                <a:cs typeface="Arial"/>
              </a:rPr>
              <a:t>gas</a:t>
            </a:r>
            <a:r>
              <a:rPr sz="1050" spc="-15" dirty="0">
                <a:latin typeface="Arial"/>
                <a:cs typeface="Arial"/>
              </a:rPr>
              <a:t> </a:t>
            </a:r>
            <a:r>
              <a:rPr sz="1050" spc="-5" dirty="0">
                <a:latin typeface="Arial"/>
                <a:cs typeface="Arial"/>
              </a:rPr>
              <a:t>detection</a:t>
            </a:r>
            <a:r>
              <a:rPr sz="1050" spc="-15" dirty="0">
                <a:latin typeface="Arial"/>
                <a:cs typeface="Arial"/>
              </a:rPr>
              <a:t> </a:t>
            </a:r>
            <a:r>
              <a:rPr sz="1050" spc="-5" dirty="0">
                <a:latin typeface="Arial"/>
                <a:cs typeface="Arial"/>
              </a:rPr>
              <a:t>equipment</a:t>
            </a:r>
            <a:endParaRPr sz="1050">
              <a:latin typeface="Arial"/>
              <a:cs typeface="Arial"/>
            </a:endParaRPr>
          </a:p>
          <a:p>
            <a:pPr marL="185420" indent="-172720">
              <a:lnSpc>
                <a:spcPct val="100000"/>
              </a:lnSpc>
              <a:buClr>
                <a:srgbClr val="829FAA"/>
              </a:buClr>
              <a:buFont typeface="Wingdings"/>
              <a:buChar char=""/>
              <a:tabLst>
                <a:tab pos="185420" algn="l"/>
              </a:tabLst>
            </a:pPr>
            <a:r>
              <a:rPr sz="1050" dirty="0">
                <a:latin typeface="Arial"/>
                <a:cs typeface="Arial"/>
              </a:rPr>
              <a:t>Gas</a:t>
            </a:r>
            <a:r>
              <a:rPr sz="1050" spc="-45" dirty="0">
                <a:latin typeface="Arial"/>
                <a:cs typeface="Arial"/>
              </a:rPr>
              <a:t> </a:t>
            </a:r>
            <a:r>
              <a:rPr sz="1050" dirty="0">
                <a:latin typeface="Arial"/>
                <a:cs typeface="Arial"/>
              </a:rPr>
              <a:t>Chromatograph</a:t>
            </a:r>
            <a:endParaRPr sz="1050">
              <a:latin typeface="Arial"/>
              <a:cs typeface="Arial"/>
            </a:endParaRPr>
          </a:p>
        </p:txBody>
      </p:sp>
      <p:sp>
        <p:nvSpPr>
          <p:cNvPr id="20" name="object 20"/>
          <p:cNvSpPr txBox="1"/>
          <p:nvPr/>
        </p:nvSpPr>
        <p:spPr>
          <a:xfrm>
            <a:off x="4133919" y="1479269"/>
            <a:ext cx="981075" cy="208279"/>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3B5D69"/>
                </a:solidFill>
                <a:latin typeface="Arial"/>
                <a:cs typeface="Arial"/>
              </a:rPr>
              <a:t>HRSG</a:t>
            </a:r>
            <a:r>
              <a:rPr sz="1200" b="1" spc="-25" dirty="0">
                <a:solidFill>
                  <a:srgbClr val="3B5D69"/>
                </a:solidFill>
                <a:latin typeface="Arial"/>
                <a:cs typeface="Arial"/>
              </a:rPr>
              <a:t> </a:t>
            </a:r>
            <a:r>
              <a:rPr sz="1200" b="1" dirty="0">
                <a:solidFill>
                  <a:srgbClr val="3B5D69"/>
                </a:solidFill>
                <a:latin typeface="Arial"/>
                <a:cs typeface="Arial"/>
              </a:rPr>
              <a:t>&amp;</a:t>
            </a:r>
            <a:r>
              <a:rPr sz="1200" b="1" spc="-35" dirty="0">
                <a:solidFill>
                  <a:srgbClr val="3B5D69"/>
                </a:solidFill>
                <a:latin typeface="Arial"/>
                <a:cs typeface="Arial"/>
              </a:rPr>
              <a:t> </a:t>
            </a:r>
            <a:r>
              <a:rPr sz="1200" b="1" spc="-10" dirty="0">
                <a:solidFill>
                  <a:srgbClr val="3B5D69"/>
                </a:solidFill>
                <a:latin typeface="Arial"/>
                <a:cs typeface="Arial"/>
              </a:rPr>
              <a:t>SCR</a:t>
            </a:r>
            <a:endParaRPr sz="1200">
              <a:latin typeface="Arial"/>
              <a:cs typeface="Arial"/>
            </a:endParaRPr>
          </a:p>
        </p:txBody>
      </p:sp>
      <p:sp>
        <p:nvSpPr>
          <p:cNvPr id="21" name="object 21"/>
          <p:cNvSpPr txBox="1"/>
          <p:nvPr/>
        </p:nvSpPr>
        <p:spPr>
          <a:xfrm>
            <a:off x="4133919" y="1662149"/>
            <a:ext cx="1205865" cy="347345"/>
          </a:xfrm>
          <a:prstGeom prst="rect">
            <a:avLst/>
          </a:prstGeom>
        </p:spPr>
        <p:txBody>
          <a:bodyPr vert="horz" wrap="square" lIns="0" tIns="13970" rIns="0" bIns="0" rtlCol="0">
            <a:spAutoFit/>
          </a:bodyPr>
          <a:lstStyle/>
          <a:p>
            <a:pPr marL="185420" marR="5080" indent="-172720">
              <a:lnSpc>
                <a:spcPct val="100000"/>
              </a:lnSpc>
              <a:spcBef>
                <a:spcPts val="110"/>
              </a:spcBef>
              <a:buClr>
                <a:srgbClr val="829FAA"/>
              </a:buClr>
              <a:buFont typeface="Wingdings"/>
              <a:buChar char=""/>
              <a:tabLst>
                <a:tab pos="185420" algn="l"/>
              </a:tabLst>
            </a:pPr>
            <a:r>
              <a:rPr sz="1050" spc="-5" dirty="0">
                <a:latin typeface="Arial"/>
                <a:cs typeface="Arial"/>
              </a:rPr>
              <a:t>Potential</a:t>
            </a:r>
            <a:r>
              <a:rPr sz="1050" spc="-40" dirty="0">
                <a:latin typeface="Arial"/>
                <a:cs typeface="Arial"/>
              </a:rPr>
              <a:t> </a:t>
            </a:r>
            <a:r>
              <a:rPr sz="1050" spc="-5" dirty="0">
                <a:latin typeface="Arial"/>
                <a:cs typeface="Arial"/>
              </a:rPr>
              <a:t>catalyst </a:t>
            </a:r>
            <a:r>
              <a:rPr sz="1050" spc="-275" dirty="0">
                <a:latin typeface="Arial"/>
                <a:cs typeface="Arial"/>
              </a:rPr>
              <a:t> </a:t>
            </a:r>
            <a:r>
              <a:rPr sz="1050" dirty="0">
                <a:latin typeface="Arial"/>
                <a:cs typeface="Arial"/>
              </a:rPr>
              <a:t>improvement</a:t>
            </a:r>
            <a:endParaRPr sz="1050">
              <a:latin typeface="Arial"/>
              <a:cs typeface="Arial"/>
            </a:endParaRPr>
          </a:p>
        </p:txBody>
      </p:sp>
      <p:sp>
        <p:nvSpPr>
          <p:cNvPr id="22" name="object 22"/>
          <p:cNvSpPr txBox="1"/>
          <p:nvPr/>
        </p:nvSpPr>
        <p:spPr>
          <a:xfrm>
            <a:off x="2189265" y="579665"/>
            <a:ext cx="6961505" cy="906144"/>
          </a:xfrm>
          <a:prstGeom prst="rect">
            <a:avLst/>
          </a:prstGeom>
        </p:spPr>
        <p:txBody>
          <a:bodyPr vert="horz" wrap="square" lIns="0" tIns="12700" rIns="0" bIns="0" rtlCol="0">
            <a:spAutoFit/>
          </a:bodyPr>
          <a:lstStyle/>
          <a:p>
            <a:pPr marL="1231900" marR="5080" indent="-1219200">
              <a:lnSpc>
                <a:spcPct val="100000"/>
              </a:lnSpc>
              <a:spcBef>
                <a:spcPts val="100"/>
              </a:spcBef>
            </a:pPr>
            <a:r>
              <a:rPr sz="2000" b="1" spc="-5" dirty="0">
                <a:latin typeface="Arial"/>
                <a:cs typeface="Arial"/>
              </a:rPr>
              <a:t>Minor modifications </a:t>
            </a:r>
            <a:r>
              <a:rPr sz="2000" b="1" dirty="0">
                <a:latin typeface="Arial"/>
                <a:cs typeface="Arial"/>
              </a:rPr>
              <a:t>/ </a:t>
            </a:r>
            <a:r>
              <a:rPr sz="2000" b="1" spc="-5" dirty="0">
                <a:latin typeface="Arial"/>
                <a:cs typeface="Arial"/>
              </a:rPr>
              <a:t>enhancements </a:t>
            </a:r>
            <a:r>
              <a:rPr sz="2000" b="1" dirty="0">
                <a:latin typeface="Arial"/>
                <a:cs typeface="Arial"/>
              </a:rPr>
              <a:t>/ </a:t>
            </a:r>
            <a:r>
              <a:rPr sz="2000" b="1" spc="5" dirty="0">
                <a:latin typeface="Arial"/>
                <a:cs typeface="Arial"/>
              </a:rPr>
              <a:t>hardware </a:t>
            </a:r>
            <a:r>
              <a:rPr sz="2000" b="1" spc="-5" dirty="0">
                <a:latin typeface="Arial"/>
                <a:cs typeface="Arial"/>
              </a:rPr>
              <a:t>additions </a:t>
            </a:r>
            <a:r>
              <a:rPr sz="2000" b="1" spc="-550" dirty="0">
                <a:latin typeface="Arial"/>
                <a:cs typeface="Arial"/>
              </a:rPr>
              <a:t> </a:t>
            </a:r>
            <a:r>
              <a:rPr sz="2000" b="1" spc="-5" dirty="0">
                <a:latin typeface="Arial"/>
                <a:cs typeface="Arial"/>
              </a:rPr>
              <a:t>to achieve</a:t>
            </a:r>
            <a:r>
              <a:rPr sz="2000" b="1" spc="-10" dirty="0">
                <a:latin typeface="Arial"/>
                <a:cs typeface="Arial"/>
              </a:rPr>
              <a:t> </a:t>
            </a:r>
            <a:r>
              <a:rPr sz="2000" b="1" dirty="0">
                <a:latin typeface="Arial"/>
                <a:cs typeface="Arial"/>
              </a:rPr>
              <a:t>100%</a:t>
            </a:r>
            <a:r>
              <a:rPr sz="2000" b="1" spc="-35" dirty="0">
                <a:latin typeface="Arial"/>
                <a:cs typeface="Arial"/>
              </a:rPr>
              <a:t> </a:t>
            </a:r>
            <a:r>
              <a:rPr sz="2000" b="1" spc="-10" dirty="0">
                <a:latin typeface="Arial"/>
                <a:cs typeface="Arial"/>
              </a:rPr>
              <a:t>Hydrogen</a:t>
            </a:r>
            <a:r>
              <a:rPr sz="2000" b="1" spc="55" dirty="0">
                <a:latin typeface="Arial"/>
                <a:cs typeface="Arial"/>
              </a:rPr>
              <a:t> </a:t>
            </a:r>
            <a:r>
              <a:rPr sz="2000" b="1" spc="-5" dirty="0">
                <a:latin typeface="Arial"/>
                <a:cs typeface="Arial"/>
              </a:rPr>
              <a:t>Utilization</a:t>
            </a:r>
            <a:endParaRPr sz="2000">
              <a:latin typeface="Arial"/>
              <a:cs typeface="Arial"/>
            </a:endParaRPr>
          </a:p>
          <a:p>
            <a:pPr marL="3692525">
              <a:lnSpc>
                <a:spcPct val="100000"/>
              </a:lnSpc>
              <a:spcBef>
                <a:spcPts val="690"/>
              </a:spcBef>
            </a:pPr>
            <a:r>
              <a:rPr sz="1200" b="1" spc="-15" dirty="0">
                <a:solidFill>
                  <a:srgbClr val="3B5D69"/>
                </a:solidFill>
                <a:latin typeface="Arial"/>
                <a:cs typeface="Arial"/>
              </a:rPr>
              <a:t>GAS</a:t>
            </a:r>
            <a:r>
              <a:rPr sz="1200" b="1" spc="30" dirty="0">
                <a:solidFill>
                  <a:srgbClr val="3B5D69"/>
                </a:solidFill>
                <a:latin typeface="Arial"/>
                <a:cs typeface="Arial"/>
              </a:rPr>
              <a:t> </a:t>
            </a:r>
            <a:r>
              <a:rPr sz="1200" b="1" spc="-5" dirty="0">
                <a:solidFill>
                  <a:srgbClr val="3B5D69"/>
                </a:solidFill>
                <a:latin typeface="Arial"/>
                <a:cs typeface="Arial"/>
              </a:rPr>
              <a:t>TURBINE</a:t>
            </a:r>
            <a:r>
              <a:rPr sz="1200" b="1" spc="-10" dirty="0">
                <a:solidFill>
                  <a:srgbClr val="3B5D69"/>
                </a:solidFill>
                <a:latin typeface="Arial"/>
                <a:cs typeface="Arial"/>
              </a:rPr>
              <a:t> </a:t>
            </a:r>
            <a:r>
              <a:rPr sz="1200" b="1" dirty="0">
                <a:solidFill>
                  <a:srgbClr val="3B5D69"/>
                </a:solidFill>
                <a:latin typeface="Arial"/>
                <a:cs typeface="Arial"/>
              </a:rPr>
              <a:t>&amp;</a:t>
            </a:r>
            <a:r>
              <a:rPr sz="1200" b="1" spc="-50" dirty="0">
                <a:solidFill>
                  <a:srgbClr val="3B5D69"/>
                </a:solidFill>
                <a:latin typeface="Arial"/>
                <a:cs typeface="Arial"/>
              </a:rPr>
              <a:t> </a:t>
            </a:r>
            <a:r>
              <a:rPr sz="1200" b="1" spc="-15" dirty="0">
                <a:solidFill>
                  <a:srgbClr val="3B5D69"/>
                </a:solidFill>
                <a:latin typeface="Arial"/>
                <a:cs typeface="Arial"/>
              </a:rPr>
              <a:t>AUXILERY</a:t>
            </a:r>
            <a:r>
              <a:rPr sz="1200" b="1" spc="-10" dirty="0">
                <a:solidFill>
                  <a:srgbClr val="3B5D69"/>
                </a:solidFill>
                <a:latin typeface="Arial"/>
                <a:cs typeface="Arial"/>
              </a:rPr>
              <a:t> MODIFICATIONS</a:t>
            </a:r>
            <a:endParaRPr sz="1200">
              <a:latin typeface="Arial"/>
              <a:cs typeface="Arial"/>
            </a:endParaRPr>
          </a:p>
        </p:txBody>
      </p:sp>
      <p:sp>
        <p:nvSpPr>
          <p:cNvPr id="23" name="object 23"/>
          <p:cNvSpPr txBox="1"/>
          <p:nvPr/>
        </p:nvSpPr>
        <p:spPr>
          <a:xfrm>
            <a:off x="373043" y="4893368"/>
            <a:ext cx="1128395" cy="208279"/>
          </a:xfrm>
          <a:prstGeom prst="rect">
            <a:avLst/>
          </a:prstGeom>
        </p:spPr>
        <p:txBody>
          <a:bodyPr vert="horz" wrap="square" lIns="0" tIns="12700" rIns="0" bIns="0" rtlCol="0">
            <a:spAutoFit/>
          </a:bodyPr>
          <a:lstStyle/>
          <a:p>
            <a:pPr marL="12700">
              <a:lnSpc>
                <a:spcPct val="100000"/>
              </a:lnSpc>
              <a:spcBef>
                <a:spcPts val="100"/>
              </a:spcBef>
            </a:pPr>
            <a:r>
              <a:rPr sz="1200" b="1" spc="-15" dirty="0">
                <a:solidFill>
                  <a:srgbClr val="3B5D69"/>
                </a:solidFill>
                <a:latin typeface="Arial"/>
                <a:cs typeface="Arial"/>
              </a:rPr>
              <a:t>FOUNDATIONS</a:t>
            </a:r>
            <a:endParaRPr sz="1200">
              <a:latin typeface="Arial"/>
              <a:cs typeface="Arial"/>
            </a:endParaRPr>
          </a:p>
        </p:txBody>
      </p:sp>
      <p:sp>
        <p:nvSpPr>
          <p:cNvPr id="24" name="object 24"/>
          <p:cNvSpPr txBox="1"/>
          <p:nvPr/>
        </p:nvSpPr>
        <p:spPr>
          <a:xfrm>
            <a:off x="373044" y="5076248"/>
            <a:ext cx="2689225" cy="507365"/>
          </a:xfrm>
          <a:prstGeom prst="rect">
            <a:avLst/>
          </a:prstGeom>
        </p:spPr>
        <p:txBody>
          <a:bodyPr vert="horz" wrap="square" lIns="0" tIns="13970" rIns="0" bIns="0" rtlCol="0">
            <a:spAutoFit/>
          </a:bodyPr>
          <a:lstStyle/>
          <a:p>
            <a:pPr marL="185420" indent="-172720">
              <a:lnSpc>
                <a:spcPct val="100000"/>
              </a:lnSpc>
              <a:spcBef>
                <a:spcPts val="110"/>
              </a:spcBef>
              <a:buClr>
                <a:srgbClr val="829FAA"/>
              </a:buClr>
              <a:buFont typeface="Wingdings"/>
              <a:buChar char=""/>
              <a:tabLst>
                <a:tab pos="185420" algn="l"/>
              </a:tabLst>
            </a:pPr>
            <a:r>
              <a:rPr sz="1050" spc="-5" dirty="0">
                <a:latin typeface="Arial"/>
                <a:cs typeface="Arial"/>
              </a:rPr>
              <a:t>Longer</a:t>
            </a:r>
            <a:r>
              <a:rPr sz="1050" spc="25" dirty="0">
                <a:latin typeface="Arial"/>
                <a:cs typeface="Arial"/>
              </a:rPr>
              <a:t> </a:t>
            </a:r>
            <a:r>
              <a:rPr sz="1050" spc="-5" dirty="0">
                <a:latin typeface="Arial"/>
                <a:cs typeface="Arial"/>
              </a:rPr>
              <a:t>HRSG</a:t>
            </a:r>
            <a:r>
              <a:rPr sz="1050" spc="-30" dirty="0">
                <a:latin typeface="Arial"/>
                <a:cs typeface="Arial"/>
              </a:rPr>
              <a:t> </a:t>
            </a:r>
            <a:r>
              <a:rPr sz="1050" spc="-10" dirty="0">
                <a:latin typeface="Arial"/>
                <a:cs typeface="Arial"/>
              </a:rPr>
              <a:t>Foundation</a:t>
            </a:r>
            <a:endParaRPr sz="1050">
              <a:latin typeface="Arial"/>
              <a:cs typeface="Arial"/>
            </a:endParaRPr>
          </a:p>
          <a:p>
            <a:pPr marL="185420" indent="-172720">
              <a:lnSpc>
                <a:spcPct val="100000"/>
              </a:lnSpc>
              <a:buClr>
                <a:srgbClr val="829FAA"/>
              </a:buClr>
              <a:buFont typeface="Wingdings"/>
              <a:buChar char=""/>
              <a:tabLst>
                <a:tab pos="185420" algn="l"/>
              </a:tabLst>
            </a:pPr>
            <a:r>
              <a:rPr sz="1050" dirty="0">
                <a:latin typeface="Arial"/>
                <a:cs typeface="Arial"/>
              </a:rPr>
              <a:t>Larger</a:t>
            </a:r>
            <a:r>
              <a:rPr sz="1050" spc="-20" dirty="0">
                <a:latin typeface="Arial"/>
                <a:cs typeface="Arial"/>
              </a:rPr>
              <a:t> </a:t>
            </a:r>
            <a:r>
              <a:rPr sz="1050" dirty="0">
                <a:latin typeface="Arial"/>
                <a:cs typeface="Arial"/>
              </a:rPr>
              <a:t>GT</a:t>
            </a:r>
            <a:r>
              <a:rPr sz="1050" spc="-30" dirty="0">
                <a:latin typeface="Arial"/>
                <a:cs typeface="Arial"/>
              </a:rPr>
              <a:t> </a:t>
            </a:r>
            <a:r>
              <a:rPr sz="1050" spc="-5" dirty="0">
                <a:latin typeface="Arial"/>
                <a:cs typeface="Arial"/>
              </a:rPr>
              <a:t>Enclosure</a:t>
            </a:r>
            <a:r>
              <a:rPr sz="1050" spc="20" dirty="0">
                <a:latin typeface="Arial"/>
                <a:cs typeface="Arial"/>
              </a:rPr>
              <a:t> </a:t>
            </a:r>
            <a:r>
              <a:rPr sz="1050" spc="-10" dirty="0">
                <a:latin typeface="Arial"/>
                <a:cs typeface="Arial"/>
              </a:rPr>
              <a:t>Foundation</a:t>
            </a:r>
            <a:endParaRPr sz="1050">
              <a:latin typeface="Arial"/>
              <a:cs typeface="Arial"/>
            </a:endParaRPr>
          </a:p>
          <a:p>
            <a:pPr marL="185420" indent="-172720">
              <a:lnSpc>
                <a:spcPct val="100000"/>
              </a:lnSpc>
              <a:buClr>
                <a:srgbClr val="829FAA"/>
              </a:buClr>
              <a:buFont typeface="Wingdings"/>
              <a:buChar char=""/>
              <a:tabLst>
                <a:tab pos="185420" algn="l"/>
              </a:tabLst>
            </a:pPr>
            <a:r>
              <a:rPr sz="1050" spc="-10" dirty="0">
                <a:latin typeface="Arial"/>
                <a:cs typeface="Arial"/>
              </a:rPr>
              <a:t>Additional</a:t>
            </a:r>
            <a:r>
              <a:rPr sz="1050" spc="65" dirty="0">
                <a:latin typeface="Arial"/>
                <a:cs typeface="Arial"/>
              </a:rPr>
              <a:t> </a:t>
            </a:r>
            <a:r>
              <a:rPr sz="1050" spc="-15" dirty="0">
                <a:latin typeface="Arial"/>
                <a:cs typeface="Arial"/>
              </a:rPr>
              <a:t>Minor</a:t>
            </a:r>
            <a:r>
              <a:rPr sz="1050" spc="70" dirty="0">
                <a:latin typeface="Arial"/>
                <a:cs typeface="Arial"/>
              </a:rPr>
              <a:t> </a:t>
            </a:r>
            <a:r>
              <a:rPr sz="1050" spc="-5" dirty="0">
                <a:latin typeface="Arial"/>
                <a:cs typeface="Arial"/>
              </a:rPr>
              <a:t>pads </a:t>
            </a:r>
            <a:r>
              <a:rPr sz="1050" dirty="0">
                <a:latin typeface="Arial"/>
                <a:cs typeface="Arial"/>
              </a:rPr>
              <a:t>for</a:t>
            </a:r>
            <a:r>
              <a:rPr sz="1050" spc="-10" dirty="0">
                <a:latin typeface="Arial"/>
                <a:cs typeface="Arial"/>
              </a:rPr>
              <a:t> Fuel</a:t>
            </a:r>
            <a:r>
              <a:rPr sz="1050" spc="25" dirty="0">
                <a:latin typeface="Arial"/>
                <a:cs typeface="Arial"/>
              </a:rPr>
              <a:t> </a:t>
            </a:r>
            <a:r>
              <a:rPr sz="1050" spc="-10" dirty="0">
                <a:latin typeface="Arial"/>
                <a:cs typeface="Arial"/>
              </a:rPr>
              <a:t>Mixing,</a:t>
            </a:r>
            <a:r>
              <a:rPr sz="1050" spc="50" dirty="0">
                <a:latin typeface="Arial"/>
                <a:cs typeface="Arial"/>
              </a:rPr>
              <a:t> </a:t>
            </a:r>
            <a:r>
              <a:rPr sz="1050" spc="5" dirty="0">
                <a:latin typeface="Arial"/>
                <a:cs typeface="Arial"/>
              </a:rPr>
              <a:t>etc.</a:t>
            </a:r>
            <a:endParaRPr sz="1050">
              <a:latin typeface="Arial"/>
              <a:cs typeface="Arial"/>
            </a:endParaRPr>
          </a:p>
        </p:txBody>
      </p:sp>
      <p:grpSp>
        <p:nvGrpSpPr>
          <p:cNvPr id="25" name="object 25"/>
          <p:cNvGrpSpPr/>
          <p:nvPr/>
        </p:nvGrpSpPr>
        <p:grpSpPr>
          <a:xfrm>
            <a:off x="2598418" y="4274821"/>
            <a:ext cx="1304290" cy="1000125"/>
            <a:chOff x="2598418" y="4274821"/>
            <a:chExt cx="1304290" cy="1000125"/>
          </a:xfrm>
        </p:grpSpPr>
        <p:sp>
          <p:nvSpPr>
            <p:cNvPr id="26" name="object 26"/>
            <p:cNvSpPr/>
            <p:nvPr/>
          </p:nvSpPr>
          <p:spPr>
            <a:xfrm>
              <a:off x="3190240" y="4607413"/>
              <a:ext cx="676275" cy="657225"/>
            </a:xfrm>
            <a:custGeom>
              <a:avLst/>
              <a:gdLst/>
              <a:ahLst/>
              <a:cxnLst/>
              <a:rect l="l" t="t" r="r" b="b"/>
              <a:pathLst>
                <a:path w="676275" h="657225">
                  <a:moveTo>
                    <a:pt x="0" y="657148"/>
                  </a:moveTo>
                  <a:lnTo>
                    <a:pt x="675932" y="0"/>
                  </a:lnTo>
                </a:path>
              </a:pathLst>
            </a:custGeom>
            <a:ln w="20320">
              <a:solidFill>
                <a:srgbClr val="513BEF"/>
              </a:solidFill>
            </a:ln>
          </p:spPr>
          <p:txBody>
            <a:bodyPr wrap="square" lIns="0" tIns="0" rIns="0" bIns="0" rtlCol="0"/>
            <a:lstStyle/>
            <a:p>
              <a:endParaRPr/>
            </a:p>
          </p:txBody>
        </p:sp>
        <p:sp>
          <p:nvSpPr>
            <p:cNvPr id="27" name="object 27"/>
            <p:cNvSpPr/>
            <p:nvPr/>
          </p:nvSpPr>
          <p:spPr>
            <a:xfrm>
              <a:off x="3821412" y="4572005"/>
              <a:ext cx="81280" cy="80645"/>
            </a:xfrm>
            <a:custGeom>
              <a:avLst/>
              <a:gdLst/>
              <a:ahLst/>
              <a:cxnLst/>
              <a:rect l="l" t="t" r="r" b="b"/>
              <a:pathLst>
                <a:path w="81279" h="80645">
                  <a:moveTo>
                    <a:pt x="81191" y="0"/>
                  </a:moveTo>
                  <a:lnTo>
                    <a:pt x="0" y="25793"/>
                  </a:lnTo>
                  <a:lnTo>
                    <a:pt x="44767" y="35407"/>
                  </a:lnTo>
                  <a:lnTo>
                    <a:pt x="53111" y="80429"/>
                  </a:lnTo>
                  <a:lnTo>
                    <a:pt x="81191" y="0"/>
                  </a:lnTo>
                  <a:close/>
                </a:path>
              </a:pathLst>
            </a:custGeom>
            <a:solidFill>
              <a:srgbClr val="513BEF"/>
            </a:solidFill>
          </p:spPr>
          <p:txBody>
            <a:bodyPr wrap="square" lIns="0" tIns="0" rIns="0" bIns="0" rtlCol="0"/>
            <a:lstStyle/>
            <a:p>
              <a:endParaRPr/>
            </a:p>
          </p:txBody>
        </p:sp>
        <p:sp>
          <p:nvSpPr>
            <p:cNvPr id="28" name="object 28"/>
            <p:cNvSpPr/>
            <p:nvPr/>
          </p:nvSpPr>
          <p:spPr>
            <a:xfrm>
              <a:off x="2624792" y="4318247"/>
              <a:ext cx="561340" cy="923925"/>
            </a:xfrm>
            <a:custGeom>
              <a:avLst/>
              <a:gdLst/>
              <a:ahLst/>
              <a:cxnLst/>
              <a:rect l="l" t="t" r="r" b="b"/>
              <a:pathLst>
                <a:path w="561339" h="923925">
                  <a:moveTo>
                    <a:pt x="560755" y="923480"/>
                  </a:moveTo>
                  <a:lnTo>
                    <a:pt x="0" y="0"/>
                  </a:lnTo>
                </a:path>
              </a:pathLst>
            </a:custGeom>
            <a:ln w="20320">
              <a:solidFill>
                <a:srgbClr val="513BEF"/>
              </a:solidFill>
            </a:ln>
          </p:spPr>
          <p:txBody>
            <a:bodyPr wrap="square" lIns="0" tIns="0" rIns="0" bIns="0" rtlCol="0"/>
            <a:lstStyle/>
            <a:p>
              <a:endParaRPr/>
            </a:p>
          </p:txBody>
        </p:sp>
        <p:sp>
          <p:nvSpPr>
            <p:cNvPr id="29" name="object 29"/>
            <p:cNvSpPr/>
            <p:nvPr/>
          </p:nvSpPr>
          <p:spPr>
            <a:xfrm>
              <a:off x="2598418" y="4274821"/>
              <a:ext cx="72390" cy="85090"/>
            </a:xfrm>
            <a:custGeom>
              <a:avLst/>
              <a:gdLst/>
              <a:ahLst/>
              <a:cxnLst/>
              <a:rect l="l" t="t" r="r" b="b"/>
              <a:pathLst>
                <a:path w="72389" h="85089">
                  <a:moveTo>
                    <a:pt x="0" y="0"/>
                  </a:moveTo>
                  <a:lnTo>
                    <a:pt x="6984" y="84912"/>
                  </a:lnTo>
                  <a:lnTo>
                    <a:pt x="26365" y="43421"/>
                  </a:lnTo>
                  <a:lnTo>
                    <a:pt x="72110" y="45364"/>
                  </a:lnTo>
                  <a:lnTo>
                    <a:pt x="0" y="0"/>
                  </a:lnTo>
                  <a:close/>
                </a:path>
              </a:pathLst>
            </a:custGeom>
            <a:solidFill>
              <a:srgbClr val="513BEF"/>
            </a:solidFill>
          </p:spPr>
          <p:txBody>
            <a:bodyPr wrap="square" lIns="0" tIns="0" rIns="0" bIns="0" rtlCol="0"/>
            <a:lstStyle/>
            <a:p>
              <a:endParaRPr/>
            </a:p>
          </p:txBody>
        </p:sp>
      </p:grpSp>
      <p:sp>
        <p:nvSpPr>
          <p:cNvPr id="30" name="object 30"/>
          <p:cNvSpPr txBox="1">
            <a:spLocks noGrp="1"/>
          </p:cNvSpPr>
          <p:nvPr>
            <p:ph type="sldNum" sz="quarter" idx="7"/>
          </p:nvPr>
        </p:nvSpPr>
        <p:spPr>
          <a:prstGeom prst="rect">
            <a:avLst/>
          </a:prstGeom>
        </p:spPr>
        <p:txBody>
          <a:bodyPr vert="horz" wrap="square" lIns="0" tIns="635" rIns="0" bIns="0" rtlCol="0">
            <a:spAutoFit/>
          </a:bodyPr>
          <a:lstStyle/>
          <a:p>
            <a:pPr marL="38100">
              <a:lnSpc>
                <a:spcPct val="100000"/>
              </a:lnSpc>
              <a:spcBef>
                <a:spcPts val="5"/>
              </a:spcBef>
            </a:pPr>
            <a:fld id="{81D60167-4931-47E6-BA6A-407CBD079E47}" type="slidenum">
              <a:rPr dirty="0"/>
              <a:t>27</a:t>
            </a:fld>
            <a:endParaRPr dirty="0"/>
          </a:p>
        </p:txBody>
      </p:sp>
      <p:sp>
        <p:nvSpPr>
          <p:cNvPr id="31" name="object 31"/>
          <p:cNvSpPr txBox="1">
            <a:spLocks noGrp="1"/>
          </p:cNvSpPr>
          <p:nvPr>
            <p:ph type="ftr" sz="quarter" idx="5"/>
          </p:nvPr>
        </p:nvSpPr>
        <p:spPr>
          <a:prstGeom prst="rect">
            <a:avLst/>
          </a:prstGeom>
        </p:spPr>
        <p:txBody>
          <a:bodyPr vert="horz" wrap="square" lIns="0" tIns="3810" rIns="0" bIns="0" rtlCol="0">
            <a:spAutoFit/>
          </a:bodyPr>
          <a:lstStyle/>
          <a:p>
            <a:pPr marL="12700">
              <a:lnSpc>
                <a:spcPct val="100000"/>
              </a:lnSpc>
              <a:spcBef>
                <a:spcPts val="30"/>
              </a:spcBef>
            </a:pPr>
            <a:r>
              <a:rPr dirty="0"/>
              <a:t>©</a:t>
            </a:r>
            <a:r>
              <a:rPr spc="5" dirty="0"/>
              <a:t> </a:t>
            </a:r>
            <a:r>
              <a:rPr spc="-10" dirty="0"/>
              <a:t>2020</a:t>
            </a:r>
            <a:r>
              <a:rPr spc="15" dirty="0"/>
              <a:t> </a:t>
            </a:r>
            <a:r>
              <a:rPr spc="-5" dirty="0"/>
              <a:t>Mitsubishi</a:t>
            </a:r>
            <a:r>
              <a:rPr spc="30" dirty="0"/>
              <a:t> </a:t>
            </a:r>
            <a:r>
              <a:rPr spc="-20" dirty="0"/>
              <a:t>Power</a:t>
            </a:r>
            <a:r>
              <a:rPr spc="65" dirty="0"/>
              <a:t> </a:t>
            </a:r>
            <a:r>
              <a:rPr spc="-10" dirty="0"/>
              <a:t>Americas,</a:t>
            </a:r>
            <a:r>
              <a:rPr spc="70" dirty="0"/>
              <a:t> </a:t>
            </a:r>
            <a:r>
              <a:rPr spc="-5" dirty="0"/>
              <a:t>Inc.</a:t>
            </a:r>
            <a:r>
              <a:rPr spc="5" dirty="0"/>
              <a:t> </a:t>
            </a:r>
            <a:r>
              <a:rPr spc="-10" dirty="0"/>
              <a:t>All</a:t>
            </a:r>
            <a:r>
              <a:rPr spc="30" dirty="0"/>
              <a:t> </a:t>
            </a:r>
            <a:r>
              <a:rPr spc="-10" dirty="0"/>
              <a:t>Rights</a:t>
            </a:r>
            <a:r>
              <a:rPr spc="15" dirty="0"/>
              <a:t> </a:t>
            </a:r>
            <a:r>
              <a:rPr spc="-15" dirty="0"/>
              <a:t>Reserved.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4540" y="136047"/>
            <a:ext cx="7891780" cy="360680"/>
          </a:xfrm>
          <a:prstGeom prst="rect">
            <a:avLst/>
          </a:prstGeom>
        </p:spPr>
        <p:txBody>
          <a:bodyPr vert="horz" wrap="square" lIns="0" tIns="12700" rIns="0" bIns="0" rtlCol="0">
            <a:spAutoFit/>
          </a:bodyPr>
          <a:lstStyle/>
          <a:p>
            <a:pPr marL="12700">
              <a:lnSpc>
                <a:spcPct val="100000"/>
              </a:lnSpc>
              <a:spcBef>
                <a:spcPts val="100"/>
              </a:spcBef>
            </a:pPr>
            <a:r>
              <a:rPr sz="2200" spc="-5" dirty="0">
                <a:solidFill>
                  <a:srgbClr val="000000"/>
                </a:solidFill>
              </a:rPr>
              <a:t>Mitsubishi</a:t>
            </a:r>
            <a:r>
              <a:rPr sz="2200" spc="30" dirty="0">
                <a:solidFill>
                  <a:srgbClr val="000000"/>
                </a:solidFill>
              </a:rPr>
              <a:t> </a:t>
            </a:r>
            <a:r>
              <a:rPr sz="2200" spc="5" dirty="0">
                <a:solidFill>
                  <a:srgbClr val="000000"/>
                </a:solidFill>
              </a:rPr>
              <a:t>Power</a:t>
            </a:r>
            <a:r>
              <a:rPr sz="2200" spc="-25" dirty="0">
                <a:solidFill>
                  <a:srgbClr val="000000"/>
                </a:solidFill>
              </a:rPr>
              <a:t> </a:t>
            </a:r>
            <a:r>
              <a:rPr sz="2200" spc="-10" dirty="0">
                <a:solidFill>
                  <a:srgbClr val="000000"/>
                </a:solidFill>
              </a:rPr>
              <a:t>Hydaptive™</a:t>
            </a:r>
            <a:r>
              <a:rPr sz="2200" spc="80" dirty="0">
                <a:solidFill>
                  <a:srgbClr val="000000"/>
                </a:solidFill>
              </a:rPr>
              <a:t> </a:t>
            </a:r>
            <a:r>
              <a:rPr sz="2200" spc="-5" dirty="0">
                <a:solidFill>
                  <a:srgbClr val="000000"/>
                </a:solidFill>
              </a:rPr>
              <a:t>Standard</a:t>
            </a:r>
            <a:r>
              <a:rPr sz="2200" spc="45" dirty="0">
                <a:solidFill>
                  <a:srgbClr val="000000"/>
                </a:solidFill>
              </a:rPr>
              <a:t> </a:t>
            </a:r>
            <a:r>
              <a:rPr sz="2200" dirty="0">
                <a:solidFill>
                  <a:srgbClr val="000000"/>
                </a:solidFill>
              </a:rPr>
              <a:t>Flexibility</a:t>
            </a:r>
            <a:r>
              <a:rPr sz="2200" spc="-15" dirty="0">
                <a:solidFill>
                  <a:srgbClr val="000000"/>
                </a:solidFill>
              </a:rPr>
              <a:t> </a:t>
            </a:r>
            <a:r>
              <a:rPr sz="2200" spc="-10" dirty="0">
                <a:solidFill>
                  <a:srgbClr val="000000"/>
                </a:solidFill>
              </a:rPr>
              <a:t>Package</a:t>
            </a:r>
            <a:endParaRPr sz="2200"/>
          </a:p>
        </p:txBody>
      </p:sp>
      <p:pic>
        <p:nvPicPr>
          <p:cNvPr id="3" name="object 3"/>
          <p:cNvPicPr/>
          <p:nvPr/>
        </p:nvPicPr>
        <p:blipFill>
          <a:blip r:embed="rId2" cstate="print"/>
          <a:stretch>
            <a:fillRect/>
          </a:stretch>
        </p:blipFill>
        <p:spPr>
          <a:xfrm>
            <a:off x="470813" y="1148490"/>
            <a:ext cx="11251697" cy="4486125"/>
          </a:xfrm>
          <a:prstGeom prst="rect">
            <a:avLst/>
          </a:prstGeom>
        </p:spPr>
      </p:pic>
      <p:sp>
        <p:nvSpPr>
          <p:cNvPr id="4" name="object 4"/>
          <p:cNvSpPr txBox="1">
            <a:spLocks noGrp="1"/>
          </p:cNvSpPr>
          <p:nvPr>
            <p:ph type="sldNum" sz="quarter" idx="7"/>
          </p:nvPr>
        </p:nvSpPr>
        <p:spPr>
          <a:prstGeom prst="rect">
            <a:avLst/>
          </a:prstGeom>
        </p:spPr>
        <p:txBody>
          <a:bodyPr vert="horz" wrap="square" lIns="0" tIns="635" rIns="0" bIns="0" rtlCol="0">
            <a:spAutoFit/>
          </a:bodyPr>
          <a:lstStyle/>
          <a:p>
            <a:pPr marL="38100">
              <a:lnSpc>
                <a:spcPct val="100000"/>
              </a:lnSpc>
              <a:spcBef>
                <a:spcPts val="5"/>
              </a:spcBef>
            </a:pPr>
            <a:fld id="{81D60167-4931-47E6-BA6A-407CBD079E47}" type="slidenum">
              <a:rPr dirty="0"/>
              <a:t>28</a:t>
            </a:fld>
            <a:endParaRPr dirty="0"/>
          </a:p>
        </p:txBody>
      </p:sp>
      <p:sp>
        <p:nvSpPr>
          <p:cNvPr id="5" name="object 5"/>
          <p:cNvSpPr txBox="1">
            <a:spLocks noGrp="1"/>
          </p:cNvSpPr>
          <p:nvPr>
            <p:ph type="ftr" sz="quarter" idx="5"/>
          </p:nvPr>
        </p:nvSpPr>
        <p:spPr>
          <a:prstGeom prst="rect">
            <a:avLst/>
          </a:prstGeom>
        </p:spPr>
        <p:txBody>
          <a:bodyPr vert="horz" wrap="square" lIns="0" tIns="3810" rIns="0" bIns="0" rtlCol="0">
            <a:spAutoFit/>
          </a:bodyPr>
          <a:lstStyle/>
          <a:p>
            <a:pPr marL="12700">
              <a:lnSpc>
                <a:spcPct val="100000"/>
              </a:lnSpc>
              <a:spcBef>
                <a:spcPts val="30"/>
              </a:spcBef>
            </a:pPr>
            <a:r>
              <a:rPr dirty="0"/>
              <a:t>©</a:t>
            </a:r>
            <a:r>
              <a:rPr spc="5" dirty="0"/>
              <a:t> </a:t>
            </a:r>
            <a:r>
              <a:rPr spc="-10" dirty="0"/>
              <a:t>2020</a:t>
            </a:r>
            <a:r>
              <a:rPr spc="15" dirty="0"/>
              <a:t> </a:t>
            </a:r>
            <a:r>
              <a:rPr spc="-5" dirty="0"/>
              <a:t>Mitsubishi</a:t>
            </a:r>
            <a:r>
              <a:rPr spc="30" dirty="0"/>
              <a:t> </a:t>
            </a:r>
            <a:r>
              <a:rPr spc="-20" dirty="0"/>
              <a:t>Power</a:t>
            </a:r>
            <a:r>
              <a:rPr spc="65" dirty="0"/>
              <a:t> </a:t>
            </a:r>
            <a:r>
              <a:rPr spc="-10" dirty="0"/>
              <a:t>Americas,</a:t>
            </a:r>
            <a:r>
              <a:rPr spc="70" dirty="0"/>
              <a:t> </a:t>
            </a:r>
            <a:r>
              <a:rPr spc="-5" dirty="0"/>
              <a:t>Inc.</a:t>
            </a:r>
            <a:r>
              <a:rPr spc="5" dirty="0"/>
              <a:t> </a:t>
            </a:r>
            <a:r>
              <a:rPr spc="-10" dirty="0"/>
              <a:t>All</a:t>
            </a:r>
            <a:r>
              <a:rPr spc="30" dirty="0"/>
              <a:t> </a:t>
            </a:r>
            <a:r>
              <a:rPr spc="-10" dirty="0"/>
              <a:t>Rights</a:t>
            </a:r>
            <a:r>
              <a:rPr spc="15" dirty="0"/>
              <a:t> </a:t>
            </a:r>
            <a:r>
              <a:rPr spc="-15" dirty="0"/>
              <a:t>Reserved.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4540" y="136047"/>
            <a:ext cx="5711190" cy="360680"/>
          </a:xfrm>
          <a:prstGeom prst="rect">
            <a:avLst/>
          </a:prstGeom>
        </p:spPr>
        <p:txBody>
          <a:bodyPr vert="horz" wrap="square" lIns="0" tIns="12700" rIns="0" bIns="0" rtlCol="0">
            <a:spAutoFit/>
          </a:bodyPr>
          <a:lstStyle/>
          <a:p>
            <a:pPr marL="12700">
              <a:lnSpc>
                <a:spcPct val="100000"/>
              </a:lnSpc>
              <a:spcBef>
                <a:spcPts val="100"/>
              </a:spcBef>
            </a:pPr>
            <a:r>
              <a:rPr sz="2200" dirty="0">
                <a:solidFill>
                  <a:srgbClr val="000000"/>
                </a:solidFill>
              </a:rPr>
              <a:t>Fully </a:t>
            </a:r>
            <a:r>
              <a:rPr sz="2200" spc="-5" dirty="0">
                <a:solidFill>
                  <a:srgbClr val="000000"/>
                </a:solidFill>
              </a:rPr>
              <a:t>Integrated</a:t>
            </a:r>
            <a:r>
              <a:rPr sz="2200" spc="20" dirty="0">
                <a:solidFill>
                  <a:srgbClr val="000000"/>
                </a:solidFill>
              </a:rPr>
              <a:t> </a:t>
            </a:r>
            <a:r>
              <a:rPr sz="2200" spc="-10" dirty="0">
                <a:solidFill>
                  <a:srgbClr val="000000"/>
                </a:solidFill>
              </a:rPr>
              <a:t>Hydaptive</a:t>
            </a:r>
            <a:r>
              <a:rPr sz="2200" spc="75" dirty="0">
                <a:solidFill>
                  <a:srgbClr val="000000"/>
                </a:solidFill>
              </a:rPr>
              <a:t> </a:t>
            </a:r>
            <a:r>
              <a:rPr sz="2200" spc="-5" dirty="0">
                <a:solidFill>
                  <a:srgbClr val="000000"/>
                </a:solidFill>
              </a:rPr>
              <a:t>Storage</a:t>
            </a:r>
            <a:r>
              <a:rPr sz="2200" spc="25" dirty="0">
                <a:solidFill>
                  <a:srgbClr val="000000"/>
                </a:solidFill>
              </a:rPr>
              <a:t> </a:t>
            </a:r>
            <a:r>
              <a:rPr sz="2200" spc="-15" dirty="0">
                <a:solidFill>
                  <a:srgbClr val="000000"/>
                </a:solidFill>
              </a:rPr>
              <a:t>System</a:t>
            </a:r>
            <a:endParaRPr sz="2200"/>
          </a:p>
        </p:txBody>
      </p:sp>
      <p:sp>
        <p:nvSpPr>
          <p:cNvPr id="3" name="object 3"/>
          <p:cNvSpPr txBox="1"/>
          <p:nvPr/>
        </p:nvSpPr>
        <p:spPr>
          <a:xfrm>
            <a:off x="1779933" y="5695749"/>
            <a:ext cx="8701405" cy="635000"/>
          </a:xfrm>
          <a:prstGeom prst="rect">
            <a:avLst/>
          </a:prstGeom>
        </p:spPr>
        <p:txBody>
          <a:bodyPr vert="horz" wrap="square" lIns="0" tIns="12700" rIns="0" bIns="0" rtlCol="0">
            <a:spAutoFit/>
          </a:bodyPr>
          <a:lstStyle/>
          <a:p>
            <a:pPr marL="38100" marR="30480" indent="160020">
              <a:lnSpc>
                <a:spcPct val="100000"/>
              </a:lnSpc>
              <a:spcBef>
                <a:spcPts val="100"/>
              </a:spcBef>
            </a:pPr>
            <a:r>
              <a:rPr sz="2000" b="1" dirty="0">
                <a:latin typeface="Arial"/>
                <a:cs typeface="Arial"/>
              </a:rPr>
              <a:t>Seamless </a:t>
            </a:r>
            <a:r>
              <a:rPr sz="2000" b="1" spc="-5" dirty="0">
                <a:latin typeface="Arial"/>
                <a:cs typeface="Arial"/>
              </a:rPr>
              <a:t>integration </a:t>
            </a:r>
            <a:r>
              <a:rPr sz="2000" b="1" dirty="0">
                <a:latin typeface="Arial"/>
                <a:cs typeface="Arial"/>
              </a:rPr>
              <a:t>across </a:t>
            </a:r>
            <a:r>
              <a:rPr sz="2000" b="1" spc="-5" dirty="0">
                <a:latin typeface="Arial"/>
                <a:cs typeface="Arial"/>
              </a:rPr>
              <a:t>the “charging” </a:t>
            </a:r>
            <a:r>
              <a:rPr sz="2000" b="1" spc="-10" dirty="0">
                <a:latin typeface="Arial"/>
                <a:cs typeface="Arial"/>
              </a:rPr>
              <a:t>cycle </a:t>
            </a:r>
            <a:r>
              <a:rPr sz="2000" b="1" spc="-5" dirty="0">
                <a:latin typeface="Arial"/>
                <a:cs typeface="Arial"/>
              </a:rPr>
              <a:t>(electrolyzers) and </a:t>
            </a:r>
            <a:r>
              <a:rPr sz="2000" b="1" dirty="0">
                <a:latin typeface="Arial"/>
                <a:cs typeface="Arial"/>
              </a:rPr>
              <a:t> </a:t>
            </a:r>
            <a:r>
              <a:rPr sz="2000" b="1" spc="-5" dirty="0">
                <a:latin typeface="Arial"/>
                <a:cs typeface="Arial"/>
              </a:rPr>
              <a:t>“discharging”</a:t>
            </a:r>
            <a:r>
              <a:rPr sz="2000" b="1" spc="-40" dirty="0">
                <a:latin typeface="Arial"/>
                <a:cs typeface="Arial"/>
              </a:rPr>
              <a:t> </a:t>
            </a:r>
            <a:r>
              <a:rPr sz="2000" b="1" spc="-10" dirty="0">
                <a:latin typeface="Arial"/>
                <a:cs typeface="Arial"/>
              </a:rPr>
              <a:t>cycle</a:t>
            </a:r>
            <a:r>
              <a:rPr sz="2000" b="1" spc="35" dirty="0">
                <a:latin typeface="Arial"/>
                <a:cs typeface="Arial"/>
              </a:rPr>
              <a:t> </a:t>
            </a:r>
            <a:r>
              <a:rPr sz="2000" b="1" spc="-10" dirty="0">
                <a:latin typeface="Arial"/>
                <a:cs typeface="Arial"/>
              </a:rPr>
              <a:t>(hydrogen</a:t>
            </a:r>
            <a:r>
              <a:rPr sz="2000" b="1" spc="65" dirty="0">
                <a:latin typeface="Arial"/>
                <a:cs typeface="Arial"/>
              </a:rPr>
              <a:t> </a:t>
            </a:r>
            <a:r>
              <a:rPr sz="2000" b="1" spc="-5" dirty="0">
                <a:latin typeface="Arial"/>
                <a:cs typeface="Arial"/>
              </a:rPr>
              <a:t>GT/GTCC)</a:t>
            </a:r>
            <a:r>
              <a:rPr sz="2000" b="1" spc="-20" dirty="0">
                <a:latin typeface="Arial"/>
                <a:cs typeface="Arial"/>
              </a:rPr>
              <a:t> </a:t>
            </a:r>
            <a:r>
              <a:rPr sz="2000" b="1" spc="5" dirty="0">
                <a:latin typeface="Arial"/>
                <a:cs typeface="Arial"/>
              </a:rPr>
              <a:t>with</a:t>
            </a:r>
            <a:r>
              <a:rPr sz="2000" b="1" spc="-55" dirty="0">
                <a:latin typeface="Arial"/>
                <a:cs typeface="Arial"/>
              </a:rPr>
              <a:t> </a:t>
            </a:r>
            <a:r>
              <a:rPr sz="2000" b="1" spc="-5" dirty="0">
                <a:latin typeface="Arial"/>
                <a:cs typeface="Arial"/>
              </a:rPr>
              <a:t>on- or</a:t>
            </a:r>
            <a:r>
              <a:rPr sz="2000" b="1" spc="5" dirty="0">
                <a:latin typeface="Arial"/>
                <a:cs typeface="Arial"/>
              </a:rPr>
              <a:t> </a:t>
            </a:r>
            <a:r>
              <a:rPr sz="2000" b="1" spc="-5" dirty="0">
                <a:latin typeface="Arial"/>
                <a:cs typeface="Arial"/>
              </a:rPr>
              <a:t>off-site </a:t>
            </a:r>
            <a:r>
              <a:rPr sz="2000" b="1" spc="-10" dirty="0">
                <a:latin typeface="Arial"/>
                <a:cs typeface="Arial"/>
              </a:rPr>
              <a:t>H</a:t>
            </a:r>
            <a:r>
              <a:rPr sz="2025" b="1" spc="-15" baseline="-20576" dirty="0">
                <a:latin typeface="Arial"/>
                <a:cs typeface="Arial"/>
              </a:rPr>
              <a:t>2</a:t>
            </a:r>
            <a:r>
              <a:rPr sz="2025" b="1" spc="270" baseline="-20576" dirty="0">
                <a:latin typeface="Arial"/>
                <a:cs typeface="Arial"/>
              </a:rPr>
              <a:t> </a:t>
            </a:r>
            <a:r>
              <a:rPr sz="2000" b="1" spc="-5" dirty="0">
                <a:latin typeface="Arial"/>
                <a:cs typeface="Arial"/>
              </a:rPr>
              <a:t>storage</a:t>
            </a:r>
            <a:endParaRPr sz="2000">
              <a:latin typeface="Arial"/>
              <a:cs typeface="Arial"/>
            </a:endParaRPr>
          </a:p>
        </p:txBody>
      </p:sp>
      <p:grpSp>
        <p:nvGrpSpPr>
          <p:cNvPr id="4" name="object 4"/>
          <p:cNvGrpSpPr/>
          <p:nvPr/>
        </p:nvGrpSpPr>
        <p:grpSpPr>
          <a:xfrm>
            <a:off x="7988300" y="828040"/>
            <a:ext cx="3944620" cy="2369820"/>
            <a:chOff x="7988300" y="828040"/>
            <a:chExt cx="3944620" cy="2369820"/>
          </a:xfrm>
        </p:grpSpPr>
        <p:pic>
          <p:nvPicPr>
            <p:cNvPr id="5" name="object 5"/>
            <p:cNvPicPr/>
            <p:nvPr/>
          </p:nvPicPr>
          <p:blipFill>
            <a:blip r:embed="rId2" cstate="print"/>
            <a:stretch>
              <a:fillRect/>
            </a:stretch>
          </p:blipFill>
          <p:spPr>
            <a:xfrm>
              <a:off x="7998460" y="877812"/>
              <a:ext cx="3924300" cy="2309887"/>
            </a:xfrm>
            <a:prstGeom prst="rect">
              <a:avLst/>
            </a:prstGeom>
          </p:spPr>
        </p:pic>
        <p:sp>
          <p:nvSpPr>
            <p:cNvPr id="6" name="object 6"/>
            <p:cNvSpPr/>
            <p:nvPr/>
          </p:nvSpPr>
          <p:spPr>
            <a:xfrm>
              <a:off x="7993380" y="833120"/>
              <a:ext cx="3934460" cy="2359660"/>
            </a:xfrm>
            <a:custGeom>
              <a:avLst/>
              <a:gdLst/>
              <a:ahLst/>
              <a:cxnLst/>
              <a:rect l="l" t="t" r="r" b="b"/>
              <a:pathLst>
                <a:path w="3934459" h="2359660">
                  <a:moveTo>
                    <a:pt x="0" y="0"/>
                  </a:moveTo>
                  <a:lnTo>
                    <a:pt x="3934460" y="0"/>
                  </a:lnTo>
                  <a:lnTo>
                    <a:pt x="3934460" y="2359660"/>
                  </a:lnTo>
                  <a:lnTo>
                    <a:pt x="0" y="2359660"/>
                  </a:lnTo>
                  <a:lnTo>
                    <a:pt x="0" y="0"/>
                  </a:lnTo>
                  <a:close/>
                </a:path>
              </a:pathLst>
            </a:custGeom>
            <a:ln w="10160">
              <a:solidFill>
                <a:srgbClr val="213E4A"/>
              </a:solidFill>
            </a:ln>
          </p:spPr>
          <p:txBody>
            <a:bodyPr wrap="square" lIns="0" tIns="0" rIns="0" bIns="0" rtlCol="0"/>
            <a:lstStyle/>
            <a:p>
              <a:endParaRPr/>
            </a:p>
          </p:txBody>
        </p:sp>
      </p:grpSp>
      <p:grpSp>
        <p:nvGrpSpPr>
          <p:cNvPr id="7" name="object 7"/>
          <p:cNvGrpSpPr/>
          <p:nvPr/>
        </p:nvGrpSpPr>
        <p:grpSpPr>
          <a:xfrm>
            <a:off x="7995919" y="3251200"/>
            <a:ext cx="3947160" cy="2268220"/>
            <a:chOff x="7995919" y="3251200"/>
            <a:chExt cx="3947160" cy="2268220"/>
          </a:xfrm>
        </p:grpSpPr>
        <p:pic>
          <p:nvPicPr>
            <p:cNvPr id="8" name="object 8"/>
            <p:cNvPicPr/>
            <p:nvPr/>
          </p:nvPicPr>
          <p:blipFill>
            <a:blip r:embed="rId3" cstate="print"/>
            <a:stretch>
              <a:fillRect/>
            </a:stretch>
          </p:blipFill>
          <p:spPr>
            <a:xfrm>
              <a:off x="8006079" y="3314082"/>
              <a:ext cx="3926839" cy="2195177"/>
            </a:xfrm>
            <a:prstGeom prst="rect">
              <a:avLst/>
            </a:prstGeom>
          </p:spPr>
        </p:pic>
        <p:sp>
          <p:nvSpPr>
            <p:cNvPr id="9" name="object 9"/>
            <p:cNvSpPr/>
            <p:nvPr/>
          </p:nvSpPr>
          <p:spPr>
            <a:xfrm>
              <a:off x="8000999" y="3256280"/>
              <a:ext cx="3937000" cy="2258060"/>
            </a:xfrm>
            <a:custGeom>
              <a:avLst/>
              <a:gdLst/>
              <a:ahLst/>
              <a:cxnLst/>
              <a:rect l="l" t="t" r="r" b="b"/>
              <a:pathLst>
                <a:path w="3937000" h="2258060">
                  <a:moveTo>
                    <a:pt x="0" y="0"/>
                  </a:moveTo>
                  <a:lnTo>
                    <a:pt x="3937000" y="0"/>
                  </a:lnTo>
                  <a:lnTo>
                    <a:pt x="3937000" y="2258060"/>
                  </a:lnTo>
                  <a:lnTo>
                    <a:pt x="0" y="2258060"/>
                  </a:lnTo>
                  <a:lnTo>
                    <a:pt x="0" y="0"/>
                  </a:lnTo>
                  <a:close/>
                </a:path>
              </a:pathLst>
            </a:custGeom>
            <a:ln w="10160">
              <a:solidFill>
                <a:srgbClr val="213E4A"/>
              </a:solidFill>
            </a:ln>
          </p:spPr>
          <p:txBody>
            <a:bodyPr wrap="square" lIns="0" tIns="0" rIns="0" bIns="0" rtlCol="0"/>
            <a:lstStyle/>
            <a:p>
              <a:endParaRPr/>
            </a:p>
          </p:txBody>
        </p:sp>
      </p:grpSp>
      <p:pic>
        <p:nvPicPr>
          <p:cNvPr id="10" name="object 10"/>
          <p:cNvPicPr/>
          <p:nvPr/>
        </p:nvPicPr>
        <p:blipFill>
          <a:blip r:embed="rId4" cstate="print"/>
          <a:stretch>
            <a:fillRect/>
          </a:stretch>
        </p:blipFill>
        <p:spPr>
          <a:xfrm>
            <a:off x="7620" y="962660"/>
            <a:ext cx="7894319" cy="4231638"/>
          </a:xfrm>
          <a:prstGeom prst="rect">
            <a:avLst/>
          </a:prstGeom>
        </p:spPr>
      </p:pic>
      <p:sp>
        <p:nvSpPr>
          <p:cNvPr id="11" name="object 11"/>
          <p:cNvSpPr txBox="1">
            <a:spLocks noGrp="1"/>
          </p:cNvSpPr>
          <p:nvPr>
            <p:ph type="sldNum" sz="quarter" idx="7"/>
          </p:nvPr>
        </p:nvSpPr>
        <p:spPr>
          <a:prstGeom prst="rect">
            <a:avLst/>
          </a:prstGeom>
        </p:spPr>
        <p:txBody>
          <a:bodyPr vert="horz" wrap="square" lIns="0" tIns="635" rIns="0" bIns="0" rtlCol="0">
            <a:spAutoFit/>
          </a:bodyPr>
          <a:lstStyle/>
          <a:p>
            <a:pPr marL="38100">
              <a:lnSpc>
                <a:spcPct val="100000"/>
              </a:lnSpc>
              <a:spcBef>
                <a:spcPts val="5"/>
              </a:spcBef>
            </a:pPr>
            <a:fld id="{81D60167-4931-47E6-BA6A-407CBD079E47}" type="slidenum">
              <a:rPr dirty="0"/>
              <a:t>29</a:t>
            </a:fld>
            <a:endParaRPr dirty="0"/>
          </a:p>
        </p:txBody>
      </p:sp>
      <p:sp>
        <p:nvSpPr>
          <p:cNvPr id="12" name="object 12"/>
          <p:cNvSpPr txBox="1">
            <a:spLocks noGrp="1"/>
          </p:cNvSpPr>
          <p:nvPr>
            <p:ph type="ftr" sz="quarter" idx="5"/>
          </p:nvPr>
        </p:nvSpPr>
        <p:spPr>
          <a:prstGeom prst="rect">
            <a:avLst/>
          </a:prstGeom>
        </p:spPr>
        <p:txBody>
          <a:bodyPr vert="horz" wrap="square" lIns="0" tIns="3810" rIns="0" bIns="0" rtlCol="0">
            <a:spAutoFit/>
          </a:bodyPr>
          <a:lstStyle/>
          <a:p>
            <a:pPr marL="12700">
              <a:lnSpc>
                <a:spcPct val="100000"/>
              </a:lnSpc>
              <a:spcBef>
                <a:spcPts val="30"/>
              </a:spcBef>
            </a:pPr>
            <a:r>
              <a:rPr dirty="0"/>
              <a:t>©</a:t>
            </a:r>
            <a:r>
              <a:rPr spc="5" dirty="0"/>
              <a:t> </a:t>
            </a:r>
            <a:r>
              <a:rPr spc="-10" dirty="0"/>
              <a:t>2020</a:t>
            </a:r>
            <a:r>
              <a:rPr spc="15" dirty="0"/>
              <a:t> </a:t>
            </a:r>
            <a:r>
              <a:rPr spc="-5" dirty="0"/>
              <a:t>Mitsubishi</a:t>
            </a:r>
            <a:r>
              <a:rPr spc="30" dirty="0"/>
              <a:t> </a:t>
            </a:r>
            <a:r>
              <a:rPr spc="-20" dirty="0"/>
              <a:t>Power</a:t>
            </a:r>
            <a:r>
              <a:rPr spc="65" dirty="0"/>
              <a:t> </a:t>
            </a:r>
            <a:r>
              <a:rPr spc="-10" dirty="0"/>
              <a:t>Americas,</a:t>
            </a:r>
            <a:r>
              <a:rPr spc="70" dirty="0"/>
              <a:t> </a:t>
            </a:r>
            <a:r>
              <a:rPr spc="-5" dirty="0"/>
              <a:t>Inc.</a:t>
            </a:r>
            <a:r>
              <a:rPr spc="5" dirty="0"/>
              <a:t> </a:t>
            </a:r>
            <a:r>
              <a:rPr spc="-10" dirty="0"/>
              <a:t>All</a:t>
            </a:r>
            <a:r>
              <a:rPr spc="30" dirty="0"/>
              <a:t> </a:t>
            </a:r>
            <a:r>
              <a:rPr spc="-10" dirty="0"/>
              <a:t>Rights</a:t>
            </a:r>
            <a:r>
              <a:rPr spc="15" dirty="0"/>
              <a:t> </a:t>
            </a:r>
            <a:r>
              <a:rPr spc="-15" dirty="0"/>
              <a:t>Reserved.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68505" y="2727007"/>
            <a:ext cx="5857240" cy="543560"/>
          </a:xfrm>
          <a:prstGeom prst="rect">
            <a:avLst/>
          </a:prstGeom>
        </p:spPr>
        <p:txBody>
          <a:bodyPr vert="horz" wrap="square" lIns="0" tIns="12700" rIns="0" bIns="0" rtlCol="0">
            <a:spAutoFit/>
          </a:bodyPr>
          <a:lstStyle/>
          <a:p>
            <a:pPr marL="12700">
              <a:lnSpc>
                <a:spcPct val="100000"/>
              </a:lnSpc>
              <a:spcBef>
                <a:spcPts val="100"/>
              </a:spcBef>
            </a:pPr>
            <a:r>
              <a:rPr sz="3400" b="1" spc="-5" dirty="0">
                <a:latin typeface="Arial"/>
                <a:cs typeface="Arial"/>
              </a:rPr>
              <a:t>Hydrogen</a:t>
            </a:r>
            <a:r>
              <a:rPr sz="3400" b="1" spc="-40" dirty="0">
                <a:latin typeface="Arial"/>
                <a:cs typeface="Arial"/>
              </a:rPr>
              <a:t> </a:t>
            </a:r>
            <a:r>
              <a:rPr sz="3400" b="1" dirty="0">
                <a:latin typeface="Arial"/>
                <a:cs typeface="Arial"/>
              </a:rPr>
              <a:t>Basics</a:t>
            </a:r>
            <a:r>
              <a:rPr sz="3400" b="1" spc="-50" dirty="0">
                <a:latin typeface="Arial"/>
                <a:cs typeface="Arial"/>
              </a:rPr>
              <a:t> </a:t>
            </a:r>
            <a:r>
              <a:rPr sz="3400" b="1" dirty="0">
                <a:latin typeface="Arial"/>
                <a:cs typeface="Arial"/>
              </a:rPr>
              <a:t>and</a:t>
            </a:r>
            <a:r>
              <a:rPr sz="3400" b="1" spc="-35" dirty="0">
                <a:latin typeface="Arial"/>
                <a:cs typeface="Arial"/>
              </a:rPr>
              <a:t> </a:t>
            </a:r>
            <a:r>
              <a:rPr sz="3400" b="1" dirty="0">
                <a:latin typeface="Arial"/>
                <a:cs typeface="Arial"/>
              </a:rPr>
              <a:t>Safety</a:t>
            </a:r>
            <a:endParaRPr sz="3400">
              <a:latin typeface="Arial"/>
              <a:cs typeface="Arial"/>
            </a:endParaRPr>
          </a:p>
        </p:txBody>
      </p:sp>
      <p:sp>
        <p:nvSpPr>
          <p:cNvPr id="4" name="object 4"/>
          <p:cNvSpPr txBox="1"/>
          <p:nvPr/>
        </p:nvSpPr>
        <p:spPr>
          <a:xfrm>
            <a:off x="271698" y="6494899"/>
            <a:ext cx="2414270" cy="125095"/>
          </a:xfrm>
          <a:prstGeom prst="rect">
            <a:avLst/>
          </a:prstGeom>
        </p:spPr>
        <p:txBody>
          <a:bodyPr vert="horz" wrap="square" lIns="0" tIns="3810" rIns="0" bIns="0" rtlCol="0">
            <a:spAutoFit/>
          </a:bodyPr>
          <a:lstStyle/>
          <a:p>
            <a:pPr marL="12700">
              <a:lnSpc>
                <a:spcPct val="100000"/>
              </a:lnSpc>
              <a:spcBef>
                <a:spcPts val="30"/>
              </a:spcBef>
            </a:pPr>
            <a:r>
              <a:rPr sz="700" dirty="0">
                <a:latin typeface="Arial"/>
                <a:cs typeface="Arial"/>
              </a:rPr>
              <a:t>©</a:t>
            </a:r>
            <a:r>
              <a:rPr sz="700" spc="5" dirty="0">
                <a:latin typeface="Arial"/>
                <a:cs typeface="Arial"/>
              </a:rPr>
              <a:t> </a:t>
            </a:r>
            <a:r>
              <a:rPr sz="700" spc="-10" dirty="0">
                <a:latin typeface="Arial"/>
                <a:cs typeface="Arial"/>
              </a:rPr>
              <a:t>2020</a:t>
            </a:r>
            <a:r>
              <a:rPr sz="700" spc="15" dirty="0">
                <a:latin typeface="Arial"/>
                <a:cs typeface="Arial"/>
              </a:rPr>
              <a:t> </a:t>
            </a:r>
            <a:r>
              <a:rPr sz="700" spc="-5" dirty="0">
                <a:latin typeface="Arial"/>
                <a:cs typeface="Arial"/>
              </a:rPr>
              <a:t>Mitsubishi</a:t>
            </a:r>
            <a:r>
              <a:rPr sz="700" spc="30" dirty="0">
                <a:latin typeface="Arial"/>
                <a:cs typeface="Arial"/>
              </a:rPr>
              <a:t> </a:t>
            </a:r>
            <a:r>
              <a:rPr sz="700" spc="-20" dirty="0">
                <a:latin typeface="Arial"/>
                <a:cs typeface="Arial"/>
              </a:rPr>
              <a:t>Power</a:t>
            </a:r>
            <a:r>
              <a:rPr sz="700" spc="65" dirty="0">
                <a:latin typeface="Arial"/>
                <a:cs typeface="Arial"/>
              </a:rPr>
              <a:t> </a:t>
            </a:r>
            <a:r>
              <a:rPr sz="700" spc="-10" dirty="0">
                <a:latin typeface="Arial"/>
                <a:cs typeface="Arial"/>
              </a:rPr>
              <a:t>Americas,</a:t>
            </a:r>
            <a:r>
              <a:rPr sz="700" spc="70" dirty="0">
                <a:latin typeface="Arial"/>
                <a:cs typeface="Arial"/>
              </a:rPr>
              <a:t> </a:t>
            </a:r>
            <a:r>
              <a:rPr sz="700" spc="-5" dirty="0">
                <a:latin typeface="Arial"/>
                <a:cs typeface="Arial"/>
              </a:rPr>
              <a:t>Inc.</a:t>
            </a:r>
            <a:r>
              <a:rPr sz="700" spc="5" dirty="0">
                <a:latin typeface="Arial"/>
                <a:cs typeface="Arial"/>
              </a:rPr>
              <a:t> </a:t>
            </a:r>
            <a:r>
              <a:rPr sz="700" spc="-10" dirty="0">
                <a:latin typeface="Arial"/>
                <a:cs typeface="Arial"/>
              </a:rPr>
              <a:t>All</a:t>
            </a:r>
            <a:r>
              <a:rPr sz="700" spc="30" dirty="0">
                <a:latin typeface="Arial"/>
                <a:cs typeface="Arial"/>
              </a:rPr>
              <a:t> </a:t>
            </a:r>
            <a:r>
              <a:rPr sz="700" spc="-10" dirty="0">
                <a:latin typeface="Arial"/>
                <a:cs typeface="Arial"/>
              </a:rPr>
              <a:t>Rights</a:t>
            </a:r>
            <a:r>
              <a:rPr sz="700" spc="15" dirty="0">
                <a:latin typeface="Arial"/>
                <a:cs typeface="Arial"/>
              </a:rPr>
              <a:t> </a:t>
            </a:r>
            <a:r>
              <a:rPr sz="700" spc="-15" dirty="0">
                <a:latin typeface="Arial"/>
                <a:cs typeface="Arial"/>
              </a:rPr>
              <a:t>Reserved.</a:t>
            </a:r>
            <a:endParaRPr sz="700">
              <a:latin typeface="Arial"/>
              <a:cs typeface="Arial"/>
            </a:endParaRPr>
          </a:p>
        </p:txBody>
      </p:sp>
      <p:sp>
        <p:nvSpPr>
          <p:cNvPr id="3" name="object 3"/>
          <p:cNvSpPr txBox="1"/>
          <p:nvPr/>
        </p:nvSpPr>
        <p:spPr>
          <a:xfrm>
            <a:off x="468505" y="3421907"/>
            <a:ext cx="10739755" cy="330200"/>
          </a:xfrm>
          <a:prstGeom prst="rect">
            <a:avLst/>
          </a:prstGeom>
        </p:spPr>
        <p:txBody>
          <a:bodyPr vert="horz" wrap="square" lIns="0" tIns="12700" rIns="0" bIns="0" rtlCol="0">
            <a:spAutoFit/>
          </a:bodyPr>
          <a:lstStyle/>
          <a:p>
            <a:pPr marL="12700">
              <a:lnSpc>
                <a:spcPct val="100000"/>
              </a:lnSpc>
              <a:spcBef>
                <a:spcPts val="100"/>
              </a:spcBef>
            </a:pPr>
            <a:r>
              <a:rPr sz="2000" b="1" dirty="0">
                <a:solidFill>
                  <a:srgbClr val="00AF50"/>
                </a:solidFill>
                <a:latin typeface="Arial"/>
                <a:cs typeface="Arial"/>
              </a:rPr>
              <a:t>A</a:t>
            </a:r>
            <a:r>
              <a:rPr sz="2000" b="1" spc="-80" dirty="0">
                <a:solidFill>
                  <a:srgbClr val="00AF50"/>
                </a:solidFill>
                <a:latin typeface="Arial"/>
                <a:cs typeface="Arial"/>
              </a:rPr>
              <a:t> </a:t>
            </a:r>
            <a:r>
              <a:rPr sz="2000" b="1" spc="-5" dirty="0">
                <a:solidFill>
                  <a:srgbClr val="00AF50"/>
                </a:solidFill>
                <a:latin typeface="Arial"/>
                <a:cs typeface="Arial"/>
              </a:rPr>
              <a:t>look</a:t>
            </a:r>
            <a:r>
              <a:rPr sz="2000" b="1" spc="-10" dirty="0">
                <a:solidFill>
                  <a:srgbClr val="00AF50"/>
                </a:solidFill>
                <a:latin typeface="Arial"/>
                <a:cs typeface="Arial"/>
              </a:rPr>
              <a:t> </a:t>
            </a:r>
            <a:r>
              <a:rPr sz="2000" b="1" dirty="0">
                <a:solidFill>
                  <a:srgbClr val="00AF50"/>
                </a:solidFill>
                <a:latin typeface="Arial"/>
                <a:cs typeface="Arial"/>
              </a:rPr>
              <a:t>at</a:t>
            </a:r>
            <a:r>
              <a:rPr sz="2000" b="1" spc="-5" dirty="0">
                <a:solidFill>
                  <a:srgbClr val="00AF50"/>
                </a:solidFill>
                <a:latin typeface="Arial"/>
                <a:cs typeface="Arial"/>
              </a:rPr>
              <a:t> the amount of </a:t>
            </a:r>
            <a:r>
              <a:rPr sz="2000" b="1" spc="-10" dirty="0">
                <a:solidFill>
                  <a:srgbClr val="00AF50"/>
                </a:solidFill>
                <a:latin typeface="Arial"/>
                <a:cs typeface="Arial"/>
              </a:rPr>
              <a:t>hydrogen</a:t>
            </a:r>
            <a:r>
              <a:rPr sz="2000" b="1" spc="60" dirty="0">
                <a:solidFill>
                  <a:srgbClr val="00AF50"/>
                </a:solidFill>
                <a:latin typeface="Arial"/>
                <a:cs typeface="Arial"/>
              </a:rPr>
              <a:t> </a:t>
            </a:r>
            <a:r>
              <a:rPr sz="2000" b="1" dirty="0">
                <a:solidFill>
                  <a:srgbClr val="00AF50"/>
                </a:solidFill>
                <a:latin typeface="Arial"/>
                <a:cs typeface="Arial"/>
              </a:rPr>
              <a:t>needed</a:t>
            </a:r>
            <a:r>
              <a:rPr sz="2000" b="1" spc="-15" dirty="0">
                <a:solidFill>
                  <a:srgbClr val="00AF50"/>
                </a:solidFill>
                <a:latin typeface="Arial"/>
                <a:cs typeface="Arial"/>
              </a:rPr>
              <a:t> </a:t>
            </a:r>
            <a:r>
              <a:rPr sz="2000" b="1" dirty="0">
                <a:solidFill>
                  <a:srgbClr val="00AF50"/>
                </a:solidFill>
                <a:latin typeface="Arial"/>
                <a:cs typeface="Arial"/>
              </a:rPr>
              <a:t>and</a:t>
            </a:r>
            <a:r>
              <a:rPr sz="2000" b="1" spc="-20" dirty="0">
                <a:solidFill>
                  <a:srgbClr val="00AF50"/>
                </a:solidFill>
                <a:latin typeface="Arial"/>
                <a:cs typeface="Arial"/>
              </a:rPr>
              <a:t> </a:t>
            </a:r>
            <a:r>
              <a:rPr sz="2000" b="1" spc="-5" dirty="0">
                <a:solidFill>
                  <a:srgbClr val="00AF50"/>
                </a:solidFill>
                <a:latin typeface="Arial"/>
                <a:cs typeface="Arial"/>
              </a:rPr>
              <a:t>considerations</a:t>
            </a:r>
            <a:r>
              <a:rPr sz="2000" b="1" spc="-30" dirty="0">
                <a:solidFill>
                  <a:srgbClr val="00AF50"/>
                </a:solidFill>
                <a:latin typeface="Arial"/>
                <a:cs typeface="Arial"/>
              </a:rPr>
              <a:t> </a:t>
            </a:r>
            <a:r>
              <a:rPr sz="2000" b="1" spc="-5" dirty="0">
                <a:solidFill>
                  <a:srgbClr val="00AF50"/>
                </a:solidFill>
                <a:latin typeface="Arial"/>
                <a:cs typeface="Arial"/>
              </a:rPr>
              <a:t>to</a:t>
            </a:r>
            <a:r>
              <a:rPr sz="2000" b="1" dirty="0">
                <a:solidFill>
                  <a:srgbClr val="00AF50"/>
                </a:solidFill>
                <a:latin typeface="Arial"/>
                <a:cs typeface="Arial"/>
              </a:rPr>
              <a:t> use</a:t>
            </a:r>
            <a:r>
              <a:rPr sz="2000" b="1" spc="-5" dirty="0">
                <a:solidFill>
                  <a:srgbClr val="00AF50"/>
                </a:solidFill>
                <a:latin typeface="Arial"/>
                <a:cs typeface="Arial"/>
              </a:rPr>
              <a:t> </a:t>
            </a:r>
            <a:r>
              <a:rPr sz="2000" b="1" dirty="0">
                <a:solidFill>
                  <a:srgbClr val="00AF50"/>
                </a:solidFill>
                <a:latin typeface="Arial"/>
                <a:cs typeface="Arial"/>
              </a:rPr>
              <a:t>it</a:t>
            </a:r>
            <a:r>
              <a:rPr sz="2000" b="1" spc="-25" dirty="0">
                <a:solidFill>
                  <a:srgbClr val="00AF50"/>
                </a:solidFill>
                <a:latin typeface="Arial"/>
                <a:cs typeface="Arial"/>
              </a:rPr>
              <a:t> </a:t>
            </a:r>
            <a:r>
              <a:rPr sz="2000" b="1" dirty="0">
                <a:solidFill>
                  <a:srgbClr val="00AF50"/>
                </a:solidFill>
                <a:latin typeface="Arial"/>
                <a:cs typeface="Arial"/>
              </a:rPr>
              <a:t>safely</a:t>
            </a:r>
            <a:r>
              <a:rPr sz="2000" b="1" spc="-30" dirty="0">
                <a:solidFill>
                  <a:srgbClr val="00AF50"/>
                </a:solidFill>
                <a:latin typeface="Arial"/>
                <a:cs typeface="Arial"/>
              </a:rPr>
              <a:t> </a:t>
            </a:r>
            <a:r>
              <a:rPr sz="2000" b="1" dirty="0">
                <a:solidFill>
                  <a:srgbClr val="00AF50"/>
                </a:solidFill>
                <a:latin typeface="Arial"/>
                <a:cs typeface="Arial"/>
              </a:rPr>
              <a:t>and</a:t>
            </a:r>
            <a:r>
              <a:rPr sz="2000" b="1" spc="-20" dirty="0">
                <a:solidFill>
                  <a:srgbClr val="00AF50"/>
                </a:solidFill>
                <a:latin typeface="Arial"/>
                <a:cs typeface="Arial"/>
              </a:rPr>
              <a:t> </a:t>
            </a:r>
            <a:r>
              <a:rPr sz="2000" b="1" dirty="0">
                <a:solidFill>
                  <a:srgbClr val="00AF50"/>
                </a:solidFill>
                <a:latin typeface="Arial"/>
                <a:cs typeface="Arial"/>
              </a:rPr>
              <a:t>reliably</a:t>
            </a:r>
            <a:endParaRPr sz="2000">
              <a:latin typeface="Arial"/>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4540" y="136047"/>
            <a:ext cx="3648075" cy="360680"/>
          </a:xfrm>
          <a:prstGeom prst="rect">
            <a:avLst/>
          </a:prstGeom>
        </p:spPr>
        <p:txBody>
          <a:bodyPr vert="horz" wrap="square" lIns="0" tIns="12700" rIns="0" bIns="0" rtlCol="0">
            <a:spAutoFit/>
          </a:bodyPr>
          <a:lstStyle/>
          <a:p>
            <a:pPr marL="12700">
              <a:lnSpc>
                <a:spcPct val="100000"/>
              </a:lnSpc>
              <a:spcBef>
                <a:spcPts val="100"/>
              </a:spcBef>
            </a:pPr>
            <a:r>
              <a:rPr sz="2200" spc="-5" dirty="0">
                <a:solidFill>
                  <a:srgbClr val="000000"/>
                </a:solidFill>
              </a:rPr>
              <a:t>Key </a:t>
            </a:r>
            <a:r>
              <a:rPr sz="2200" spc="-25" dirty="0">
                <a:solidFill>
                  <a:srgbClr val="000000"/>
                </a:solidFill>
              </a:rPr>
              <a:t>Takeaways</a:t>
            </a:r>
            <a:r>
              <a:rPr sz="2200" spc="15" dirty="0">
                <a:solidFill>
                  <a:srgbClr val="000000"/>
                </a:solidFill>
              </a:rPr>
              <a:t> </a:t>
            </a:r>
            <a:r>
              <a:rPr sz="2200" dirty="0">
                <a:solidFill>
                  <a:srgbClr val="000000"/>
                </a:solidFill>
              </a:rPr>
              <a:t>from</a:t>
            </a:r>
            <a:r>
              <a:rPr sz="2200" spc="-35" dirty="0">
                <a:solidFill>
                  <a:srgbClr val="000000"/>
                </a:solidFill>
              </a:rPr>
              <a:t> </a:t>
            </a:r>
            <a:r>
              <a:rPr sz="2200" spc="-40" dirty="0">
                <a:solidFill>
                  <a:srgbClr val="000000"/>
                </a:solidFill>
              </a:rPr>
              <a:t>Today</a:t>
            </a:r>
            <a:endParaRPr sz="2200"/>
          </a:p>
        </p:txBody>
      </p:sp>
      <p:sp>
        <p:nvSpPr>
          <p:cNvPr id="4" name="object 4"/>
          <p:cNvSpPr txBox="1">
            <a:spLocks noGrp="1"/>
          </p:cNvSpPr>
          <p:nvPr>
            <p:ph type="sldNum" sz="quarter" idx="7"/>
          </p:nvPr>
        </p:nvSpPr>
        <p:spPr>
          <a:prstGeom prst="rect">
            <a:avLst/>
          </a:prstGeom>
        </p:spPr>
        <p:txBody>
          <a:bodyPr vert="horz" wrap="square" lIns="0" tIns="635" rIns="0" bIns="0" rtlCol="0">
            <a:spAutoFit/>
          </a:bodyPr>
          <a:lstStyle/>
          <a:p>
            <a:pPr marL="38100">
              <a:lnSpc>
                <a:spcPct val="100000"/>
              </a:lnSpc>
              <a:spcBef>
                <a:spcPts val="5"/>
              </a:spcBef>
            </a:pPr>
            <a:fld id="{81D60167-4931-47E6-BA6A-407CBD079E47}" type="slidenum">
              <a:rPr dirty="0"/>
              <a:t>30</a:t>
            </a:fld>
            <a:endParaRPr dirty="0"/>
          </a:p>
        </p:txBody>
      </p:sp>
      <p:sp>
        <p:nvSpPr>
          <p:cNvPr id="5" name="object 5"/>
          <p:cNvSpPr txBox="1">
            <a:spLocks noGrp="1"/>
          </p:cNvSpPr>
          <p:nvPr>
            <p:ph type="ftr" sz="quarter" idx="5"/>
          </p:nvPr>
        </p:nvSpPr>
        <p:spPr>
          <a:prstGeom prst="rect">
            <a:avLst/>
          </a:prstGeom>
        </p:spPr>
        <p:txBody>
          <a:bodyPr vert="horz" wrap="square" lIns="0" tIns="3810" rIns="0" bIns="0" rtlCol="0">
            <a:spAutoFit/>
          </a:bodyPr>
          <a:lstStyle/>
          <a:p>
            <a:pPr marL="12700">
              <a:lnSpc>
                <a:spcPct val="100000"/>
              </a:lnSpc>
              <a:spcBef>
                <a:spcPts val="30"/>
              </a:spcBef>
            </a:pPr>
            <a:r>
              <a:rPr dirty="0"/>
              <a:t>©</a:t>
            </a:r>
            <a:r>
              <a:rPr spc="5" dirty="0"/>
              <a:t> </a:t>
            </a:r>
            <a:r>
              <a:rPr spc="-10" dirty="0"/>
              <a:t>2020</a:t>
            </a:r>
            <a:r>
              <a:rPr spc="15" dirty="0"/>
              <a:t> </a:t>
            </a:r>
            <a:r>
              <a:rPr spc="-5" dirty="0"/>
              <a:t>Mitsubishi</a:t>
            </a:r>
            <a:r>
              <a:rPr spc="30" dirty="0"/>
              <a:t> </a:t>
            </a:r>
            <a:r>
              <a:rPr spc="-20" dirty="0"/>
              <a:t>Power</a:t>
            </a:r>
            <a:r>
              <a:rPr spc="65" dirty="0"/>
              <a:t> </a:t>
            </a:r>
            <a:r>
              <a:rPr spc="-10" dirty="0"/>
              <a:t>Americas,</a:t>
            </a:r>
            <a:r>
              <a:rPr spc="70" dirty="0"/>
              <a:t> </a:t>
            </a:r>
            <a:r>
              <a:rPr spc="-5" dirty="0"/>
              <a:t>Inc.</a:t>
            </a:r>
            <a:r>
              <a:rPr spc="5" dirty="0"/>
              <a:t> </a:t>
            </a:r>
            <a:r>
              <a:rPr spc="-10" dirty="0"/>
              <a:t>All</a:t>
            </a:r>
            <a:r>
              <a:rPr spc="30" dirty="0"/>
              <a:t> </a:t>
            </a:r>
            <a:r>
              <a:rPr spc="-10" dirty="0"/>
              <a:t>Rights</a:t>
            </a:r>
            <a:r>
              <a:rPr spc="15" dirty="0"/>
              <a:t> </a:t>
            </a:r>
            <a:r>
              <a:rPr spc="-15" dirty="0"/>
              <a:t>Reserved.</a:t>
            </a:r>
          </a:p>
        </p:txBody>
      </p:sp>
      <p:sp>
        <p:nvSpPr>
          <p:cNvPr id="3" name="object 3"/>
          <p:cNvSpPr txBox="1"/>
          <p:nvPr/>
        </p:nvSpPr>
        <p:spPr>
          <a:xfrm>
            <a:off x="631187" y="709440"/>
            <a:ext cx="10542270" cy="5146040"/>
          </a:xfrm>
          <a:prstGeom prst="rect">
            <a:avLst/>
          </a:prstGeom>
        </p:spPr>
        <p:txBody>
          <a:bodyPr vert="horz" wrap="square" lIns="0" tIns="12700" rIns="0" bIns="0" rtlCol="0">
            <a:spAutoFit/>
          </a:bodyPr>
          <a:lstStyle/>
          <a:p>
            <a:pPr marL="528320" marR="242570" indent="-515620">
              <a:lnSpc>
                <a:spcPct val="100000"/>
              </a:lnSpc>
              <a:spcBef>
                <a:spcPts val="100"/>
              </a:spcBef>
              <a:buClr>
                <a:srgbClr val="829FAA"/>
              </a:buClr>
              <a:buAutoNum type="arabicPeriod"/>
              <a:tabLst>
                <a:tab pos="527685" algn="l"/>
                <a:tab pos="528320" algn="l"/>
              </a:tabLst>
            </a:pPr>
            <a:r>
              <a:rPr sz="2800" dirty="0">
                <a:solidFill>
                  <a:srgbClr val="10171F"/>
                </a:solidFill>
                <a:latin typeface="Arial"/>
                <a:cs typeface="Arial"/>
              </a:rPr>
              <a:t>Green</a:t>
            </a:r>
            <a:r>
              <a:rPr sz="2800" spc="-5" dirty="0">
                <a:solidFill>
                  <a:srgbClr val="10171F"/>
                </a:solidFill>
                <a:latin typeface="Arial"/>
                <a:cs typeface="Arial"/>
              </a:rPr>
              <a:t> </a:t>
            </a:r>
            <a:r>
              <a:rPr sz="2800" spc="-10" dirty="0">
                <a:solidFill>
                  <a:srgbClr val="10171F"/>
                </a:solidFill>
                <a:latin typeface="Arial"/>
                <a:cs typeface="Arial"/>
              </a:rPr>
              <a:t>hydrogen</a:t>
            </a:r>
            <a:r>
              <a:rPr sz="2800" spc="55" dirty="0">
                <a:solidFill>
                  <a:srgbClr val="10171F"/>
                </a:solidFill>
                <a:latin typeface="Arial"/>
                <a:cs typeface="Arial"/>
              </a:rPr>
              <a:t> </a:t>
            </a:r>
            <a:r>
              <a:rPr sz="2800" spc="-5" dirty="0">
                <a:solidFill>
                  <a:srgbClr val="10171F"/>
                </a:solidFill>
                <a:latin typeface="Arial"/>
                <a:cs typeface="Arial"/>
              </a:rPr>
              <a:t>is</a:t>
            </a:r>
            <a:r>
              <a:rPr sz="2800" dirty="0">
                <a:solidFill>
                  <a:srgbClr val="10171F"/>
                </a:solidFill>
                <a:latin typeface="Arial"/>
                <a:cs typeface="Arial"/>
              </a:rPr>
              <a:t> not a </a:t>
            </a:r>
            <a:r>
              <a:rPr sz="2800" spc="-10" dirty="0">
                <a:solidFill>
                  <a:srgbClr val="10171F"/>
                </a:solidFill>
                <a:latin typeface="Arial"/>
                <a:cs typeface="Arial"/>
              </a:rPr>
              <a:t>power</a:t>
            </a:r>
            <a:r>
              <a:rPr sz="2800" spc="40" dirty="0">
                <a:solidFill>
                  <a:srgbClr val="10171F"/>
                </a:solidFill>
                <a:latin typeface="Arial"/>
                <a:cs typeface="Arial"/>
              </a:rPr>
              <a:t> </a:t>
            </a:r>
            <a:r>
              <a:rPr sz="2800" dirty="0">
                <a:solidFill>
                  <a:srgbClr val="10171F"/>
                </a:solidFill>
                <a:latin typeface="Arial"/>
                <a:cs typeface="Arial"/>
              </a:rPr>
              <a:t>generation</a:t>
            </a:r>
            <a:r>
              <a:rPr sz="2800" spc="20" dirty="0">
                <a:solidFill>
                  <a:srgbClr val="10171F"/>
                </a:solidFill>
                <a:latin typeface="Arial"/>
                <a:cs typeface="Arial"/>
              </a:rPr>
              <a:t> </a:t>
            </a:r>
            <a:r>
              <a:rPr sz="2800" spc="-5" dirty="0">
                <a:solidFill>
                  <a:srgbClr val="10171F"/>
                </a:solidFill>
                <a:latin typeface="Arial"/>
                <a:cs typeface="Arial"/>
              </a:rPr>
              <a:t>fuel,</a:t>
            </a:r>
            <a:r>
              <a:rPr sz="2800" spc="-25" dirty="0">
                <a:solidFill>
                  <a:srgbClr val="10171F"/>
                </a:solidFill>
                <a:latin typeface="Arial"/>
                <a:cs typeface="Arial"/>
              </a:rPr>
              <a:t> </a:t>
            </a:r>
            <a:r>
              <a:rPr sz="2800" spc="-5" dirty="0">
                <a:solidFill>
                  <a:srgbClr val="10171F"/>
                </a:solidFill>
                <a:latin typeface="Arial"/>
                <a:cs typeface="Arial"/>
              </a:rPr>
              <a:t>it</a:t>
            </a:r>
            <a:r>
              <a:rPr sz="2800" spc="5" dirty="0">
                <a:solidFill>
                  <a:srgbClr val="10171F"/>
                </a:solidFill>
                <a:latin typeface="Arial"/>
                <a:cs typeface="Arial"/>
              </a:rPr>
              <a:t> </a:t>
            </a:r>
            <a:r>
              <a:rPr sz="2800" spc="-5" dirty="0">
                <a:solidFill>
                  <a:srgbClr val="10171F"/>
                </a:solidFill>
                <a:latin typeface="Arial"/>
                <a:cs typeface="Arial"/>
              </a:rPr>
              <a:t>is </a:t>
            </a:r>
            <a:r>
              <a:rPr sz="2800" dirty="0">
                <a:solidFill>
                  <a:srgbClr val="10171F"/>
                </a:solidFill>
                <a:latin typeface="Arial"/>
                <a:cs typeface="Arial"/>
              </a:rPr>
              <a:t>an</a:t>
            </a:r>
            <a:r>
              <a:rPr sz="2800" spc="5" dirty="0">
                <a:solidFill>
                  <a:srgbClr val="10171F"/>
                </a:solidFill>
                <a:latin typeface="Arial"/>
                <a:cs typeface="Arial"/>
              </a:rPr>
              <a:t> </a:t>
            </a:r>
            <a:r>
              <a:rPr sz="2800" dirty="0">
                <a:solidFill>
                  <a:srgbClr val="10171F"/>
                </a:solidFill>
                <a:latin typeface="Arial"/>
                <a:cs typeface="Arial"/>
              </a:rPr>
              <a:t>energy </a:t>
            </a:r>
            <a:r>
              <a:rPr sz="2800" spc="-765" dirty="0">
                <a:solidFill>
                  <a:srgbClr val="10171F"/>
                </a:solidFill>
                <a:latin typeface="Arial"/>
                <a:cs typeface="Arial"/>
              </a:rPr>
              <a:t> </a:t>
            </a:r>
            <a:r>
              <a:rPr sz="2800" dirty="0">
                <a:solidFill>
                  <a:srgbClr val="10171F"/>
                </a:solidFill>
                <a:latin typeface="Arial"/>
                <a:cs typeface="Arial"/>
              </a:rPr>
              <a:t>storage medium</a:t>
            </a:r>
            <a:endParaRPr sz="2800">
              <a:latin typeface="Arial"/>
              <a:cs typeface="Arial"/>
            </a:endParaRPr>
          </a:p>
          <a:p>
            <a:pPr>
              <a:lnSpc>
                <a:spcPct val="100000"/>
              </a:lnSpc>
              <a:spcBef>
                <a:spcPts val="25"/>
              </a:spcBef>
              <a:buClr>
                <a:srgbClr val="829FAA"/>
              </a:buClr>
              <a:buFont typeface="Arial"/>
              <a:buAutoNum type="arabicPeriod"/>
            </a:pPr>
            <a:endParaRPr sz="2900">
              <a:latin typeface="Arial"/>
              <a:cs typeface="Arial"/>
            </a:endParaRPr>
          </a:p>
          <a:p>
            <a:pPr marL="528320" marR="438150" indent="-515620">
              <a:lnSpc>
                <a:spcPct val="100000"/>
              </a:lnSpc>
              <a:buClr>
                <a:srgbClr val="829FAA"/>
              </a:buClr>
              <a:buAutoNum type="arabicPeriod"/>
              <a:tabLst>
                <a:tab pos="527685" algn="l"/>
                <a:tab pos="528320" algn="l"/>
              </a:tabLst>
            </a:pPr>
            <a:r>
              <a:rPr sz="2800" spc="-5" dirty="0">
                <a:latin typeface="Arial"/>
                <a:cs typeface="Arial"/>
              </a:rPr>
              <a:t>The</a:t>
            </a:r>
            <a:r>
              <a:rPr sz="2800" spc="10" dirty="0">
                <a:latin typeface="Arial"/>
                <a:cs typeface="Arial"/>
              </a:rPr>
              <a:t> </a:t>
            </a:r>
            <a:r>
              <a:rPr sz="2800" spc="-5" dirty="0">
                <a:latin typeface="Arial"/>
                <a:cs typeface="Arial"/>
              </a:rPr>
              <a:t>processes </a:t>
            </a:r>
            <a:r>
              <a:rPr sz="2800" dirty="0">
                <a:latin typeface="Arial"/>
                <a:cs typeface="Arial"/>
              </a:rPr>
              <a:t>and equipment</a:t>
            </a:r>
            <a:r>
              <a:rPr sz="2800" spc="-5" dirty="0">
                <a:latin typeface="Arial"/>
                <a:cs typeface="Arial"/>
              </a:rPr>
              <a:t> </a:t>
            </a:r>
            <a:r>
              <a:rPr sz="2800" dirty="0">
                <a:latin typeface="Arial"/>
                <a:cs typeface="Arial"/>
              </a:rPr>
              <a:t>needed</a:t>
            </a:r>
            <a:r>
              <a:rPr sz="2800" spc="10" dirty="0">
                <a:latin typeface="Arial"/>
                <a:cs typeface="Arial"/>
              </a:rPr>
              <a:t> </a:t>
            </a:r>
            <a:r>
              <a:rPr sz="2800" dirty="0">
                <a:latin typeface="Arial"/>
                <a:cs typeface="Arial"/>
              </a:rPr>
              <a:t>to</a:t>
            </a:r>
            <a:r>
              <a:rPr sz="2800" spc="-25" dirty="0">
                <a:latin typeface="Arial"/>
                <a:cs typeface="Arial"/>
              </a:rPr>
              <a:t> </a:t>
            </a:r>
            <a:r>
              <a:rPr sz="2800" dirty="0">
                <a:latin typeface="Arial"/>
                <a:cs typeface="Arial"/>
              </a:rPr>
              <a:t>generate</a:t>
            </a:r>
            <a:r>
              <a:rPr sz="2800" spc="15" dirty="0">
                <a:latin typeface="Arial"/>
                <a:cs typeface="Arial"/>
              </a:rPr>
              <a:t> </a:t>
            </a:r>
            <a:r>
              <a:rPr sz="2800" dirty="0">
                <a:latin typeface="Arial"/>
                <a:cs typeface="Arial"/>
              </a:rPr>
              <a:t>and</a:t>
            </a:r>
            <a:r>
              <a:rPr sz="2800" spc="-5" dirty="0">
                <a:latin typeface="Arial"/>
                <a:cs typeface="Arial"/>
              </a:rPr>
              <a:t> </a:t>
            </a:r>
            <a:r>
              <a:rPr sz="2800" dirty="0">
                <a:latin typeface="Arial"/>
                <a:cs typeface="Arial"/>
              </a:rPr>
              <a:t>store </a:t>
            </a:r>
            <a:r>
              <a:rPr sz="2800" spc="-765" dirty="0">
                <a:latin typeface="Arial"/>
                <a:cs typeface="Arial"/>
              </a:rPr>
              <a:t> </a:t>
            </a:r>
            <a:r>
              <a:rPr sz="2800" spc="-10" dirty="0">
                <a:latin typeface="Arial"/>
                <a:cs typeface="Arial"/>
              </a:rPr>
              <a:t>hydrogen</a:t>
            </a:r>
            <a:r>
              <a:rPr sz="2800" spc="55" dirty="0">
                <a:latin typeface="Arial"/>
                <a:cs typeface="Arial"/>
              </a:rPr>
              <a:t> </a:t>
            </a:r>
            <a:r>
              <a:rPr sz="2800" spc="-5" dirty="0">
                <a:latin typeface="Arial"/>
                <a:cs typeface="Arial"/>
              </a:rPr>
              <a:t>is</a:t>
            </a:r>
            <a:r>
              <a:rPr sz="2800" dirty="0">
                <a:latin typeface="Arial"/>
                <a:cs typeface="Arial"/>
              </a:rPr>
              <a:t> </a:t>
            </a:r>
            <a:r>
              <a:rPr sz="2800" spc="-5" dirty="0">
                <a:latin typeface="Arial"/>
                <a:cs typeface="Arial"/>
              </a:rPr>
              <a:t>all</a:t>
            </a:r>
            <a:r>
              <a:rPr sz="2800" spc="20" dirty="0">
                <a:latin typeface="Arial"/>
                <a:cs typeface="Arial"/>
              </a:rPr>
              <a:t> </a:t>
            </a:r>
            <a:r>
              <a:rPr sz="2800" dirty="0">
                <a:latin typeface="Arial"/>
                <a:cs typeface="Arial"/>
              </a:rPr>
              <a:t>mature</a:t>
            </a:r>
            <a:r>
              <a:rPr sz="2800" spc="-20" dirty="0">
                <a:latin typeface="Arial"/>
                <a:cs typeface="Arial"/>
              </a:rPr>
              <a:t> </a:t>
            </a:r>
            <a:r>
              <a:rPr sz="2800" spc="-5" dirty="0">
                <a:latin typeface="Arial"/>
                <a:cs typeface="Arial"/>
              </a:rPr>
              <a:t>technology</a:t>
            </a:r>
            <a:endParaRPr sz="2800">
              <a:latin typeface="Arial"/>
              <a:cs typeface="Arial"/>
            </a:endParaRPr>
          </a:p>
          <a:p>
            <a:pPr>
              <a:lnSpc>
                <a:spcPct val="100000"/>
              </a:lnSpc>
              <a:spcBef>
                <a:spcPts val="25"/>
              </a:spcBef>
              <a:buClr>
                <a:srgbClr val="829FAA"/>
              </a:buClr>
              <a:buFont typeface="Arial"/>
              <a:buAutoNum type="arabicPeriod"/>
            </a:pPr>
            <a:endParaRPr sz="2900">
              <a:latin typeface="Arial"/>
              <a:cs typeface="Arial"/>
            </a:endParaRPr>
          </a:p>
          <a:p>
            <a:pPr marL="528320" marR="5080" indent="-515620">
              <a:lnSpc>
                <a:spcPct val="100000"/>
              </a:lnSpc>
              <a:buClr>
                <a:srgbClr val="829FAA"/>
              </a:buClr>
              <a:buAutoNum type="arabicPeriod"/>
              <a:tabLst>
                <a:tab pos="527685" algn="l"/>
                <a:tab pos="528320" algn="l"/>
              </a:tabLst>
            </a:pPr>
            <a:r>
              <a:rPr sz="2800" spc="-5" dirty="0">
                <a:latin typeface="Arial"/>
                <a:cs typeface="Arial"/>
              </a:rPr>
              <a:t>The</a:t>
            </a:r>
            <a:r>
              <a:rPr sz="2800" spc="20" dirty="0">
                <a:latin typeface="Arial"/>
                <a:cs typeface="Arial"/>
              </a:rPr>
              <a:t> </a:t>
            </a:r>
            <a:r>
              <a:rPr sz="2800" dirty="0">
                <a:latin typeface="Arial"/>
                <a:cs typeface="Arial"/>
              </a:rPr>
              <a:t>evolution</a:t>
            </a:r>
            <a:r>
              <a:rPr sz="2800" spc="-20" dirty="0">
                <a:latin typeface="Arial"/>
                <a:cs typeface="Arial"/>
              </a:rPr>
              <a:t> </a:t>
            </a:r>
            <a:r>
              <a:rPr sz="2800" dirty="0">
                <a:latin typeface="Arial"/>
                <a:cs typeface="Arial"/>
              </a:rPr>
              <a:t>of </a:t>
            </a:r>
            <a:r>
              <a:rPr sz="2800" spc="-5" dirty="0">
                <a:latin typeface="Arial"/>
                <a:cs typeface="Arial"/>
              </a:rPr>
              <a:t>H2</a:t>
            </a:r>
            <a:r>
              <a:rPr sz="2800" dirty="0">
                <a:latin typeface="Arial"/>
                <a:cs typeface="Arial"/>
              </a:rPr>
              <a:t> </a:t>
            </a:r>
            <a:r>
              <a:rPr sz="2800" spc="-5" dirty="0">
                <a:latin typeface="Arial"/>
                <a:cs typeface="Arial"/>
              </a:rPr>
              <a:t>combustion</a:t>
            </a:r>
            <a:r>
              <a:rPr sz="2800" spc="5" dirty="0">
                <a:latin typeface="Arial"/>
                <a:cs typeface="Arial"/>
              </a:rPr>
              <a:t> </a:t>
            </a:r>
            <a:r>
              <a:rPr sz="2800" dirty="0">
                <a:latin typeface="Arial"/>
                <a:cs typeface="Arial"/>
              </a:rPr>
              <a:t>has been</a:t>
            </a:r>
            <a:r>
              <a:rPr sz="2800" spc="20" dirty="0">
                <a:latin typeface="Arial"/>
                <a:cs typeface="Arial"/>
              </a:rPr>
              <a:t> </a:t>
            </a:r>
            <a:r>
              <a:rPr sz="2800" spc="-5" dirty="0">
                <a:latin typeface="Arial"/>
                <a:cs typeface="Arial"/>
              </a:rPr>
              <a:t>going</a:t>
            </a:r>
            <a:r>
              <a:rPr sz="2800" spc="5" dirty="0">
                <a:latin typeface="Arial"/>
                <a:cs typeface="Arial"/>
              </a:rPr>
              <a:t> </a:t>
            </a:r>
            <a:r>
              <a:rPr sz="2800" dirty="0">
                <a:latin typeface="Arial"/>
                <a:cs typeface="Arial"/>
              </a:rPr>
              <a:t>on</a:t>
            </a:r>
            <a:r>
              <a:rPr sz="2800" spc="5" dirty="0">
                <a:latin typeface="Arial"/>
                <a:cs typeface="Arial"/>
              </a:rPr>
              <a:t> </a:t>
            </a:r>
            <a:r>
              <a:rPr sz="2800" dirty="0">
                <a:latin typeface="Arial"/>
                <a:cs typeface="Arial"/>
              </a:rPr>
              <a:t>for</a:t>
            </a:r>
            <a:r>
              <a:rPr sz="2800" spc="10" dirty="0">
                <a:latin typeface="Arial"/>
                <a:cs typeface="Arial"/>
              </a:rPr>
              <a:t> </a:t>
            </a:r>
            <a:r>
              <a:rPr sz="2800" spc="-5" dirty="0">
                <a:latin typeface="Arial"/>
                <a:cs typeface="Arial"/>
              </a:rPr>
              <a:t>decades </a:t>
            </a:r>
            <a:r>
              <a:rPr sz="2800" spc="-760" dirty="0">
                <a:latin typeface="Arial"/>
                <a:cs typeface="Arial"/>
              </a:rPr>
              <a:t> </a:t>
            </a:r>
            <a:r>
              <a:rPr sz="2800" dirty="0">
                <a:latin typeface="Arial"/>
                <a:cs typeface="Arial"/>
              </a:rPr>
              <a:t>and </a:t>
            </a:r>
            <a:r>
              <a:rPr sz="2800" spc="-5" dirty="0">
                <a:latin typeface="Arial"/>
                <a:cs typeface="Arial"/>
              </a:rPr>
              <a:t>is</a:t>
            </a:r>
            <a:r>
              <a:rPr sz="2800" dirty="0">
                <a:latin typeface="Arial"/>
                <a:cs typeface="Arial"/>
              </a:rPr>
              <a:t> on</a:t>
            </a:r>
            <a:r>
              <a:rPr sz="2800" spc="5" dirty="0">
                <a:latin typeface="Arial"/>
                <a:cs typeface="Arial"/>
              </a:rPr>
              <a:t> </a:t>
            </a:r>
            <a:r>
              <a:rPr sz="2800" dirty="0">
                <a:latin typeface="Arial"/>
                <a:cs typeface="Arial"/>
              </a:rPr>
              <a:t>the</a:t>
            </a:r>
            <a:r>
              <a:rPr sz="2800" spc="5" dirty="0">
                <a:latin typeface="Arial"/>
                <a:cs typeface="Arial"/>
              </a:rPr>
              <a:t> </a:t>
            </a:r>
            <a:r>
              <a:rPr sz="2800" dirty="0">
                <a:latin typeface="Arial"/>
                <a:cs typeface="Arial"/>
              </a:rPr>
              <a:t>path to</a:t>
            </a:r>
            <a:r>
              <a:rPr sz="2800" spc="-15" dirty="0">
                <a:latin typeface="Arial"/>
                <a:cs typeface="Arial"/>
              </a:rPr>
              <a:t> </a:t>
            </a:r>
            <a:r>
              <a:rPr sz="2800" dirty="0">
                <a:latin typeface="Arial"/>
                <a:cs typeface="Arial"/>
              </a:rPr>
              <a:t>reach</a:t>
            </a:r>
            <a:r>
              <a:rPr sz="2800" spc="5" dirty="0">
                <a:latin typeface="Arial"/>
                <a:cs typeface="Arial"/>
              </a:rPr>
              <a:t> </a:t>
            </a:r>
            <a:r>
              <a:rPr sz="2800" dirty="0">
                <a:latin typeface="Arial"/>
                <a:cs typeface="Arial"/>
              </a:rPr>
              <a:t>the</a:t>
            </a:r>
            <a:r>
              <a:rPr sz="2800" spc="5" dirty="0">
                <a:latin typeface="Arial"/>
                <a:cs typeface="Arial"/>
              </a:rPr>
              <a:t> </a:t>
            </a:r>
            <a:r>
              <a:rPr sz="2800" spc="-5" dirty="0">
                <a:latin typeface="Arial"/>
                <a:cs typeface="Arial"/>
              </a:rPr>
              <a:t>next</a:t>
            </a:r>
            <a:r>
              <a:rPr sz="2800" spc="5" dirty="0">
                <a:latin typeface="Arial"/>
                <a:cs typeface="Arial"/>
              </a:rPr>
              <a:t> </a:t>
            </a:r>
            <a:r>
              <a:rPr sz="2800" spc="-5" dirty="0">
                <a:latin typeface="Arial"/>
                <a:cs typeface="Arial"/>
              </a:rPr>
              <a:t>plateau</a:t>
            </a:r>
            <a:r>
              <a:rPr sz="2800" dirty="0">
                <a:latin typeface="Arial"/>
                <a:cs typeface="Arial"/>
              </a:rPr>
              <a:t> </a:t>
            </a:r>
            <a:r>
              <a:rPr sz="2800" spc="-5" dirty="0">
                <a:latin typeface="Arial"/>
                <a:cs typeface="Arial"/>
              </a:rPr>
              <a:t>in</a:t>
            </a:r>
            <a:r>
              <a:rPr sz="2800" spc="5" dirty="0">
                <a:latin typeface="Arial"/>
                <a:cs typeface="Arial"/>
              </a:rPr>
              <a:t> </a:t>
            </a:r>
            <a:r>
              <a:rPr sz="2800" spc="-5" dirty="0">
                <a:latin typeface="Arial"/>
                <a:cs typeface="Arial"/>
              </a:rPr>
              <a:t>this</a:t>
            </a:r>
            <a:r>
              <a:rPr sz="2800" dirty="0">
                <a:latin typeface="Arial"/>
                <a:cs typeface="Arial"/>
              </a:rPr>
              <a:t> </a:t>
            </a:r>
            <a:r>
              <a:rPr sz="2800" spc="-5" dirty="0">
                <a:latin typeface="Arial"/>
                <a:cs typeface="Arial"/>
              </a:rPr>
              <a:t>decade</a:t>
            </a:r>
            <a:endParaRPr sz="2800">
              <a:latin typeface="Arial"/>
              <a:cs typeface="Arial"/>
            </a:endParaRPr>
          </a:p>
          <a:p>
            <a:pPr>
              <a:lnSpc>
                <a:spcPct val="100000"/>
              </a:lnSpc>
              <a:spcBef>
                <a:spcPts val="25"/>
              </a:spcBef>
              <a:buClr>
                <a:srgbClr val="829FAA"/>
              </a:buClr>
              <a:buFont typeface="Arial"/>
              <a:buAutoNum type="arabicPeriod"/>
            </a:pPr>
            <a:endParaRPr sz="2900">
              <a:latin typeface="Arial"/>
              <a:cs typeface="Arial"/>
            </a:endParaRPr>
          </a:p>
          <a:p>
            <a:pPr marL="528320" marR="24765" indent="-515620" algn="just">
              <a:lnSpc>
                <a:spcPct val="100000"/>
              </a:lnSpc>
              <a:buClr>
                <a:srgbClr val="829FAA"/>
              </a:buClr>
              <a:buAutoNum type="arabicPeriod"/>
              <a:tabLst>
                <a:tab pos="528320" algn="l"/>
              </a:tabLst>
            </a:pPr>
            <a:r>
              <a:rPr sz="2800" spc="-5" dirty="0">
                <a:latin typeface="Arial"/>
                <a:cs typeface="Arial"/>
              </a:rPr>
              <a:t>Mitsubishi </a:t>
            </a:r>
            <a:r>
              <a:rPr sz="2800" spc="-15" dirty="0">
                <a:latin typeface="Arial"/>
                <a:cs typeface="Arial"/>
              </a:rPr>
              <a:t>Power </a:t>
            </a:r>
            <a:r>
              <a:rPr sz="2800" spc="-5" dirty="0">
                <a:latin typeface="Arial"/>
                <a:cs typeface="Arial"/>
              </a:rPr>
              <a:t>is </a:t>
            </a:r>
            <a:r>
              <a:rPr sz="2800" dirty="0">
                <a:latin typeface="Arial"/>
                <a:cs typeface="Arial"/>
              </a:rPr>
              <a:t>not </a:t>
            </a:r>
            <a:r>
              <a:rPr sz="2800" spc="-10" dirty="0">
                <a:latin typeface="Arial"/>
                <a:cs typeface="Arial"/>
              </a:rPr>
              <a:t>just </a:t>
            </a:r>
            <a:r>
              <a:rPr sz="2800" spc="-5" dirty="0">
                <a:latin typeface="Arial"/>
                <a:cs typeface="Arial"/>
              </a:rPr>
              <a:t>considering </a:t>
            </a:r>
            <a:r>
              <a:rPr sz="2800" dirty="0">
                <a:latin typeface="Arial"/>
                <a:cs typeface="Arial"/>
              </a:rPr>
              <a:t>H2-capable turbines … </a:t>
            </a:r>
            <a:r>
              <a:rPr sz="2800" spc="-765" dirty="0">
                <a:latin typeface="Arial"/>
                <a:cs typeface="Arial"/>
              </a:rPr>
              <a:t> </a:t>
            </a:r>
            <a:r>
              <a:rPr sz="2800" dirty="0">
                <a:latin typeface="Arial"/>
                <a:cs typeface="Arial"/>
              </a:rPr>
              <a:t>our focus </a:t>
            </a:r>
            <a:r>
              <a:rPr sz="2800" spc="-5" dirty="0">
                <a:latin typeface="Arial"/>
                <a:cs typeface="Arial"/>
              </a:rPr>
              <a:t>is </a:t>
            </a:r>
            <a:r>
              <a:rPr sz="2800" spc="-10" dirty="0">
                <a:latin typeface="Arial"/>
                <a:cs typeface="Arial"/>
              </a:rPr>
              <a:t>offering </a:t>
            </a:r>
            <a:r>
              <a:rPr sz="2800" dirty="0">
                <a:latin typeface="Arial"/>
                <a:cs typeface="Arial"/>
              </a:rPr>
              <a:t>entire </a:t>
            </a:r>
            <a:r>
              <a:rPr sz="2800" spc="-5" dirty="0">
                <a:latin typeface="Arial"/>
                <a:cs typeface="Arial"/>
              </a:rPr>
              <a:t>H2 </a:t>
            </a:r>
            <a:r>
              <a:rPr sz="2800" dirty="0">
                <a:latin typeface="Arial"/>
                <a:cs typeface="Arial"/>
              </a:rPr>
              <a:t>storage </a:t>
            </a:r>
            <a:r>
              <a:rPr sz="2800" spc="-10" dirty="0">
                <a:latin typeface="Arial"/>
                <a:cs typeface="Arial"/>
              </a:rPr>
              <a:t>ecosystem </a:t>
            </a:r>
            <a:r>
              <a:rPr sz="2800" dirty="0">
                <a:latin typeface="Arial"/>
                <a:cs typeface="Arial"/>
              </a:rPr>
              <a:t>(conversion + </a:t>
            </a:r>
            <a:r>
              <a:rPr sz="2800" spc="-765" dirty="0">
                <a:latin typeface="Arial"/>
                <a:cs typeface="Arial"/>
              </a:rPr>
              <a:t> </a:t>
            </a:r>
            <a:r>
              <a:rPr sz="2800" dirty="0">
                <a:latin typeface="Arial"/>
                <a:cs typeface="Arial"/>
              </a:rPr>
              <a:t>storage +</a:t>
            </a:r>
            <a:r>
              <a:rPr sz="2800" spc="5" dirty="0">
                <a:latin typeface="Arial"/>
                <a:cs typeface="Arial"/>
              </a:rPr>
              <a:t> </a:t>
            </a:r>
            <a:r>
              <a:rPr sz="2800" spc="-5" dirty="0">
                <a:latin typeface="Arial"/>
                <a:cs typeface="Arial"/>
              </a:rPr>
              <a:t>GT)</a:t>
            </a:r>
            <a:endParaRPr sz="2800">
              <a:latin typeface="Arial"/>
              <a:cs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634523" y="6267941"/>
            <a:ext cx="1296022" cy="316657"/>
          </a:xfrm>
          <a:prstGeom prst="rect">
            <a:avLst/>
          </a:prstGeom>
        </p:spPr>
      </p:pic>
      <p:sp>
        <p:nvSpPr>
          <p:cNvPr id="3" name="object 3"/>
          <p:cNvSpPr txBox="1"/>
          <p:nvPr/>
        </p:nvSpPr>
        <p:spPr>
          <a:xfrm>
            <a:off x="271698" y="6486478"/>
            <a:ext cx="2414270" cy="132080"/>
          </a:xfrm>
          <a:prstGeom prst="rect">
            <a:avLst/>
          </a:prstGeom>
        </p:spPr>
        <p:txBody>
          <a:bodyPr vert="horz" wrap="square" lIns="0" tIns="12700" rIns="0" bIns="0" rtlCol="0">
            <a:spAutoFit/>
          </a:bodyPr>
          <a:lstStyle/>
          <a:p>
            <a:pPr marL="12700">
              <a:lnSpc>
                <a:spcPct val="100000"/>
              </a:lnSpc>
              <a:spcBef>
                <a:spcPts val="100"/>
              </a:spcBef>
            </a:pPr>
            <a:r>
              <a:rPr sz="700" dirty="0">
                <a:latin typeface="Arial"/>
                <a:cs typeface="Arial"/>
              </a:rPr>
              <a:t>©</a:t>
            </a:r>
            <a:r>
              <a:rPr sz="700" spc="5" dirty="0">
                <a:latin typeface="Arial"/>
                <a:cs typeface="Arial"/>
              </a:rPr>
              <a:t> </a:t>
            </a:r>
            <a:r>
              <a:rPr sz="700" spc="-10" dirty="0">
                <a:latin typeface="Arial"/>
                <a:cs typeface="Arial"/>
              </a:rPr>
              <a:t>2020</a:t>
            </a:r>
            <a:r>
              <a:rPr sz="700" spc="15" dirty="0">
                <a:latin typeface="Arial"/>
                <a:cs typeface="Arial"/>
              </a:rPr>
              <a:t> </a:t>
            </a:r>
            <a:r>
              <a:rPr sz="700" spc="-5" dirty="0">
                <a:latin typeface="Arial"/>
                <a:cs typeface="Arial"/>
              </a:rPr>
              <a:t>Mitsubishi</a:t>
            </a:r>
            <a:r>
              <a:rPr sz="700" spc="25" dirty="0">
                <a:latin typeface="Arial"/>
                <a:cs typeface="Arial"/>
              </a:rPr>
              <a:t> </a:t>
            </a:r>
            <a:r>
              <a:rPr sz="700" spc="-20" dirty="0">
                <a:latin typeface="Arial"/>
                <a:cs typeface="Arial"/>
              </a:rPr>
              <a:t>Power</a:t>
            </a:r>
            <a:r>
              <a:rPr sz="700" spc="70" dirty="0">
                <a:latin typeface="Arial"/>
                <a:cs typeface="Arial"/>
              </a:rPr>
              <a:t> </a:t>
            </a:r>
            <a:r>
              <a:rPr sz="700" spc="-10" dirty="0">
                <a:latin typeface="Arial"/>
                <a:cs typeface="Arial"/>
              </a:rPr>
              <a:t>Americas,</a:t>
            </a:r>
            <a:r>
              <a:rPr sz="700" spc="70" dirty="0">
                <a:latin typeface="Arial"/>
                <a:cs typeface="Arial"/>
              </a:rPr>
              <a:t> </a:t>
            </a:r>
            <a:r>
              <a:rPr sz="700" spc="-5" dirty="0">
                <a:latin typeface="Arial"/>
                <a:cs typeface="Arial"/>
              </a:rPr>
              <a:t>Inc.</a:t>
            </a:r>
            <a:r>
              <a:rPr sz="700" spc="5" dirty="0">
                <a:latin typeface="Arial"/>
                <a:cs typeface="Arial"/>
              </a:rPr>
              <a:t> </a:t>
            </a:r>
            <a:r>
              <a:rPr sz="700" spc="-10" dirty="0">
                <a:latin typeface="Arial"/>
                <a:cs typeface="Arial"/>
              </a:rPr>
              <a:t>All</a:t>
            </a:r>
            <a:r>
              <a:rPr sz="700" spc="30" dirty="0">
                <a:latin typeface="Arial"/>
                <a:cs typeface="Arial"/>
              </a:rPr>
              <a:t> </a:t>
            </a:r>
            <a:r>
              <a:rPr sz="700" spc="-10" dirty="0">
                <a:latin typeface="Arial"/>
                <a:cs typeface="Arial"/>
              </a:rPr>
              <a:t>Rights</a:t>
            </a:r>
            <a:r>
              <a:rPr sz="700" spc="15" dirty="0">
                <a:latin typeface="Arial"/>
                <a:cs typeface="Arial"/>
              </a:rPr>
              <a:t> </a:t>
            </a:r>
            <a:r>
              <a:rPr sz="700" spc="-15" dirty="0">
                <a:latin typeface="Arial"/>
                <a:cs typeface="Arial"/>
              </a:rPr>
              <a:t>Reserved.</a:t>
            </a:r>
            <a:endParaRPr sz="700">
              <a:latin typeface="Arial"/>
              <a:cs typeface="Arial"/>
            </a:endParaRPr>
          </a:p>
        </p:txBody>
      </p:sp>
      <p:grpSp>
        <p:nvGrpSpPr>
          <p:cNvPr id="4" name="object 4"/>
          <p:cNvGrpSpPr/>
          <p:nvPr/>
        </p:nvGrpSpPr>
        <p:grpSpPr>
          <a:xfrm>
            <a:off x="266700" y="205740"/>
            <a:ext cx="11658600" cy="942340"/>
            <a:chOff x="266700" y="205740"/>
            <a:chExt cx="11658600" cy="942340"/>
          </a:xfrm>
        </p:grpSpPr>
        <p:sp>
          <p:nvSpPr>
            <p:cNvPr id="5" name="object 5"/>
            <p:cNvSpPr/>
            <p:nvPr/>
          </p:nvSpPr>
          <p:spPr>
            <a:xfrm>
              <a:off x="266700" y="205740"/>
              <a:ext cx="11658600" cy="942340"/>
            </a:xfrm>
            <a:custGeom>
              <a:avLst/>
              <a:gdLst/>
              <a:ahLst/>
              <a:cxnLst/>
              <a:rect l="l" t="t" r="r" b="b"/>
              <a:pathLst>
                <a:path w="11658600" h="942340">
                  <a:moveTo>
                    <a:pt x="11658600" y="0"/>
                  </a:moveTo>
                  <a:lnTo>
                    <a:pt x="0" y="0"/>
                  </a:lnTo>
                  <a:lnTo>
                    <a:pt x="0" y="942339"/>
                  </a:lnTo>
                  <a:lnTo>
                    <a:pt x="11658600" y="942339"/>
                  </a:lnTo>
                  <a:lnTo>
                    <a:pt x="11658600" y="0"/>
                  </a:lnTo>
                  <a:close/>
                </a:path>
              </a:pathLst>
            </a:custGeom>
            <a:solidFill>
              <a:srgbClr val="829FAA"/>
            </a:solidFill>
          </p:spPr>
          <p:txBody>
            <a:bodyPr wrap="square" lIns="0" tIns="0" rIns="0" bIns="0" rtlCol="0"/>
            <a:lstStyle/>
            <a:p>
              <a:endParaRPr/>
            </a:p>
          </p:txBody>
        </p:sp>
        <p:sp>
          <p:nvSpPr>
            <p:cNvPr id="6" name="object 6"/>
            <p:cNvSpPr/>
            <p:nvPr/>
          </p:nvSpPr>
          <p:spPr>
            <a:xfrm>
              <a:off x="11653736" y="417258"/>
              <a:ext cx="24765" cy="108585"/>
            </a:xfrm>
            <a:custGeom>
              <a:avLst/>
              <a:gdLst/>
              <a:ahLst/>
              <a:cxnLst/>
              <a:rect l="l" t="t" r="r" b="b"/>
              <a:pathLst>
                <a:path w="24765" h="108584">
                  <a:moveTo>
                    <a:pt x="24663" y="2540"/>
                  </a:moveTo>
                  <a:lnTo>
                    <a:pt x="24460" y="2540"/>
                  </a:lnTo>
                  <a:lnTo>
                    <a:pt x="24460" y="1270"/>
                  </a:lnTo>
                  <a:lnTo>
                    <a:pt x="23063" y="1270"/>
                  </a:lnTo>
                  <a:lnTo>
                    <a:pt x="23063" y="0"/>
                  </a:lnTo>
                  <a:lnTo>
                    <a:pt x="1600" y="0"/>
                  </a:lnTo>
                  <a:lnTo>
                    <a:pt x="1600" y="1270"/>
                  </a:lnTo>
                  <a:lnTo>
                    <a:pt x="190" y="1270"/>
                  </a:lnTo>
                  <a:lnTo>
                    <a:pt x="190" y="2540"/>
                  </a:lnTo>
                  <a:lnTo>
                    <a:pt x="0" y="2540"/>
                  </a:lnTo>
                  <a:lnTo>
                    <a:pt x="0" y="106794"/>
                  </a:lnTo>
                  <a:lnTo>
                    <a:pt x="254" y="106794"/>
                  </a:lnTo>
                  <a:lnTo>
                    <a:pt x="254" y="108064"/>
                  </a:lnTo>
                  <a:lnTo>
                    <a:pt x="24409" y="108064"/>
                  </a:lnTo>
                  <a:lnTo>
                    <a:pt x="24409" y="106794"/>
                  </a:lnTo>
                  <a:lnTo>
                    <a:pt x="24663" y="106794"/>
                  </a:lnTo>
                  <a:lnTo>
                    <a:pt x="24663" y="2540"/>
                  </a:lnTo>
                  <a:close/>
                </a:path>
              </a:pathLst>
            </a:custGeom>
            <a:solidFill>
              <a:srgbClr val="FFFFFF"/>
            </a:solidFill>
          </p:spPr>
          <p:txBody>
            <a:bodyPr wrap="square" lIns="0" tIns="0" rIns="0" bIns="0" rtlCol="0"/>
            <a:lstStyle/>
            <a:p>
              <a:endParaRPr/>
            </a:p>
          </p:txBody>
        </p:sp>
        <p:pic>
          <p:nvPicPr>
            <p:cNvPr id="7" name="object 7"/>
            <p:cNvPicPr/>
            <p:nvPr/>
          </p:nvPicPr>
          <p:blipFill>
            <a:blip r:embed="rId3" cstate="print"/>
            <a:stretch>
              <a:fillRect/>
            </a:stretch>
          </p:blipFill>
          <p:spPr>
            <a:xfrm>
              <a:off x="10826048" y="416557"/>
              <a:ext cx="880463" cy="517999"/>
            </a:xfrm>
            <a:prstGeom prst="rect">
              <a:avLst/>
            </a:prstGeom>
          </p:spPr>
        </p:pic>
        <p:pic>
          <p:nvPicPr>
            <p:cNvPr id="8" name="object 8"/>
            <p:cNvPicPr/>
            <p:nvPr/>
          </p:nvPicPr>
          <p:blipFill>
            <a:blip r:embed="rId4" cstate="print"/>
            <a:stretch>
              <a:fillRect/>
            </a:stretch>
          </p:blipFill>
          <p:spPr>
            <a:xfrm>
              <a:off x="8737600" y="416557"/>
              <a:ext cx="379717" cy="110482"/>
            </a:xfrm>
            <a:prstGeom prst="rect">
              <a:avLst/>
            </a:prstGeom>
          </p:spPr>
        </p:pic>
        <p:pic>
          <p:nvPicPr>
            <p:cNvPr id="9" name="object 9"/>
            <p:cNvPicPr/>
            <p:nvPr/>
          </p:nvPicPr>
          <p:blipFill>
            <a:blip r:embed="rId5" cstate="print"/>
            <a:stretch>
              <a:fillRect/>
            </a:stretch>
          </p:blipFill>
          <p:spPr>
            <a:xfrm>
              <a:off x="9157470" y="416557"/>
              <a:ext cx="1566479" cy="110482"/>
            </a:xfrm>
            <a:prstGeom prst="rect">
              <a:avLst/>
            </a:prstGeom>
          </p:spPr>
        </p:pic>
      </p:grpSp>
      <p:sp>
        <p:nvSpPr>
          <p:cNvPr id="10" name="object 10"/>
          <p:cNvSpPr txBox="1">
            <a:spLocks noGrp="1"/>
          </p:cNvSpPr>
          <p:nvPr>
            <p:ph type="title"/>
          </p:nvPr>
        </p:nvSpPr>
        <p:spPr>
          <a:xfrm>
            <a:off x="4591555" y="2721926"/>
            <a:ext cx="3008630" cy="756920"/>
          </a:xfrm>
          <a:prstGeom prst="rect">
            <a:avLst/>
          </a:prstGeom>
        </p:spPr>
        <p:txBody>
          <a:bodyPr vert="horz" wrap="square" lIns="0" tIns="12700" rIns="0" bIns="0" rtlCol="0">
            <a:spAutoFit/>
          </a:bodyPr>
          <a:lstStyle/>
          <a:p>
            <a:pPr marL="12700">
              <a:lnSpc>
                <a:spcPct val="100000"/>
              </a:lnSpc>
              <a:spcBef>
                <a:spcPts val="100"/>
              </a:spcBef>
            </a:pPr>
            <a:r>
              <a:rPr sz="4800" spc="5" dirty="0">
                <a:solidFill>
                  <a:srgbClr val="000000"/>
                </a:solidFill>
              </a:rPr>
              <a:t>Qu</a:t>
            </a:r>
            <a:r>
              <a:rPr sz="4800" spc="-10" dirty="0">
                <a:solidFill>
                  <a:srgbClr val="000000"/>
                </a:solidFill>
              </a:rPr>
              <a:t>es</a:t>
            </a:r>
            <a:r>
              <a:rPr sz="4800" dirty="0">
                <a:solidFill>
                  <a:srgbClr val="000000"/>
                </a:solidFill>
              </a:rPr>
              <a:t>t</a:t>
            </a:r>
            <a:r>
              <a:rPr sz="4800" spc="5" dirty="0">
                <a:solidFill>
                  <a:srgbClr val="000000"/>
                </a:solidFill>
              </a:rPr>
              <a:t>ion</a:t>
            </a:r>
            <a:r>
              <a:rPr sz="4800" dirty="0">
                <a:solidFill>
                  <a:srgbClr val="000000"/>
                </a:solidFill>
              </a:rPr>
              <a:t>s</a:t>
            </a:r>
            <a:endParaRPr sz="4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4540" y="136047"/>
            <a:ext cx="6052820" cy="360680"/>
          </a:xfrm>
          <a:prstGeom prst="rect">
            <a:avLst/>
          </a:prstGeom>
        </p:spPr>
        <p:txBody>
          <a:bodyPr vert="horz" wrap="square" lIns="0" tIns="12700" rIns="0" bIns="0" rtlCol="0">
            <a:spAutoFit/>
          </a:bodyPr>
          <a:lstStyle/>
          <a:p>
            <a:pPr marL="12700">
              <a:lnSpc>
                <a:spcPct val="100000"/>
              </a:lnSpc>
              <a:spcBef>
                <a:spcPts val="100"/>
              </a:spcBef>
            </a:pPr>
            <a:r>
              <a:rPr sz="2200" spc="-5" dirty="0">
                <a:solidFill>
                  <a:srgbClr val="000000"/>
                </a:solidFill>
              </a:rPr>
              <a:t>Gaseous</a:t>
            </a:r>
            <a:r>
              <a:rPr sz="2200" spc="25" dirty="0">
                <a:solidFill>
                  <a:srgbClr val="000000"/>
                </a:solidFill>
              </a:rPr>
              <a:t> </a:t>
            </a:r>
            <a:r>
              <a:rPr sz="2200" spc="-10" dirty="0">
                <a:solidFill>
                  <a:srgbClr val="000000"/>
                </a:solidFill>
              </a:rPr>
              <a:t>Hydrogen</a:t>
            </a:r>
            <a:r>
              <a:rPr sz="2200" spc="85" dirty="0">
                <a:solidFill>
                  <a:srgbClr val="000000"/>
                </a:solidFill>
              </a:rPr>
              <a:t> </a:t>
            </a:r>
            <a:r>
              <a:rPr sz="2200" spc="-5" dirty="0">
                <a:solidFill>
                  <a:srgbClr val="000000"/>
                </a:solidFill>
              </a:rPr>
              <a:t>Properties</a:t>
            </a:r>
            <a:r>
              <a:rPr sz="2200" spc="5" dirty="0">
                <a:solidFill>
                  <a:srgbClr val="000000"/>
                </a:solidFill>
              </a:rPr>
              <a:t> </a:t>
            </a:r>
            <a:r>
              <a:rPr sz="2200" spc="-10" dirty="0">
                <a:solidFill>
                  <a:srgbClr val="000000"/>
                </a:solidFill>
              </a:rPr>
              <a:t>and</a:t>
            </a:r>
            <a:r>
              <a:rPr sz="2200" spc="20" dirty="0">
                <a:solidFill>
                  <a:srgbClr val="000000"/>
                </a:solidFill>
              </a:rPr>
              <a:t> </a:t>
            </a:r>
            <a:r>
              <a:rPr sz="2200" spc="-10" dirty="0">
                <a:solidFill>
                  <a:srgbClr val="000000"/>
                </a:solidFill>
              </a:rPr>
              <a:t>Behaviors</a:t>
            </a:r>
            <a:endParaRPr sz="2200"/>
          </a:p>
        </p:txBody>
      </p:sp>
      <p:pic>
        <p:nvPicPr>
          <p:cNvPr id="3" name="object 3"/>
          <p:cNvPicPr/>
          <p:nvPr/>
        </p:nvPicPr>
        <p:blipFill>
          <a:blip r:embed="rId2" cstate="print"/>
          <a:stretch>
            <a:fillRect/>
          </a:stretch>
        </p:blipFill>
        <p:spPr>
          <a:xfrm>
            <a:off x="605977" y="1163706"/>
            <a:ext cx="11366175" cy="5191335"/>
          </a:xfrm>
          <a:prstGeom prst="rect">
            <a:avLst/>
          </a:prstGeom>
        </p:spPr>
      </p:pic>
      <p:grpSp>
        <p:nvGrpSpPr>
          <p:cNvPr id="4" name="object 4"/>
          <p:cNvGrpSpPr/>
          <p:nvPr/>
        </p:nvGrpSpPr>
        <p:grpSpPr>
          <a:xfrm>
            <a:off x="151129" y="2689214"/>
            <a:ext cx="372745" cy="262890"/>
            <a:chOff x="151129" y="2689214"/>
            <a:chExt cx="372745" cy="262890"/>
          </a:xfrm>
        </p:grpSpPr>
        <p:sp>
          <p:nvSpPr>
            <p:cNvPr id="5" name="object 5"/>
            <p:cNvSpPr/>
            <p:nvPr/>
          </p:nvSpPr>
          <p:spPr>
            <a:xfrm>
              <a:off x="151129" y="2820670"/>
              <a:ext cx="343535" cy="0"/>
            </a:xfrm>
            <a:custGeom>
              <a:avLst/>
              <a:gdLst/>
              <a:ahLst/>
              <a:cxnLst/>
              <a:rect l="l" t="t" r="r" b="b"/>
              <a:pathLst>
                <a:path w="343534">
                  <a:moveTo>
                    <a:pt x="0" y="0"/>
                  </a:moveTo>
                  <a:lnTo>
                    <a:pt x="343014" y="0"/>
                  </a:lnTo>
                </a:path>
              </a:pathLst>
            </a:custGeom>
            <a:ln w="58419">
              <a:solidFill>
                <a:srgbClr val="E21F25"/>
              </a:solidFill>
            </a:ln>
          </p:spPr>
          <p:txBody>
            <a:bodyPr wrap="square" lIns="0" tIns="0" rIns="0" bIns="0" rtlCol="0"/>
            <a:lstStyle/>
            <a:p>
              <a:endParaRPr/>
            </a:p>
          </p:txBody>
        </p:sp>
        <p:sp>
          <p:nvSpPr>
            <p:cNvPr id="6" name="object 6"/>
            <p:cNvSpPr/>
            <p:nvPr/>
          </p:nvSpPr>
          <p:spPr>
            <a:xfrm>
              <a:off x="318870" y="2718424"/>
              <a:ext cx="175895" cy="204470"/>
            </a:xfrm>
            <a:custGeom>
              <a:avLst/>
              <a:gdLst/>
              <a:ahLst/>
              <a:cxnLst/>
              <a:rect l="l" t="t" r="r" b="b"/>
              <a:pathLst>
                <a:path w="175895" h="204469">
                  <a:moveTo>
                    <a:pt x="12" y="0"/>
                  </a:moveTo>
                  <a:lnTo>
                    <a:pt x="175272" y="102247"/>
                  </a:lnTo>
                  <a:lnTo>
                    <a:pt x="0" y="204470"/>
                  </a:lnTo>
                </a:path>
              </a:pathLst>
            </a:custGeom>
            <a:ln w="58419">
              <a:solidFill>
                <a:srgbClr val="E21F25"/>
              </a:solidFill>
            </a:ln>
          </p:spPr>
          <p:txBody>
            <a:bodyPr wrap="square" lIns="0" tIns="0" rIns="0" bIns="0" rtlCol="0"/>
            <a:lstStyle/>
            <a:p>
              <a:endParaRPr/>
            </a:p>
          </p:txBody>
        </p:sp>
      </p:grpSp>
      <p:grpSp>
        <p:nvGrpSpPr>
          <p:cNvPr id="7" name="object 7"/>
          <p:cNvGrpSpPr/>
          <p:nvPr/>
        </p:nvGrpSpPr>
        <p:grpSpPr>
          <a:xfrm>
            <a:off x="151129" y="3146414"/>
            <a:ext cx="375285" cy="491490"/>
            <a:chOff x="151129" y="3146414"/>
            <a:chExt cx="375285" cy="491490"/>
          </a:xfrm>
        </p:grpSpPr>
        <p:sp>
          <p:nvSpPr>
            <p:cNvPr id="8" name="object 8"/>
            <p:cNvSpPr/>
            <p:nvPr/>
          </p:nvSpPr>
          <p:spPr>
            <a:xfrm>
              <a:off x="151129" y="3277870"/>
              <a:ext cx="343535" cy="0"/>
            </a:xfrm>
            <a:custGeom>
              <a:avLst/>
              <a:gdLst/>
              <a:ahLst/>
              <a:cxnLst/>
              <a:rect l="l" t="t" r="r" b="b"/>
              <a:pathLst>
                <a:path w="343534">
                  <a:moveTo>
                    <a:pt x="0" y="0"/>
                  </a:moveTo>
                  <a:lnTo>
                    <a:pt x="343014" y="0"/>
                  </a:lnTo>
                </a:path>
              </a:pathLst>
            </a:custGeom>
            <a:ln w="58419">
              <a:solidFill>
                <a:srgbClr val="E21F25"/>
              </a:solidFill>
            </a:ln>
          </p:spPr>
          <p:txBody>
            <a:bodyPr wrap="square" lIns="0" tIns="0" rIns="0" bIns="0" rtlCol="0"/>
            <a:lstStyle/>
            <a:p>
              <a:endParaRPr/>
            </a:p>
          </p:txBody>
        </p:sp>
        <p:sp>
          <p:nvSpPr>
            <p:cNvPr id="9" name="object 9"/>
            <p:cNvSpPr/>
            <p:nvPr/>
          </p:nvSpPr>
          <p:spPr>
            <a:xfrm>
              <a:off x="318870" y="3175624"/>
              <a:ext cx="175895" cy="204470"/>
            </a:xfrm>
            <a:custGeom>
              <a:avLst/>
              <a:gdLst/>
              <a:ahLst/>
              <a:cxnLst/>
              <a:rect l="l" t="t" r="r" b="b"/>
              <a:pathLst>
                <a:path w="175895" h="204470">
                  <a:moveTo>
                    <a:pt x="12" y="0"/>
                  </a:moveTo>
                  <a:lnTo>
                    <a:pt x="175272" y="102247"/>
                  </a:lnTo>
                  <a:lnTo>
                    <a:pt x="0" y="204470"/>
                  </a:lnTo>
                </a:path>
              </a:pathLst>
            </a:custGeom>
            <a:ln w="58419">
              <a:solidFill>
                <a:srgbClr val="E21F25"/>
              </a:solidFill>
            </a:ln>
          </p:spPr>
          <p:txBody>
            <a:bodyPr wrap="square" lIns="0" tIns="0" rIns="0" bIns="0" rtlCol="0"/>
            <a:lstStyle/>
            <a:p>
              <a:endParaRPr/>
            </a:p>
          </p:txBody>
        </p:sp>
        <p:sp>
          <p:nvSpPr>
            <p:cNvPr id="10" name="object 10"/>
            <p:cNvSpPr/>
            <p:nvPr/>
          </p:nvSpPr>
          <p:spPr>
            <a:xfrm>
              <a:off x="153669" y="3506470"/>
              <a:ext cx="343535" cy="0"/>
            </a:xfrm>
            <a:custGeom>
              <a:avLst/>
              <a:gdLst/>
              <a:ahLst/>
              <a:cxnLst/>
              <a:rect l="l" t="t" r="r" b="b"/>
              <a:pathLst>
                <a:path w="343534">
                  <a:moveTo>
                    <a:pt x="0" y="0"/>
                  </a:moveTo>
                  <a:lnTo>
                    <a:pt x="343014" y="0"/>
                  </a:lnTo>
                </a:path>
              </a:pathLst>
            </a:custGeom>
            <a:ln w="58419">
              <a:solidFill>
                <a:srgbClr val="E21F25"/>
              </a:solidFill>
            </a:ln>
          </p:spPr>
          <p:txBody>
            <a:bodyPr wrap="square" lIns="0" tIns="0" rIns="0" bIns="0" rtlCol="0"/>
            <a:lstStyle/>
            <a:p>
              <a:endParaRPr/>
            </a:p>
          </p:txBody>
        </p:sp>
        <p:sp>
          <p:nvSpPr>
            <p:cNvPr id="11" name="object 11"/>
            <p:cNvSpPr/>
            <p:nvPr/>
          </p:nvSpPr>
          <p:spPr>
            <a:xfrm>
              <a:off x="321410" y="3404224"/>
              <a:ext cx="175895" cy="204470"/>
            </a:xfrm>
            <a:custGeom>
              <a:avLst/>
              <a:gdLst/>
              <a:ahLst/>
              <a:cxnLst/>
              <a:rect l="l" t="t" r="r" b="b"/>
              <a:pathLst>
                <a:path w="175895" h="204470">
                  <a:moveTo>
                    <a:pt x="12" y="0"/>
                  </a:moveTo>
                  <a:lnTo>
                    <a:pt x="175272" y="102247"/>
                  </a:lnTo>
                  <a:lnTo>
                    <a:pt x="0" y="204470"/>
                  </a:lnTo>
                </a:path>
              </a:pathLst>
            </a:custGeom>
            <a:ln w="58419">
              <a:solidFill>
                <a:srgbClr val="E21F25"/>
              </a:solidFill>
            </a:ln>
          </p:spPr>
          <p:txBody>
            <a:bodyPr wrap="square" lIns="0" tIns="0" rIns="0" bIns="0" rtlCol="0"/>
            <a:lstStyle/>
            <a:p>
              <a:endParaRPr/>
            </a:p>
          </p:txBody>
        </p:sp>
      </p:grpSp>
      <p:sp>
        <p:nvSpPr>
          <p:cNvPr id="12" name="object 12"/>
          <p:cNvSpPr txBox="1">
            <a:spLocks noGrp="1"/>
          </p:cNvSpPr>
          <p:nvPr>
            <p:ph type="sldNum" sz="quarter" idx="7"/>
          </p:nvPr>
        </p:nvSpPr>
        <p:spPr>
          <a:prstGeom prst="rect">
            <a:avLst/>
          </a:prstGeom>
        </p:spPr>
        <p:txBody>
          <a:bodyPr vert="horz" wrap="square" lIns="0" tIns="635" rIns="0" bIns="0" rtlCol="0">
            <a:spAutoFit/>
          </a:bodyPr>
          <a:lstStyle/>
          <a:p>
            <a:pPr marL="108585">
              <a:lnSpc>
                <a:spcPct val="100000"/>
              </a:lnSpc>
              <a:spcBef>
                <a:spcPts val="5"/>
              </a:spcBef>
            </a:pPr>
            <a:fld id="{81D60167-4931-47E6-BA6A-407CBD079E47}" type="slidenum">
              <a:rPr dirty="0"/>
              <a:t>4</a:t>
            </a:fld>
            <a:endParaRPr dirty="0"/>
          </a:p>
        </p:txBody>
      </p:sp>
      <p:sp>
        <p:nvSpPr>
          <p:cNvPr id="13" name="object 13"/>
          <p:cNvSpPr txBox="1">
            <a:spLocks noGrp="1"/>
          </p:cNvSpPr>
          <p:nvPr>
            <p:ph type="ftr" sz="quarter" idx="5"/>
          </p:nvPr>
        </p:nvSpPr>
        <p:spPr>
          <a:prstGeom prst="rect">
            <a:avLst/>
          </a:prstGeom>
        </p:spPr>
        <p:txBody>
          <a:bodyPr vert="horz" wrap="square" lIns="0" tIns="3810" rIns="0" bIns="0" rtlCol="0">
            <a:spAutoFit/>
          </a:bodyPr>
          <a:lstStyle/>
          <a:p>
            <a:pPr marL="12700">
              <a:lnSpc>
                <a:spcPct val="100000"/>
              </a:lnSpc>
              <a:spcBef>
                <a:spcPts val="30"/>
              </a:spcBef>
            </a:pPr>
            <a:r>
              <a:rPr dirty="0"/>
              <a:t>©</a:t>
            </a:r>
            <a:r>
              <a:rPr spc="5" dirty="0"/>
              <a:t> </a:t>
            </a:r>
            <a:r>
              <a:rPr spc="-10" dirty="0"/>
              <a:t>2020</a:t>
            </a:r>
            <a:r>
              <a:rPr spc="15" dirty="0"/>
              <a:t> </a:t>
            </a:r>
            <a:r>
              <a:rPr spc="-5" dirty="0"/>
              <a:t>Mitsubishi</a:t>
            </a:r>
            <a:r>
              <a:rPr spc="30" dirty="0"/>
              <a:t> </a:t>
            </a:r>
            <a:r>
              <a:rPr spc="-20" dirty="0"/>
              <a:t>Power</a:t>
            </a:r>
            <a:r>
              <a:rPr spc="65" dirty="0"/>
              <a:t> </a:t>
            </a:r>
            <a:r>
              <a:rPr spc="-10" dirty="0"/>
              <a:t>Americas,</a:t>
            </a:r>
            <a:r>
              <a:rPr spc="70" dirty="0"/>
              <a:t> </a:t>
            </a:r>
            <a:r>
              <a:rPr spc="-5" dirty="0"/>
              <a:t>Inc.</a:t>
            </a:r>
            <a:r>
              <a:rPr spc="5" dirty="0"/>
              <a:t> </a:t>
            </a:r>
            <a:r>
              <a:rPr spc="-10" dirty="0"/>
              <a:t>All</a:t>
            </a:r>
            <a:r>
              <a:rPr spc="30" dirty="0"/>
              <a:t> </a:t>
            </a:r>
            <a:r>
              <a:rPr spc="-10" dirty="0"/>
              <a:t>Rights</a:t>
            </a:r>
            <a:r>
              <a:rPr spc="15" dirty="0"/>
              <a:t> </a:t>
            </a:r>
            <a:r>
              <a:rPr spc="-15" dirty="0"/>
              <a:t>Reserved.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4540" y="138587"/>
            <a:ext cx="5252720" cy="330200"/>
          </a:xfrm>
          <a:prstGeom prst="rect">
            <a:avLst/>
          </a:prstGeom>
        </p:spPr>
        <p:txBody>
          <a:bodyPr vert="horz" wrap="square" lIns="0" tIns="12700" rIns="0" bIns="0" rtlCol="0">
            <a:spAutoFit/>
          </a:bodyPr>
          <a:lstStyle/>
          <a:p>
            <a:pPr marL="12700">
              <a:lnSpc>
                <a:spcPct val="100000"/>
              </a:lnSpc>
              <a:spcBef>
                <a:spcPts val="100"/>
              </a:spcBef>
            </a:pPr>
            <a:r>
              <a:rPr sz="2000" spc="-5" dirty="0">
                <a:solidFill>
                  <a:srgbClr val="000000"/>
                </a:solidFill>
              </a:rPr>
              <a:t>LHV</a:t>
            </a:r>
            <a:r>
              <a:rPr sz="2000" dirty="0">
                <a:solidFill>
                  <a:srgbClr val="000000"/>
                </a:solidFill>
              </a:rPr>
              <a:t> and</a:t>
            </a:r>
            <a:r>
              <a:rPr sz="2000" spc="-5" dirty="0">
                <a:solidFill>
                  <a:srgbClr val="000000"/>
                </a:solidFill>
              </a:rPr>
              <a:t> HHV</a:t>
            </a:r>
            <a:r>
              <a:rPr sz="2000" spc="5" dirty="0">
                <a:solidFill>
                  <a:srgbClr val="000000"/>
                </a:solidFill>
              </a:rPr>
              <a:t> </a:t>
            </a:r>
            <a:r>
              <a:rPr sz="2000" spc="-5" dirty="0">
                <a:solidFill>
                  <a:srgbClr val="000000"/>
                </a:solidFill>
              </a:rPr>
              <a:t>of</a:t>
            </a:r>
            <a:r>
              <a:rPr sz="2000" spc="-15" dirty="0">
                <a:solidFill>
                  <a:srgbClr val="000000"/>
                </a:solidFill>
              </a:rPr>
              <a:t> </a:t>
            </a:r>
            <a:r>
              <a:rPr sz="2000" spc="-10" dirty="0">
                <a:solidFill>
                  <a:srgbClr val="000000"/>
                </a:solidFill>
              </a:rPr>
              <a:t>Hydrogen</a:t>
            </a:r>
            <a:r>
              <a:rPr sz="2000" spc="55" dirty="0">
                <a:solidFill>
                  <a:srgbClr val="000000"/>
                </a:solidFill>
              </a:rPr>
              <a:t> </a:t>
            </a:r>
            <a:r>
              <a:rPr sz="2000" dirty="0">
                <a:solidFill>
                  <a:srgbClr val="000000"/>
                </a:solidFill>
              </a:rPr>
              <a:t>and</a:t>
            </a:r>
            <a:r>
              <a:rPr sz="2000" spc="-5" dirty="0">
                <a:solidFill>
                  <a:srgbClr val="000000"/>
                </a:solidFill>
              </a:rPr>
              <a:t> Natural</a:t>
            </a:r>
            <a:r>
              <a:rPr sz="2000" spc="-20" dirty="0">
                <a:solidFill>
                  <a:srgbClr val="000000"/>
                </a:solidFill>
              </a:rPr>
              <a:t> </a:t>
            </a:r>
            <a:r>
              <a:rPr sz="2000" dirty="0">
                <a:solidFill>
                  <a:srgbClr val="000000"/>
                </a:solidFill>
              </a:rPr>
              <a:t>Gas</a:t>
            </a:r>
            <a:endParaRPr sz="2000"/>
          </a:p>
        </p:txBody>
      </p:sp>
      <p:sp>
        <p:nvSpPr>
          <p:cNvPr id="6" name="object 6"/>
          <p:cNvSpPr txBox="1">
            <a:spLocks noGrp="1"/>
          </p:cNvSpPr>
          <p:nvPr>
            <p:ph type="sldNum" sz="quarter" idx="7"/>
          </p:nvPr>
        </p:nvSpPr>
        <p:spPr>
          <a:prstGeom prst="rect">
            <a:avLst/>
          </a:prstGeom>
        </p:spPr>
        <p:txBody>
          <a:bodyPr vert="horz" wrap="square" lIns="0" tIns="635" rIns="0" bIns="0" rtlCol="0">
            <a:spAutoFit/>
          </a:bodyPr>
          <a:lstStyle/>
          <a:p>
            <a:pPr marL="108585">
              <a:lnSpc>
                <a:spcPct val="100000"/>
              </a:lnSpc>
              <a:spcBef>
                <a:spcPts val="5"/>
              </a:spcBef>
            </a:pPr>
            <a:fld id="{81D60167-4931-47E6-BA6A-407CBD079E47}" type="slidenum">
              <a:rPr dirty="0"/>
              <a:t>5</a:t>
            </a:fld>
            <a:endParaRPr dirty="0"/>
          </a:p>
        </p:txBody>
      </p:sp>
      <p:sp>
        <p:nvSpPr>
          <p:cNvPr id="7" name="object 7"/>
          <p:cNvSpPr txBox="1">
            <a:spLocks noGrp="1"/>
          </p:cNvSpPr>
          <p:nvPr>
            <p:ph type="ftr" sz="quarter" idx="5"/>
          </p:nvPr>
        </p:nvSpPr>
        <p:spPr>
          <a:prstGeom prst="rect">
            <a:avLst/>
          </a:prstGeom>
        </p:spPr>
        <p:txBody>
          <a:bodyPr vert="horz" wrap="square" lIns="0" tIns="3810" rIns="0" bIns="0" rtlCol="0">
            <a:spAutoFit/>
          </a:bodyPr>
          <a:lstStyle/>
          <a:p>
            <a:pPr marL="12700">
              <a:lnSpc>
                <a:spcPct val="100000"/>
              </a:lnSpc>
              <a:spcBef>
                <a:spcPts val="30"/>
              </a:spcBef>
            </a:pPr>
            <a:r>
              <a:rPr dirty="0"/>
              <a:t>©</a:t>
            </a:r>
            <a:r>
              <a:rPr spc="5" dirty="0"/>
              <a:t> </a:t>
            </a:r>
            <a:r>
              <a:rPr spc="-10" dirty="0"/>
              <a:t>2020</a:t>
            </a:r>
            <a:r>
              <a:rPr spc="15" dirty="0"/>
              <a:t> </a:t>
            </a:r>
            <a:r>
              <a:rPr spc="-5" dirty="0"/>
              <a:t>Mitsubishi</a:t>
            </a:r>
            <a:r>
              <a:rPr spc="30" dirty="0"/>
              <a:t> </a:t>
            </a:r>
            <a:r>
              <a:rPr spc="-20" dirty="0"/>
              <a:t>Power</a:t>
            </a:r>
            <a:r>
              <a:rPr spc="65" dirty="0"/>
              <a:t> </a:t>
            </a:r>
            <a:r>
              <a:rPr spc="-10" dirty="0"/>
              <a:t>Americas,</a:t>
            </a:r>
            <a:r>
              <a:rPr spc="70" dirty="0"/>
              <a:t> </a:t>
            </a:r>
            <a:r>
              <a:rPr spc="-5" dirty="0"/>
              <a:t>Inc.</a:t>
            </a:r>
            <a:r>
              <a:rPr spc="5" dirty="0"/>
              <a:t> </a:t>
            </a:r>
            <a:r>
              <a:rPr spc="-10" dirty="0"/>
              <a:t>All</a:t>
            </a:r>
            <a:r>
              <a:rPr spc="30" dirty="0"/>
              <a:t> </a:t>
            </a:r>
            <a:r>
              <a:rPr spc="-10" dirty="0"/>
              <a:t>Rights</a:t>
            </a:r>
            <a:r>
              <a:rPr spc="15" dirty="0"/>
              <a:t> </a:t>
            </a:r>
            <a:r>
              <a:rPr spc="-15" dirty="0"/>
              <a:t>Reserved.</a:t>
            </a:r>
          </a:p>
        </p:txBody>
      </p:sp>
      <p:sp>
        <p:nvSpPr>
          <p:cNvPr id="3" name="object 3"/>
          <p:cNvSpPr txBox="1"/>
          <p:nvPr/>
        </p:nvSpPr>
        <p:spPr>
          <a:xfrm>
            <a:off x="458953" y="786149"/>
            <a:ext cx="7733665" cy="939800"/>
          </a:xfrm>
          <a:prstGeom prst="rect">
            <a:avLst/>
          </a:prstGeom>
        </p:spPr>
        <p:txBody>
          <a:bodyPr vert="horz" wrap="square" lIns="0" tIns="12700" rIns="0" bIns="0" rtlCol="0">
            <a:spAutoFit/>
          </a:bodyPr>
          <a:lstStyle/>
          <a:p>
            <a:pPr marL="354965" marR="5080" indent="-354965">
              <a:lnSpc>
                <a:spcPct val="100000"/>
              </a:lnSpc>
              <a:spcBef>
                <a:spcPts val="100"/>
              </a:spcBef>
              <a:buClr>
                <a:srgbClr val="829FAA"/>
              </a:buClr>
              <a:buFont typeface="Wingdings"/>
              <a:buChar char=""/>
              <a:tabLst>
                <a:tab pos="354965" algn="l"/>
                <a:tab pos="355600" algn="l"/>
              </a:tabLst>
            </a:pPr>
            <a:r>
              <a:rPr sz="2000" spc="-5" dirty="0">
                <a:latin typeface="Arial"/>
                <a:cs typeface="Arial"/>
              </a:rPr>
              <a:t>Hydrogen </a:t>
            </a:r>
            <a:r>
              <a:rPr sz="2000" dirty="0">
                <a:latin typeface="Arial"/>
                <a:cs typeface="Arial"/>
              </a:rPr>
              <a:t>has </a:t>
            </a:r>
            <a:r>
              <a:rPr sz="2000" spc="-5" dirty="0">
                <a:latin typeface="Arial"/>
                <a:cs typeface="Arial"/>
              </a:rPr>
              <a:t>high energy </a:t>
            </a:r>
            <a:r>
              <a:rPr sz="2000" dirty="0">
                <a:latin typeface="Arial"/>
                <a:cs typeface="Arial"/>
              </a:rPr>
              <a:t>by </a:t>
            </a:r>
            <a:r>
              <a:rPr sz="2000" spc="-5" dirty="0">
                <a:latin typeface="Arial"/>
                <a:cs typeface="Arial"/>
              </a:rPr>
              <a:t>weight, </a:t>
            </a:r>
            <a:r>
              <a:rPr sz="2000" dirty="0">
                <a:latin typeface="Arial"/>
                <a:cs typeface="Arial"/>
              </a:rPr>
              <a:t>but </a:t>
            </a:r>
            <a:r>
              <a:rPr sz="2000" spc="-5" dirty="0">
                <a:latin typeface="Arial"/>
                <a:cs typeface="Arial"/>
              </a:rPr>
              <a:t>lower energy </a:t>
            </a:r>
            <a:r>
              <a:rPr sz="2000" dirty="0">
                <a:latin typeface="Arial"/>
                <a:cs typeface="Arial"/>
              </a:rPr>
              <a:t>by </a:t>
            </a:r>
            <a:r>
              <a:rPr sz="2000" spc="-5" dirty="0">
                <a:latin typeface="Arial"/>
                <a:cs typeface="Arial"/>
              </a:rPr>
              <a:t>volume </a:t>
            </a:r>
            <a:r>
              <a:rPr sz="2000" spc="-545" dirty="0">
                <a:latin typeface="Arial"/>
                <a:cs typeface="Arial"/>
              </a:rPr>
              <a:t> </a:t>
            </a:r>
            <a:r>
              <a:rPr sz="2000" spc="-5" dirty="0">
                <a:latin typeface="Arial"/>
                <a:cs typeface="Arial"/>
              </a:rPr>
              <a:t>(approx.</a:t>
            </a:r>
            <a:r>
              <a:rPr sz="2000" spc="-20" dirty="0">
                <a:latin typeface="Arial"/>
                <a:cs typeface="Arial"/>
              </a:rPr>
              <a:t> </a:t>
            </a:r>
            <a:r>
              <a:rPr sz="2000" dirty="0">
                <a:latin typeface="Arial"/>
                <a:cs typeface="Arial"/>
              </a:rPr>
              <a:t>1/3</a:t>
            </a:r>
            <a:r>
              <a:rPr sz="2000" spc="-30" dirty="0">
                <a:latin typeface="Arial"/>
                <a:cs typeface="Arial"/>
              </a:rPr>
              <a:t> </a:t>
            </a:r>
            <a:r>
              <a:rPr sz="2000" dirty="0">
                <a:latin typeface="Arial"/>
                <a:cs typeface="Arial"/>
              </a:rPr>
              <a:t>of</a:t>
            </a:r>
            <a:r>
              <a:rPr sz="2000" spc="-15" dirty="0">
                <a:latin typeface="Arial"/>
                <a:cs typeface="Arial"/>
              </a:rPr>
              <a:t> </a:t>
            </a:r>
            <a:r>
              <a:rPr sz="2000" dirty="0">
                <a:latin typeface="Arial"/>
                <a:cs typeface="Arial"/>
              </a:rPr>
              <a:t>Natural</a:t>
            </a:r>
            <a:r>
              <a:rPr sz="2000" spc="-20" dirty="0">
                <a:latin typeface="Arial"/>
                <a:cs typeface="Arial"/>
              </a:rPr>
              <a:t> </a:t>
            </a:r>
            <a:r>
              <a:rPr sz="2000" dirty="0">
                <a:latin typeface="Arial"/>
                <a:cs typeface="Arial"/>
              </a:rPr>
              <a:t>Gas</a:t>
            </a:r>
            <a:r>
              <a:rPr sz="2000" spc="-40" dirty="0">
                <a:latin typeface="Arial"/>
                <a:cs typeface="Arial"/>
              </a:rPr>
              <a:t> </a:t>
            </a:r>
            <a:r>
              <a:rPr sz="2000" dirty="0">
                <a:latin typeface="Arial"/>
                <a:cs typeface="Arial"/>
              </a:rPr>
              <a:t>heating</a:t>
            </a:r>
            <a:r>
              <a:rPr sz="2000" spc="-30" dirty="0">
                <a:latin typeface="Arial"/>
                <a:cs typeface="Arial"/>
              </a:rPr>
              <a:t> </a:t>
            </a:r>
            <a:r>
              <a:rPr sz="2000" spc="-5" dirty="0">
                <a:latin typeface="Arial"/>
                <a:cs typeface="Arial"/>
              </a:rPr>
              <a:t>value)</a:t>
            </a:r>
            <a:endParaRPr sz="2000">
              <a:latin typeface="Arial"/>
              <a:cs typeface="Arial"/>
            </a:endParaRPr>
          </a:p>
          <a:p>
            <a:pPr marL="355600" indent="-342900">
              <a:lnSpc>
                <a:spcPct val="100000"/>
              </a:lnSpc>
              <a:buClr>
                <a:srgbClr val="829FAA"/>
              </a:buClr>
              <a:buFont typeface="Wingdings"/>
              <a:buChar char=""/>
              <a:tabLst>
                <a:tab pos="354965" algn="l"/>
                <a:tab pos="355600" algn="l"/>
              </a:tabLst>
            </a:pPr>
            <a:r>
              <a:rPr sz="2000" dirty="0">
                <a:latin typeface="Arial"/>
                <a:cs typeface="Arial"/>
              </a:rPr>
              <a:t>These</a:t>
            </a:r>
            <a:r>
              <a:rPr sz="2000" spc="-25" dirty="0">
                <a:latin typeface="Arial"/>
                <a:cs typeface="Arial"/>
              </a:rPr>
              <a:t> </a:t>
            </a:r>
            <a:r>
              <a:rPr sz="2000" dirty="0">
                <a:latin typeface="Arial"/>
                <a:cs typeface="Arial"/>
              </a:rPr>
              <a:t>facts</a:t>
            </a:r>
            <a:r>
              <a:rPr sz="2000" spc="-55" dirty="0">
                <a:latin typeface="Arial"/>
                <a:cs typeface="Arial"/>
              </a:rPr>
              <a:t> </a:t>
            </a:r>
            <a:r>
              <a:rPr sz="2000" spc="-10" dirty="0">
                <a:latin typeface="Arial"/>
                <a:cs typeface="Arial"/>
              </a:rPr>
              <a:t>drive</a:t>
            </a:r>
            <a:r>
              <a:rPr sz="2000" spc="15" dirty="0">
                <a:latin typeface="Arial"/>
                <a:cs typeface="Arial"/>
              </a:rPr>
              <a:t> </a:t>
            </a:r>
            <a:r>
              <a:rPr sz="2000" spc="-5" dirty="0">
                <a:latin typeface="Arial"/>
                <a:cs typeface="Arial"/>
              </a:rPr>
              <a:t>storage</a:t>
            </a:r>
            <a:r>
              <a:rPr sz="2000" dirty="0">
                <a:latin typeface="Arial"/>
                <a:cs typeface="Arial"/>
              </a:rPr>
              <a:t> and</a:t>
            </a:r>
            <a:r>
              <a:rPr sz="2000" spc="-25" dirty="0">
                <a:latin typeface="Arial"/>
                <a:cs typeface="Arial"/>
              </a:rPr>
              <a:t> </a:t>
            </a:r>
            <a:r>
              <a:rPr sz="2000" spc="-5" dirty="0">
                <a:latin typeface="Arial"/>
                <a:cs typeface="Arial"/>
              </a:rPr>
              <a:t>transport</a:t>
            </a:r>
            <a:r>
              <a:rPr sz="2000" spc="-45" dirty="0">
                <a:latin typeface="Arial"/>
                <a:cs typeface="Arial"/>
              </a:rPr>
              <a:t> </a:t>
            </a:r>
            <a:r>
              <a:rPr sz="2000" dirty="0">
                <a:latin typeface="Arial"/>
                <a:cs typeface="Arial"/>
              </a:rPr>
              <a:t>considerations</a:t>
            </a:r>
            <a:endParaRPr sz="2000">
              <a:latin typeface="Arial"/>
              <a:cs typeface="Arial"/>
            </a:endParaRPr>
          </a:p>
        </p:txBody>
      </p:sp>
      <p:sp>
        <p:nvSpPr>
          <p:cNvPr id="4" name="object 4"/>
          <p:cNvSpPr txBox="1"/>
          <p:nvPr/>
        </p:nvSpPr>
        <p:spPr>
          <a:xfrm>
            <a:off x="8078946" y="5955482"/>
            <a:ext cx="3698875" cy="391160"/>
          </a:xfrm>
          <a:prstGeom prst="rect">
            <a:avLst/>
          </a:prstGeom>
        </p:spPr>
        <p:txBody>
          <a:bodyPr vert="horz" wrap="square" lIns="0" tIns="12700" rIns="0" bIns="0" rtlCol="0">
            <a:spAutoFit/>
          </a:bodyPr>
          <a:lstStyle/>
          <a:p>
            <a:pPr marL="12700" marR="5080">
              <a:lnSpc>
                <a:spcPct val="100000"/>
              </a:lnSpc>
              <a:spcBef>
                <a:spcPts val="100"/>
              </a:spcBef>
            </a:pPr>
            <a:r>
              <a:rPr sz="800" i="1" spc="-5" dirty="0">
                <a:latin typeface="Arial"/>
                <a:cs typeface="Arial"/>
              </a:rPr>
              <a:t>Data Source: </a:t>
            </a:r>
            <a:r>
              <a:rPr sz="800" dirty="0">
                <a:latin typeface="Arial"/>
                <a:cs typeface="Arial"/>
              </a:rPr>
              <a:t>H2 </a:t>
            </a:r>
            <a:r>
              <a:rPr sz="800" spc="-10" dirty="0">
                <a:latin typeface="Arial"/>
                <a:cs typeface="Arial"/>
              </a:rPr>
              <a:t>Tools website,</a:t>
            </a:r>
            <a:r>
              <a:rPr sz="800" spc="-5" dirty="0">
                <a:latin typeface="Arial"/>
                <a:cs typeface="Arial"/>
              </a:rPr>
              <a:t> </a:t>
            </a:r>
            <a:r>
              <a:rPr sz="800" spc="-10" dirty="0">
                <a:latin typeface="Arial"/>
                <a:cs typeface="Arial"/>
              </a:rPr>
              <a:t>maintained</a:t>
            </a:r>
            <a:r>
              <a:rPr sz="800" spc="-5" dirty="0">
                <a:latin typeface="Arial"/>
                <a:cs typeface="Arial"/>
              </a:rPr>
              <a:t> by </a:t>
            </a:r>
            <a:r>
              <a:rPr sz="800" spc="-10" dirty="0">
                <a:latin typeface="Arial"/>
                <a:cs typeface="Arial"/>
              </a:rPr>
              <a:t>the </a:t>
            </a:r>
            <a:r>
              <a:rPr sz="800" spc="-5" dirty="0">
                <a:latin typeface="Arial"/>
                <a:cs typeface="Arial"/>
              </a:rPr>
              <a:t>Pacific </a:t>
            </a:r>
            <a:r>
              <a:rPr sz="800" spc="-10" dirty="0">
                <a:latin typeface="Arial"/>
                <a:cs typeface="Arial"/>
              </a:rPr>
              <a:t>Northwest</a:t>
            </a:r>
            <a:r>
              <a:rPr sz="800" spc="-5" dirty="0">
                <a:latin typeface="Arial"/>
                <a:cs typeface="Arial"/>
              </a:rPr>
              <a:t> </a:t>
            </a:r>
            <a:r>
              <a:rPr sz="800" spc="-10" dirty="0">
                <a:latin typeface="Arial"/>
                <a:cs typeface="Arial"/>
              </a:rPr>
              <a:t>National </a:t>
            </a:r>
            <a:r>
              <a:rPr sz="800" spc="-5" dirty="0">
                <a:latin typeface="Arial"/>
                <a:cs typeface="Arial"/>
              </a:rPr>
              <a:t> </a:t>
            </a:r>
            <a:r>
              <a:rPr sz="800" spc="-10" dirty="0">
                <a:latin typeface="Arial"/>
                <a:cs typeface="Arial"/>
              </a:rPr>
              <a:t>Laboratory</a:t>
            </a:r>
            <a:r>
              <a:rPr sz="800" spc="75" dirty="0">
                <a:latin typeface="Arial"/>
                <a:cs typeface="Arial"/>
              </a:rPr>
              <a:t> </a:t>
            </a:r>
            <a:r>
              <a:rPr sz="800" spc="-10" dirty="0">
                <a:latin typeface="Arial"/>
                <a:cs typeface="Arial"/>
              </a:rPr>
              <a:t>with</a:t>
            </a:r>
            <a:r>
              <a:rPr sz="800" spc="15" dirty="0">
                <a:latin typeface="Arial"/>
                <a:cs typeface="Arial"/>
              </a:rPr>
              <a:t> </a:t>
            </a:r>
            <a:r>
              <a:rPr sz="800" spc="-10" dirty="0">
                <a:latin typeface="Arial"/>
                <a:cs typeface="Arial"/>
              </a:rPr>
              <a:t>funding</a:t>
            </a:r>
            <a:r>
              <a:rPr sz="800" spc="95" dirty="0">
                <a:latin typeface="Arial"/>
                <a:cs typeface="Arial"/>
              </a:rPr>
              <a:t> </a:t>
            </a:r>
            <a:r>
              <a:rPr sz="800" dirty="0">
                <a:latin typeface="Arial"/>
                <a:cs typeface="Arial"/>
              </a:rPr>
              <a:t>from</a:t>
            </a:r>
            <a:r>
              <a:rPr sz="800" spc="-10" dirty="0">
                <a:latin typeface="Arial"/>
                <a:cs typeface="Arial"/>
              </a:rPr>
              <a:t> the</a:t>
            </a:r>
            <a:r>
              <a:rPr sz="800" spc="55" dirty="0">
                <a:latin typeface="Arial"/>
                <a:cs typeface="Arial"/>
              </a:rPr>
              <a:t> </a:t>
            </a:r>
            <a:r>
              <a:rPr sz="800" spc="-5" dirty="0">
                <a:latin typeface="Arial"/>
                <a:cs typeface="Arial"/>
              </a:rPr>
              <a:t>DOE</a:t>
            </a:r>
            <a:r>
              <a:rPr sz="800" spc="5" dirty="0">
                <a:latin typeface="Arial"/>
                <a:cs typeface="Arial"/>
              </a:rPr>
              <a:t> </a:t>
            </a:r>
            <a:r>
              <a:rPr sz="800" dirty="0">
                <a:latin typeface="Arial"/>
                <a:cs typeface="Arial"/>
              </a:rPr>
              <a:t>Office</a:t>
            </a:r>
            <a:r>
              <a:rPr sz="800" spc="-10" dirty="0">
                <a:latin typeface="Arial"/>
                <a:cs typeface="Arial"/>
              </a:rPr>
              <a:t> </a:t>
            </a:r>
            <a:r>
              <a:rPr sz="800" spc="-5" dirty="0">
                <a:latin typeface="Arial"/>
                <a:cs typeface="Arial"/>
              </a:rPr>
              <a:t>of</a:t>
            </a:r>
            <a:r>
              <a:rPr sz="800" spc="20" dirty="0">
                <a:latin typeface="Arial"/>
                <a:cs typeface="Arial"/>
              </a:rPr>
              <a:t> </a:t>
            </a:r>
            <a:r>
              <a:rPr sz="800" spc="-10" dirty="0">
                <a:latin typeface="Arial"/>
                <a:cs typeface="Arial"/>
              </a:rPr>
              <a:t>Energy</a:t>
            </a:r>
            <a:r>
              <a:rPr sz="800" spc="60" dirty="0">
                <a:latin typeface="Arial"/>
                <a:cs typeface="Arial"/>
              </a:rPr>
              <a:t> </a:t>
            </a:r>
            <a:r>
              <a:rPr sz="800" spc="-5" dirty="0">
                <a:latin typeface="Arial"/>
                <a:cs typeface="Arial"/>
              </a:rPr>
              <a:t>Efficiency</a:t>
            </a:r>
            <a:r>
              <a:rPr sz="800" spc="35" dirty="0">
                <a:latin typeface="Arial"/>
                <a:cs typeface="Arial"/>
              </a:rPr>
              <a:t> </a:t>
            </a:r>
            <a:r>
              <a:rPr sz="800" spc="-10" dirty="0">
                <a:latin typeface="Arial"/>
                <a:cs typeface="Arial"/>
              </a:rPr>
              <a:t>and</a:t>
            </a:r>
            <a:r>
              <a:rPr sz="800" spc="55" dirty="0">
                <a:latin typeface="Arial"/>
                <a:cs typeface="Arial"/>
              </a:rPr>
              <a:t> </a:t>
            </a:r>
            <a:r>
              <a:rPr sz="800" spc="-10" dirty="0">
                <a:latin typeface="Arial"/>
                <a:cs typeface="Arial"/>
              </a:rPr>
              <a:t>Renewable </a:t>
            </a:r>
            <a:r>
              <a:rPr sz="800" spc="-204" dirty="0">
                <a:latin typeface="Arial"/>
                <a:cs typeface="Arial"/>
              </a:rPr>
              <a:t> </a:t>
            </a:r>
            <a:r>
              <a:rPr sz="800" spc="-10" dirty="0">
                <a:latin typeface="Arial"/>
                <a:cs typeface="Arial"/>
              </a:rPr>
              <a:t>Energy's</a:t>
            </a:r>
            <a:r>
              <a:rPr sz="800" spc="55" dirty="0">
                <a:latin typeface="Arial"/>
                <a:cs typeface="Arial"/>
              </a:rPr>
              <a:t> </a:t>
            </a:r>
            <a:r>
              <a:rPr sz="800" spc="-10" dirty="0">
                <a:latin typeface="Arial"/>
                <a:cs typeface="Arial"/>
              </a:rPr>
              <a:t>Hydrogen</a:t>
            </a:r>
            <a:r>
              <a:rPr sz="800" spc="70" dirty="0">
                <a:latin typeface="Arial"/>
                <a:cs typeface="Arial"/>
              </a:rPr>
              <a:t> </a:t>
            </a:r>
            <a:r>
              <a:rPr sz="800" spc="-10" dirty="0">
                <a:latin typeface="Arial"/>
                <a:cs typeface="Arial"/>
              </a:rPr>
              <a:t>and</a:t>
            </a:r>
            <a:r>
              <a:rPr sz="800" spc="50" dirty="0">
                <a:latin typeface="Arial"/>
                <a:cs typeface="Arial"/>
              </a:rPr>
              <a:t> </a:t>
            </a:r>
            <a:r>
              <a:rPr sz="800" spc="-10" dirty="0">
                <a:latin typeface="Arial"/>
                <a:cs typeface="Arial"/>
              </a:rPr>
              <a:t>Fuel</a:t>
            </a:r>
            <a:r>
              <a:rPr sz="800" spc="40" dirty="0">
                <a:latin typeface="Arial"/>
                <a:cs typeface="Arial"/>
              </a:rPr>
              <a:t> </a:t>
            </a:r>
            <a:r>
              <a:rPr sz="800" spc="-10" dirty="0">
                <a:latin typeface="Arial"/>
                <a:cs typeface="Arial"/>
              </a:rPr>
              <a:t>Cell</a:t>
            </a:r>
            <a:r>
              <a:rPr sz="800" spc="25" dirty="0">
                <a:latin typeface="Arial"/>
                <a:cs typeface="Arial"/>
              </a:rPr>
              <a:t> </a:t>
            </a:r>
            <a:r>
              <a:rPr sz="800" spc="-10" dirty="0">
                <a:latin typeface="Arial"/>
                <a:cs typeface="Arial"/>
              </a:rPr>
              <a:t>Technologies</a:t>
            </a:r>
            <a:r>
              <a:rPr sz="800" spc="95" dirty="0">
                <a:latin typeface="Arial"/>
                <a:cs typeface="Arial"/>
              </a:rPr>
              <a:t> </a:t>
            </a:r>
            <a:r>
              <a:rPr sz="800" spc="-5" dirty="0">
                <a:latin typeface="Arial"/>
                <a:cs typeface="Arial"/>
              </a:rPr>
              <a:t>Office.</a:t>
            </a:r>
            <a:endParaRPr sz="800">
              <a:latin typeface="Arial"/>
              <a:cs typeface="Arial"/>
            </a:endParaRPr>
          </a:p>
        </p:txBody>
      </p:sp>
      <p:graphicFrame>
        <p:nvGraphicFramePr>
          <p:cNvPr id="5" name="object 5"/>
          <p:cNvGraphicFramePr>
            <a:graphicFrameLocks noGrp="1"/>
          </p:cNvGraphicFramePr>
          <p:nvPr/>
        </p:nvGraphicFramePr>
        <p:xfrm>
          <a:off x="373856" y="1929102"/>
          <a:ext cx="11372850" cy="4036695"/>
        </p:xfrm>
        <a:graphic>
          <a:graphicData uri="http://schemas.openxmlformats.org/drawingml/2006/table">
            <a:tbl>
              <a:tblPr firstRow="1" bandRow="1">
                <a:tableStyleId>{2D5ABB26-0587-4C30-8999-92F81FD0307C}</a:tableStyleId>
              </a:tblPr>
              <a:tblGrid>
                <a:gridCol w="3210560">
                  <a:extLst>
                    <a:ext uri="{9D8B030D-6E8A-4147-A177-3AD203B41FA5}">
                      <a16:colId xmlns:a16="http://schemas.microsoft.com/office/drawing/2014/main" val="20000"/>
                    </a:ext>
                  </a:extLst>
                </a:gridCol>
                <a:gridCol w="1410335">
                  <a:extLst>
                    <a:ext uri="{9D8B030D-6E8A-4147-A177-3AD203B41FA5}">
                      <a16:colId xmlns:a16="http://schemas.microsoft.com/office/drawing/2014/main" val="20001"/>
                    </a:ext>
                  </a:extLst>
                </a:gridCol>
                <a:gridCol w="991235">
                  <a:extLst>
                    <a:ext uri="{9D8B030D-6E8A-4147-A177-3AD203B41FA5}">
                      <a16:colId xmlns:a16="http://schemas.microsoft.com/office/drawing/2014/main" val="20002"/>
                    </a:ext>
                  </a:extLst>
                </a:gridCol>
                <a:gridCol w="1201419">
                  <a:extLst>
                    <a:ext uri="{9D8B030D-6E8A-4147-A177-3AD203B41FA5}">
                      <a16:colId xmlns:a16="http://schemas.microsoft.com/office/drawing/2014/main" val="20003"/>
                    </a:ext>
                  </a:extLst>
                </a:gridCol>
                <a:gridCol w="1286509">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gridCol w="1050925">
                  <a:extLst>
                    <a:ext uri="{9D8B030D-6E8A-4147-A177-3AD203B41FA5}">
                      <a16:colId xmlns:a16="http://schemas.microsoft.com/office/drawing/2014/main" val="20006"/>
                    </a:ext>
                  </a:extLst>
                </a:gridCol>
                <a:gridCol w="1212850">
                  <a:extLst>
                    <a:ext uri="{9D8B030D-6E8A-4147-A177-3AD203B41FA5}">
                      <a16:colId xmlns:a16="http://schemas.microsoft.com/office/drawing/2014/main" val="20007"/>
                    </a:ext>
                  </a:extLst>
                </a:gridCol>
              </a:tblGrid>
              <a:tr h="465455">
                <a:tc>
                  <a:txBody>
                    <a:bodyPr/>
                    <a:lstStyle/>
                    <a:p>
                      <a:pPr>
                        <a:lnSpc>
                          <a:spcPct val="100000"/>
                        </a:lnSpc>
                        <a:spcBef>
                          <a:spcPts val="10"/>
                        </a:spcBef>
                      </a:pPr>
                      <a:endParaRPr sz="1700">
                        <a:latin typeface="Times New Roman"/>
                        <a:cs typeface="Times New Roman"/>
                      </a:endParaRPr>
                    </a:p>
                    <a:p>
                      <a:pPr marL="5715">
                        <a:lnSpc>
                          <a:spcPts val="1600"/>
                        </a:lnSpc>
                      </a:pPr>
                      <a:r>
                        <a:rPr sz="1400" b="1" spc="-5" dirty="0">
                          <a:latin typeface="Arial"/>
                          <a:cs typeface="Arial"/>
                        </a:rPr>
                        <a:t>Fuels</a:t>
                      </a:r>
                      <a:endParaRPr sz="1400">
                        <a:latin typeface="Arial"/>
                        <a:cs typeface="Arial"/>
                      </a:endParaRPr>
                    </a:p>
                  </a:txBody>
                  <a:tcPr marL="0" marR="0" marT="1270" marB="0">
                    <a:lnL w="12700">
                      <a:solidFill>
                        <a:srgbClr val="000000"/>
                      </a:solidFill>
                      <a:prstDash val="solid"/>
                    </a:lnL>
                    <a:lnT w="12700">
                      <a:solidFill>
                        <a:srgbClr val="000000"/>
                      </a:solidFill>
                      <a:prstDash val="solid"/>
                    </a:lnT>
                  </a:tcPr>
                </a:tc>
                <a:tc gridSpan="3">
                  <a:txBody>
                    <a:bodyPr/>
                    <a:lstStyle/>
                    <a:p>
                      <a:pPr marL="527685">
                        <a:lnSpc>
                          <a:spcPct val="100000"/>
                        </a:lnSpc>
                        <a:spcBef>
                          <a:spcPts val="935"/>
                        </a:spcBef>
                      </a:pPr>
                      <a:r>
                        <a:rPr sz="1400" b="1" dirty="0">
                          <a:latin typeface="Arial"/>
                          <a:cs typeface="Arial"/>
                        </a:rPr>
                        <a:t>Lower</a:t>
                      </a:r>
                      <a:r>
                        <a:rPr sz="1400" b="1" spc="-45" dirty="0">
                          <a:latin typeface="Arial"/>
                          <a:cs typeface="Arial"/>
                        </a:rPr>
                        <a:t> </a:t>
                      </a:r>
                      <a:r>
                        <a:rPr sz="1400" b="1" spc="-5" dirty="0">
                          <a:latin typeface="Arial"/>
                          <a:cs typeface="Arial"/>
                        </a:rPr>
                        <a:t>Heating</a:t>
                      </a:r>
                      <a:r>
                        <a:rPr sz="1400" b="1" spc="-35" dirty="0">
                          <a:latin typeface="Arial"/>
                          <a:cs typeface="Arial"/>
                        </a:rPr>
                        <a:t> </a:t>
                      </a:r>
                      <a:r>
                        <a:rPr sz="1400" b="1" spc="-20" dirty="0">
                          <a:latin typeface="Arial"/>
                          <a:cs typeface="Arial"/>
                        </a:rPr>
                        <a:t>Value </a:t>
                      </a:r>
                      <a:r>
                        <a:rPr sz="1400" b="1" dirty="0">
                          <a:latin typeface="Arial"/>
                          <a:cs typeface="Arial"/>
                        </a:rPr>
                        <a:t>(LHV)</a:t>
                      </a:r>
                      <a:r>
                        <a:rPr sz="1400" b="1" spc="-50" dirty="0">
                          <a:latin typeface="Arial"/>
                          <a:cs typeface="Arial"/>
                        </a:rPr>
                        <a:t> </a:t>
                      </a:r>
                      <a:r>
                        <a:rPr sz="1400" b="1" spc="-5" dirty="0">
                          <a:latin typeface="Arial"/>
                          <a:cs typeface="Arial"/>
                        </a:rPr>
                        <a:t>[1]</a:t>
                      </a:r>
                      <a:endParaRPr sz="1400">
                        <a:latin typeface="Arial"/>
                        <a:cs typeface="Arial"/>
                      </a:endParaRPr>
                    </a:p>
                  </a:txBody>
                  <a:tcPr marL="0" marR="0" marT="118745" marB="0">
                    <a:lnT w="12700">
                      <a:solidFill>
                        <a:srgbClr val="000000"/>
                      </a:solidFill>
                      <a:prstDash val="solid"/>
                    </a:lnT>
                  </a:tcPr>
                </a:tc>
                <a:tc hMerge="1">
                  <a:txBody>
                    <a:bodyPr/>
                    <a:lstStyle/>
                    <a:p>
                      <a:endParaRPr/>
                    </a:p>
                  </a:txBody>
                  <a:tcPr marL="0" marR="0" marT="0" marB="0"/>
                </a:tc>
                <a:tc hMerge="1">
                  <a:txBody>
                    <a:bodyPr/>
                    <a:lstStyle/>
                    <a:p>
                      <a:endParaRPr/>
                    </a:p>
                  </a:txBody>
                  <a:tcPr marL="0" marR="0" marT="0" marB="0"/>
                </a:tc>
                <a:tc gridSpan="3">
                  <a:txBody>
                    <a:bodyPr/>
                    <a:lstStyle/>
                    <a:p>
                      <a:pPr marL="182880" algn="ctr">
                        <a:lnSpc>
                          <a:spcPct val="100000"/>
                        </a:lnSpc>
                        <a:spcBef>
                          <a:spcPts val="935"/>
                        </a:spcBef>
                      </a:pPr>
                      <a:r>
                        <a:rPr sz="1400" b="1" spc="-5" dirty="0">
                          <a:latin typeface="Arial"/>
                          <a:cs typeface="Arial"/>
                        </a:rPr>
                        <a:t>Higher</a:t>
                      </a:r>
                      <a:r>
                        <a:rPr sz="1400" b="1" spc="-25" dirty="0">
                          <a:latin typeface="Arial"/>
                          <a:cs typeface="Arial"/>
                        </a:rPr>
                        <a:t> </a:t>
                      </a:r>
                      <a:r>
                        <a:rPr sz="1400" b="1" spc="-5" dirty="0">
                          <a:latin typeface="Arial"/>
                          <a:cs typeface="Arial"/>
                        </a:rPr>
                        <a:t>Heating</a:t>
                      </a:r>
                      <a:r>
                        <a:rPr sz="1400" b="1" spc="-30" dirty="0">
                          <a:latin typeface="Arial"/>
                          <a:cs typeface="Arial"/>
                        </a:rPr>
                        <a:t> </a:t>
                      </a:r>
                      <a:r>
                        <a:rPr sz="1400" b="1" spc="-20" dirty="0">
                          <a:latin typeface="Arial"/>
                          <a:cs typeface="Arial"/>
                        </a:rPr>
                        <a:t>Value</a:t>
                      </a:r>
                      <a:r>
                        <a:rPr sz="1400" b="1" spc="-35" dirty="0">
                          <a:latin typeface="Arial"/>
                          <a:cs typeface="Arial"/>
                        </a:rPr>
                        <a:t> </a:t>
                      </a:r>
                      <a:r>
                        <a:rPr sz="1400" b="1" dirty="0">
                          <a:latin typeface="Arial"/>
                          <a:cs typeface="Arial"/>
                        </a:rPr>
                        <a:t>(HHV)</a:t>
                      </a:r>
                      <a:r>
                        <a:rPr sz="1400" b="1" spc="-25" dirty="0">
                          <a:latin typeface="Arial"/>
                          <a:cs typeface="Arial"/>
                        </a:rPr>
                        <a:t> </a:t>
                      </a:r>
                      <a:r>
                        <a:rPr sz="1400" b="1" spc="-5" dirty="0">
                          <a:latin typeface="Arial"/>
                          <a:cs typeface="Arial"/>
                        </a:rPr>
                        <a:t>[1]</a:t>
                      </a:r>
                      <a:endParaRPr sz="1400">
                        <a:latin typeface="Arial"/>
                        <a:cs typeface="Arial"/>
                      </a:endParaRPr>
                    </a:p>
                  </a:txBody>
                  <a:tcPr marL="0" marR="0" marT="118745" marB="0">
                    <a:lnT w="12700">
                      <a:solidFill>
                        <a:srgbClr val="000000"/>
                      </a:solidFill>
                      <a:prstDash val="solid"/>
                    </a:lnT>
                  </a:tcPr>
                </a:tc>
                <a:tc hMerge="1">
                  <a:txBody>
                    <a:bodyPr/>
                    <a:lstStyle/>
                    <a:p>
                      <a:endParaRPr/>
                    </a:p>
                  </a:txBody>
                  <a:tcPr marL="0" marR="0" marT="0" marB="0"/>
                </a:tc>
                <a:tc hMerge="1">
                  <a:txBody>
                    <a:bodyPr/>
                    <a:lstStyle/>
                    <a:p>
                      <a:endParaRPr/>
                    </a:p>
                  </a:txBody>
                  <a:tcPr marL="0" marR="0" marT="0" marB="0"/>
                </a:tc>
                <a:tc>
                  <a:txBody>
                    <a:bodyPr/>
                    <a:lstStyle/>
                    <a:p>
                      <a:pPr marR="64769" algn="ctr">
                        <a:lnSpc>
                          <a:spcPct val="100000"/>
                        </a:lnSpc>
                        <a:spcBef>
                          <a:spcPts val="935"/>
                        </a:spcBef>
                      </a:pPr>
                      <a:r>
                        <a:rPr sz="1400" b="1" spc="-5" dirty="0">
                          <a:latin typeface="Arial"/>
                          <a:cs typeface="Arial"/>
                        </a:rPr>
                        <a:t>Density</a:t>
                      </a:r>
                      <a:endParaRPr sz="1400">
                        <a:latin typeface="Arial"/>
                        <a:cs typeface="Arial"/>
                      </a:endParaRPr>
                    </a:p>
                  </a:txBody>
                  <a:tcPr marL="0" marR="0" marT="118745" marB="0">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439420">
                <a:tc>
                  <a:txBody>
                    <a:bodyPr/>
                    <a:lstStyle/>
                    <a:p>
                      <a:pPr marL="5715">
                        <a:lnSpc>
                          <a:spcPct val="100000"/>
                        </a:lnSpc>
                        <a:spcBef>
                          <a:spcPts val="835"/>
                        </a:spcBef>
                      </a:pPr>
                      <a:r>
                        <a:rPr sz="1400" b="1" spc="-5" dirty="0">
                          <a:latin typeface="Arial"/>
                          <a:cs typeface="Arial"/>
                        </a:rPr>
                        <a:t>Gaseous</a:t>
                      </a:r>
                      <a:r>
                        <a:rPr sz="1400" b="1" spc="-40" dirty="0">
                          <a:latin typeface="Arial"/>
                          <a:cs typeface="Arial"/>
                        </a:rPr>
                        <a:t> </a:t>
                      </a:r>
                      <a:r>
                        <a:rPr sz="1400" b="1" spc="-5" dirty="0">
                          <a:latin typeface="Arial"/>
                          <a:cs typeface="Arial"/>
                        </a:rPr>
                        <a:t>Fuels</a:t>
                      </a:r>
                      <a:r>
                        <a:rPr sz="1400" b="1" spc="-35" dirty="0">
                          <a:latin typeface="Arial"/>
                          <a:cs typeface="Arial"/>
                        </a:rPr>
                        <a:t> </a:t>
                      </a:r>
                      <a:r>
                        <a:rPr sz="1400" b="1" dirty="0">
                          <a:latin typeface="Arial"/>
                          <a:cs typeface="Arial"/>
                        </a:rPr>
                        <a:t>@ 32</a:t>
                      </a:r>
                      <a:r>
                        <a:rPr sz="1400" b="1" spc="-40" dirty="0">
                          <a:latin typeface="Arial"/>
                          <a:cs typeface="Arial"/>
                        </a:rPr>
                        <a:t> </a:t>
                      </a:r>
                      <a:r>
                        <a:rPr sz="1400" b="1" dirty="0">
                          <a:latin typeface="Arial"/>
                          <a:cs typeface="Arial"/>
                        </a:rPr>
                        <a:t>F</a:t>
                      </a:r>
                      <a:r>
                        <a:rPr sz="1400" b="1" spc="-10" dirty="0">
                          <a:latin typeface="Arial"/>
                          <a:cs typeface="Arial"/>
                        </a:rPr>
                        <a:t> </a:t>
                      </a:r>
                      <a:r>
                        <a:rPr sz="1400" b="1" dirty="0">
                          <a:latin typeface="Arial"/>
                          <a:cs typeface="Arial"/>
                        </a:rPr>
                        <a:t>and</a:t>
                      </a:r>
                      <a:r>
                        <a:rPr sz="1400" b="1" spc="-30" dirty="0">
                          <a:latin typeface="Arial"/>
                          <a:cs typeface="Arial"/>
                        </a:rPr>
                        <a:t> </a:t>
                      </a:r>
                      <a:r>
                        <a:rPr sz="1400" b="1" dirty="0">
                          <a:latin typeface="Arial"/>
                          <a:cs typeface="Arial"/>
                        </a:rPr>
                        <a:t>1 </a:t>
                      </a:r>
                      <a:r>
                        <a:rPr sz="1400" b="1" spc="-5" dirty="0">
                          <a:latin typeface="Arial"/>
                          <a:cs typeface="Arial"/>
                        </a:rPr>
                        <a:t>atm</a:t>
                      </a:r>
                      <a:endParaRPr sz="1400">
                        <a:latin typeface="Arial"/>
                        <a:cs typeface="Arial"/>
                      </a:endParaRPr>
                    </a:p>
                  </a:txBody>
                  <a:tcPr marL="0" marR="0" marT="106045" marB="0">
                    <a:lnL w="12700">
                      <a:solidFill>
                        <a:srgbClr val="000000"/>
                      </a:solidFill>
                      <a:prstDash val="solid"/>
                    </a:lnL>
                    <a:solidFill>
                      <a:srgbClr val="99CCFF"/>
                    </a:solidFill>
                  </a:tcPr>
                </a:tc>
                <a:tc>
                  <a:txBody>
                    <a:bodyPr/>
                    <a:lstStyle/>
                    <a:p>
                      <a:pPr marL="302895" algn="ctr">
                        <a:lnSpc>
                          <a:spcPct val="100000"/>
                        </a:lnSpc>
                        <a:spcBef>
                          <a:spcPts val="835"/>
                        </a:spcBef>
                      </a:pPr>
                      <a:r>
                        <a:rPr sz="1400" b="1" spc="-5" dirty="0">
                          <a:latin typeface="Arial"/>
                          <a:cs typeface="Arial"/>
                        </a:rPr>
                        <a:t>Btu/ft3</a:t>
                      </a:r>
                      <a:r>
                        <a:rPr sz="1400" b="1" spc="-55" dirty="0">
                          <a:latin typeface="Arial"/>
                          <a:cs typeface="Arial"/>
                        </a:rPr>
                        <a:t> </a:t>
                      </a:r>
                      <a:r>
                        <a:rPr sz="1400" b="1" spc="-5" dirty="0">
                          <a:latin typeface="Arial"/>
                          <a:cs typeface="Arial"/>
                        </a:rPr>
                        <a:t>[2]</a:t>
                      </a:r>
                      <a:endParaRPr sz="1400">
                        <a:latin typeface="Arial"/>
                        <a:cs typeface="Arial"/>
                      </a:endParaRPr>
                    </a:p>
                  </a:txBody>
                  <a:tcPr marL="0" marR="0" marT="106045" marB="0">
                    <a:solidFill>
                      <a:srgbClr val="99CCFF"/>
                    </a:solidFill>
                  </a:tcPr>
                </a:tc>
                <a:tc>
                  <a:txBody>
                    <a:bodyPr/>
                    <a:lstStyle/>
                    <a:p>
                      <a:pPr marL="56515" algn="ctr">
                        <a:lnSpc>
                          <a:spcPct val="100000"/>
                        </a:lnSpc>
                        <a:spcBef>
                          <a:spcPts val="835"/>
                        </a:spcBef>
                      </a:pPr>
                      <a:r>
                        <a:rPr sz="1400" b="1" spc="-5" dirty="0">
                          <a:latin typeface="Arial"/>
                          <a:cs typeface="Arial"/>
                        </a:rPr>
                        <a:t>Btu/lb</a:t>
                      </a:r>
                      <a:r>
                        <a:rPr sz="1400" b="1" spc="-50" dirty="0">
                          <a:latin typeface="Arial"/>
                          <a:cs typeface="Arial"/>
                        </a:rPr>
                        <a:t> </a:t>
                      </a:r>
                      <a:r>
                        <a:rPr sz="1400" b="1" spc="-5" dirty="0">
                          <a:latin typeface="Arial"/>
                          <a:cs typeface="Arial"/>
                        </a:rPr>
                        <a:t>[3]</a:t>
                      </a:r>
                      <a:endParaRPr sz="1400">
                        <a:latin typeface="Arial"/>
                        <a:cs typeface="Arial"/>
                      </a:endParaRPr>
                    </a:p>
                  </a:txBody>
                  <a:tcPr marL="0" marR="0" marT="106045" marB="0">
                    <a:solidFill>
                      <a:srgbClr val="99CCFF"/>
                    </a:solidFill>
                  </a:tcPr>
                </a:tc>
                <a:tc>
                  <a:txBody>
                    <a:bodyPr/>
                    <a:lstStyle/>
                    <a:p>
                      <a:pPr marR="259715" algn="ctr">
                        <a:lnSpc>
                          <a:spcPct val="100000"/>
                        </a:lnSpc>
                        <a:spcBef>
                          <a:spcPts val="835"/>
                        </a:spcBef>
                      </a:pPr>
                      <a:r>
                        <a:rPr sz="1400" b="1" dirty="0">
                          <a:latin typeface="Arial"/>
                          <a:cs typeface="Arial"/>
                        </a:rPr>
                        <a:t>MJ/kg</a:t>
                      </a:r>
                      <a:r>
                        <a:rPr sz="1400" b="1" spc="-70" dirty="0">
                          <a:latin typeface="Arial"/>
                          <a:cs typeface="Arial"/>
                        </a:rPr>
                        <a:t> </a:t>
                      </a:r>
                      <a:r>
                        <a:rPr sz="1400" b="1" spc="-5" dirty="0">
                          <a:latin typeface="Arial"/>
                          <a:cs typeface="Arial"/>
                        </a:rPr>
                        <a:t>[4]</a:t>
                      </a:r>
                      <a:endParaRPr sz="1400">
                        <a:latin typeface="Arial"/>
                        <a:cs typeface="Arial"/>
                      </a:endParaRPr>
                    </a:p>
                  </a:txBody>
                  <a:tcPr marL="0" marR="0" marT="106045" marB="0">
                    <a:solidFill>
                      <a:srgbClr val="99CCFF"/>
                    </a:solidFill>
                  </a:tcPr>
                </a:tc>
                <a:tc>
                  <a:txBody>
                    <a:bodyPr/>
                    <a:lstStyle/>
                    <a:p>
                      <a:pPr marL="240665" algn="ctr">
                        <a:lnSpc>
                          <a:spcPct val="100000"/>
                        </a:lnSpc>
                        <a:spcBef>
                          <a:spcPts val="835"/>
                        </a:spcBef>
                      </a:pPr>
                      <a:r>
                        <a:rPr sz="1400" b="1" spc="-5" dirty="0">
                          <a:latin typeface="Arial"/>
                          <a:cs typeface="Arial"/>
                        </a:rPr>
                        <a:t>Btu/ft3</a:t>
                      </a:r>
                      <a:r>
                        <a:rPr sz="1400" b="1" spc="-55" dirty="0">
                          <a:latin typeface="Arial"/>
                          <a:cs typeface="Arial"/>
                        </a:rPr>
                        <a:t> </a:t>
                      </a:r>
                      <a:r>
                        <a:rPr sz="1400" b="1" spc="-5" dirty="0">
                          <a:latin typeface="Arial"/>
                          <a:cs typeface="Arial"/>
                        </a:rPr>
                        <a:t>[2]</a:t>
                      </a:r>
                      <a:endParaRPr sz="1400">
                        <a:latin typeface="Arial"/>
                        <a:cs typeface="Arial"/>
                      </a:endParaRPr>
                    </a:p>
                  </a:txBody>
                  <a:tcPr marL="0" marR="0" marT="106045" marB="0">
                    <a:solidFill>
                      <a:srgbClr val="99CCFF"/>
                    </a:solidFill>
                  </a:tcPr>
                </a:tc>
                <a:tc>
                  <a:txBody>
                    <a:bodyPr/>
                    <a:lstStyle/>
                    <a:p>
                      <a:pPr algn="ctr">
                        <a:lnSpc>
                          <a:spcPct val="100000"/>
                        </a:lnSpc>
                        <a:spcBef>
                          <a:spcPts val="835"/>
                        </a:spcBef>
                      </a:pPr>
                      <a:r>
                        <a:rPr sz="1400" b="1" spc="-5" dirty="0">
                          <a:latin typeface="Arial"/>
                          <a:cs typeface="Arial"/>
                        </a:rPr>
                        <a:t>Btu/lb</a:t>
                      </a:r>
                      <a:r>
                        <a:rPr sz="1400" b="1" spc="-50" dirty="0">
                          <a:latin typeface="Arial"/>
                          <a:cs typeface="Arial"/>
                        </a:rPr>
                        <a:t> </a:t>
                      </a:r>
                      <a:r>
                        <a:rPr sz="1400" b="1" spc="-5" dirty="0">
                          <a:latin typeface="Arial"/>
                          <a:cs typeface="Arial"/>
                        </a:rPr>
                        <a:t>[3]</a:t>
                      </a:r>
                      <a:endParaRPr sz="1400">
                        <a:latin typeface="Arial"/>
                        <a:cs typeface="Arial"/>
                      </a:endParaRPr>
                    </a:p>
                  </a:txBody>
                  <a:tcPr marL="0" marR="0" marT="106045" marB="0">
                    <a:solidFill>
                      <a:srgbClr val="99CCFF"/>
                    </a:solidFill>
                  </a:tcPr>
                </a:tc>
                <a:tc>
                  <a:txBody>
                    <a:bodyPr/>
                    <a:lstStyle/>
                    <a:p>
                      <a:pPr marR="48895" algn="ctr">
                        <a:lnSpc>
                          <a:spcPct val="100000"/>
                        </a:lnSpc>
                        <a:spcBef>
                          <a:spcPts val="835"/>
                        </a:spcBef>
                      </a:pPr>
                      <a:r>
                        <a:rPr sz="1400" b="1" dirty="0">
                          <a:latin typeface="Arial"/>
                          <a:cs typeface="Arial"/>
                        </a:rPr>
                        <a:t>MJ/kg</a:t>
                      </a:r>
                      <a:r>
                        <a:rPr sz="1400" b="1" spc="-70" dirty="0">
                          <a:latin typeface="Arial"/>
                          <a:cs typeface="Arial"/>
                        </a:rPr>
                        <a:t> </a:t>
                      </a:r>
                      <a:r>
                        <a:rPr sz="1400" b="1" spc="-5" dirty="0">
                          <a:latin typeface="Arial"/>
                          <a:cs typeface="Arial"/>
                        </a:rPr>
                        <a:t>[4]</a:t>
                      </a:r>
                      <a:endParaRPr sz="1400">
                        <a:latin typeface="Arial"/>
                        <a:cs typeface="Arial"/>
                      </a:endParaRPr>
                    </a:p>
                  </a:txBody>
                  <a:tcPr marL="0" marR="0" marT="106045" marB="0">
                    <a:solidFill>
                      <a:srgbClr val="99CCFF"/>
                    </a:solidFill>
                  </a:tcPr>
                </a:tc>
                <a:tc>
                  <a:txBody>
                    <a:bodyPr/>
                    <a:lstStyle/>
                    <a:p>
                      <a:pPr marR="68580" algn="ctr">
                        <a:lnSpc>
                          <a:spcPct val="100000"/>
                        </a:lnSpc>
                        <a:spcBef>
                          <a:spcPts val="835"/>
                        </a:spcBef>
                      </a:pPr>
                      <a:r>
                        <a:rPr sz="1400" b="1" spc="-10" dirty="0">
                          <a:latin typeface="Arial"/>
                          <a:cs typeface="Arial"/>
                        </a:rPr>
                        <a:t>grams/ft3</a:t>
                      </a:r>
                      <a:endParaRPr sz="1400">
                        <a:latin typeface="Arial"/>
                        <a:cs typeface="Arial"/>
                      </a:endParaRPr>
                    </a:p>
                  </a:txBody>
                  <a:tcPr marL="0" marR="0" marT="106045" marB="0">
                    <a:lnR w="12700">
                      <a:solidFill>
                        <a:srgbClr val="000000"/>
                      </a:solidFill>
                      <a:prstDash val="solid"/>
                    </a:lnR>
                    <a:solidFill>
                      <a:srgbClr val="99CCFF"/>
                    </a:solidFill>
                  </a:tcPr>
                </a:tc>
                <a:extLst>
                  <a:ext uri="{0D108BD9-81ED-4DB2-BD59-A6C34878D82A}">
                    <a16:rowId xmlns:a16="http://schemas.microsoft.com/office/drawing/2014/main" val="10001"/>
                  </a:ext>
                </a:extLst>
              </a:tr>
              <a:tr h="463550">
                <a:tc>
                  <a:txBody>
                    <a:bodyPr/>
                    <a:lstStyle/>
                    <a:p>
                      <a:pPr marL="5715">
                        <a:lnSpc>
                          <a:spcPct val="100000"/>
                        </a:lnSpc>
                        <a:spcBef>
                          <a:spcPts val="935"/>
                        </a:spcBef>
                      </a:pPr>
                      <a:r>
                        <a:rPr sz="1400" spc="-5" dirty="0">
                          <a:latin typeface="Arial"/>
                          <a:cs typeface="Arial"/>
                        </a:rPr>
                        <a:t>Natural</a:t>
                      </a:r>
                      <a:r>
                        <a:rPr sz="1400" spc="-65" dirty="0">
                          <a:latin typeface="Arial"/>
                          <a:cs typeface="Arial"/>
                        </a:rPr>
                        <a:t> </a:t>
                      </a:r>
                      <a:r>
                        <a:rPr sz="1400" dirty="0">
                          <a:latin typeface="Arial"/>
                          <a:cs typeface="Arial"/>
                        </a:rPr>
                        <a:t>gas</a:t>
                      </a:r>
                      <a:endParaRPr sz="1400">
                        <a:latin typeface="Arial"/>
                        <a:cs typeface="Arial"/>
                      </a:endParaRPr>
                    </a:p>
                  </a:txBody>
                  <a:tcPr marL="0" marR="0" marT="118745" marB="0">
                    <a:lnL w="12700">
                      <a:solidFill>
                        <a:srgbClr val="000000"/>
                      </a:solidFill>
                      <a:prstDash val="solid"/>
                    </a:lnL>
                  </a:tcPr>
                </a:tc>
                <a:tc>
                  <a:txBody>
                    <a:bodyPr/>
                    <a:lstStyle/>
                    <a:p>
                      <a:pPr marL="301625" algn="ctr">
                        <a:lnSpc>
                          <a:spcPct val="100000"/>
                        </a:lnSpc>
                        <a:spcBef>
                          <a:spcPts val="935"/>
                        </a:spcBef>
                      </a:pPr>
                      <a:r>
                        <a:rPr sz="1400" dirty="0">
                          <a:latin typeface="Arial"/>
                          <a:cs typeface="Arial"/>
                        </a:rPr>
                        <a:t>983</a:t>
                      </a:r>
                      <a:endParaRPr sz="1400">
                        <a:latin typeface="Arial"/>
                        <a:cs typeface="Arial"/>
                      </a:endParaRPr>
                    </a:p>
                  </a:txBody>
                  <a:tcPr marL="0" marR="0" marT="118745" marB="0"/>
                </a:tc>
                <a:tc>
                  <a:txBody>
                    <a:bodyPr/>
                    <a:lstStyle/>
                    <a:p>
                      <a:pPr marL="55880" algn="ctr">
                        <a:lnSpc>
                          <a:spcPct val="100000"/>
                        </a:lnSpc>
                        <a:spcBef>
                          <a:spcPts val="935"/>
                        </a:spcBef>
                      </a:pPr>
                      <a:r>
                        <a:rPr sz="1400" spc="-5" dirty="0">
                          <a:latin typeface="Arial"/>
                          <a:cs typeface="Arial"/>
                        </a:rPr>
                        <a:t>20,267</a:t>
                      </a:r>
                      <a:endParaRPr sz="1400">
                        <a:latin typeface="Arial"/>
                        <a:cs typeface="Arial"/>
                      </a:endParaRPr>
                    </a:p>
                  </a:txBody>
                  <a:tcPr marL="0" marR="0" marT="118745" marB="0"/>
                </a:tc>
                <a:tc>
                  <a:txBody>
                    <a:bodyPr/>
                    <a:lstStyle/>
                    <a:p>
                      <a:pPr marR="260350" algn="ctr">
                        <a:lnSpc>
                          <a:spcPct val="100000"/>
                        </a:lnSpc>
                        <a:spcBef>
                          <a:spcPts val="935"/>
                        </a:spcBef>
                      </a:pPr>
                      <a:r>
                        <a:rPr sz="1400" spc="-5" dirty="0">
                          <a:latin typeface="Arial"/>
                          <a:cs typeface="Arial"/>
                        </a:rPr>
                        <a:t>47.141</a:t>
                      </a:r>
                      <a:endParaRPr sz="1400">
                        <a:latin typeface="Arial"/>
                        <a:cs typeface="Arial"/>
                      </a:endParaRPr>
                    </a:p>
                  </a:txBody>
                  <a:tcPr marL="0" marR="0" marT="118745" marB="0"/>
                </a:tc>
                <a:tc>
                  <a:txBody>
                    <a:bodyPr/>
                    <a:lstStyle/>
                    <a:p>
                      <a:pPr marL="236854" algn="ctr">
                        <a:lnSpc>
                          <a:spcPct val="100000"/>
                        </a:lnSpc>
                        <a:spcBef>
                          <a:spcPts val="935"/>
                        </a:spcBef>
                      </a:pPr>
                      <a:r>
                        <a:rPr sz="1400" dirty="0">
                          <a:latin typeface="Arial"/>
                          <a:cs typeface="Arial"/>
                        </a:rPr>
                        <a:t>1089</a:t>
                      </a:r>
                      <a:endParaRPr sz="1400">
                        <a:latin typeface="Arial"/>
                        <a:cs typeface="Arial"/>
                      </a:endParaRPr>
                    </a:p>
                  </a:txBody>
                  <a:tcPr marL="0" marR="0" marT="118745" marB="0"/>
                </a:tc>
                <a:tc>
                  <a:txBody>
                    <a:bodyPr/>
                    <a:lstStyle/>
                    <a:p>
                      <a:pPr algn="ctr">
                        <a:lnSpc>
                          <a:spcPct val="100000"/>
                        </a:lnSpc>
                        <a:spcBef>
                          <a:spcPts val="935"/>
                        </a:spcBef>
                      </a:pPr>
                      <a:r>
                        <a:rPr sz="1400" spc="-5" dirty="0">
                          <a:latin typeface="Arial"/>
                          <a:cs typeface="Arial"/>
                        </a:rPr>
                        <a:t>22,453</a:t>
                      </a:r>
                      <a:endParaRPr sz="1400">
                        <a:latin typeface="Arial"/>
                        <a:cs typeface="Arial"/>
                      </a:endParaRPr>
                    </a:p>
                  </a:txBody>
                  <a:tcPr marL="0" marR="0" marT="118745" marB="0"/>
                </a:tc>
                <a:tc>
                  <a:txBody>
                    <a:bodyPr/>
                    <a:lstStyle/>
                    <a:p>
                      <a:pPr marR="49530" algn="ctr">
                        <a:lnSpc>
                          <a:spcPct val="100000"/>
                        </a:lnSpc>
                        <a:spcBef>
                          <a:spcPts val="935"/>
                        </a:spcBef>
                      </a:pPr>
                      <a:r>
                        <a:rPr sz="1400" spc="-5" dirty="0">
                          <a:latin typeface="Arial"/>
                          <a:cs typeface="Arial"/>
                        </a:rPr>
                        <a:t>52.225</a:t>
                      </a:r>
                      <a:endParaRPr sz="1400">
                        <a:latin typeface="Arial"/>
                        <a:cs typeface="Arial"/>
                      </a:endParaRPr>
                    </a:p>
                  </a:txBody>
                  <a:tcPr marL="0" marR="0" marT="118745" marB="0"/>
                </a:tc>
                <a:tc>
                  <a:txBody>
                    <a:bodyPr/>
                    <a:lstStyle/>
                    <a:p>
                      <a:pPr marR="67945" algn="ctr">
                        <a:lnSpc>
                          <a:spcPct val="100000"/>
                        </a:lnSpc>
                        <a:spcBef>
                          <a:spcPts val="935"/>
                        </a:spcBef>
                      </a:pPr>
                      <a:r>
                        <a:rPr sz="1400" spc="-5" dirty="0">
                          <a:latin typeface="Arial"/>
                          <a:cs typeface="Arial"/>
                        </a:rPr>
                        <a:t>22.0</a:t>
                      </a:r>
                      <a:endParaRPr sz="1400">
                        <a:latin typeface="Arial"/>
                        <a:cs typeface="Arial"/>
                      </a:endParaRPr>
                    </a:p>
                  </a:txBody>
                  <a:tcPr marL="0" marR="0" marT="118745" marB="0">
                    <a:lnR w="12700">
                      <a:solidFill>
                        <a:srgbClr val="000000"/>
                      </a:solidFill>
                      <a:prstDash val="solid"/>
                    </a:lnR>
                  </a:tcPr>
                </a:tc>
                <a:extLst>
                  <a:ext uri="{0D108BD9-81ED-4DB2-BD59-A6C34878D82A}">
                    <a16:rowId xmlns:a16="http://schemas.microsoft.com/office/drawing/2014/main" val="10002"/>
                  </a:ext>
                </a:extLst>
              </a:tr>
              <a:tr h="449580">
                <a:tc>
                  <a:txBody>
                    <a:bodyPr/>
                    <a:lstStyle/>
                    <a:p>
                      <a:pPr marL="5715">
                        <a:lnSpc>
                          <a:spcPct val="100000"/>
                        </a:lnSpc>
                        <a:spcBef>
                          <a:spcPts val="885"/>
                        </a:spcBef>
                      </a:pPr>
                      <a:r>
                        <a:rPr sz="1400" spc="-10" dirty="0">
                          <a:latin typeface="Arial"/>
                          <a:cs typeface="Arial"/>
                        </a:rPr>
                        <a:t>Hydrogen</a:t>
                      </a:r>
                      <a:endParaRPr sz="1400">
                        <a:latin typeface="Arial"/>
                        <a:cs typeface="Arial"/>
                      </a:endParaRPr>
                    </a:p>
                  </a:txBody>
                  <a:tcPr marL="0" marR="0" marT="112395" marB="0">
                    <a:lnL w="12700">
                      <a:solidFill>
                        <a:srgbClr val="000000"/>
                      </a:solidFill>
                      <a:prstDash val="solid"/>
                    </a:lnL>
                  </a:tcPr>
                </a:tc>
                <a:tc>
                  <a:txBody>
                    <a:bodyPr/>
                    <a:lstStyle/>
                    <a:p>
                      <a:pPr marL="302260" algn="ctr">
                        <a:lnSpc>
                          <a:spcPct val="100000"/>
                        </a:lnSpc>
                        <a:spcBef>
                          <a:spcPts val="885"/>
                        </a:spcBef>
                      </a:pPr>
                      <a:r>
                        <a:rPr sz="1400" dirty="0">
                          <a:latin typeface="Arial"/>
                          <a:cs typeface="Arial"/>
                        </a:rPr>
                        <a:t>290</a:t>
                      </a:r>
                      <a:endParaRPr sz="1400">
                        <a:latin typeface="Arial"/>
                        <a:cs typeface="Arial"/>
                      </a:endParaRPr>
                    </a:p>
                  </a:txBody>
                  <a:tcPr marL="0" marR="0" marT="112395" marB="0"/>
                </a:tc>
                <a:tc>
                  <a:txBody>
                    <a:bodyPr/>
                    <a:lstStyle/>
                    <a:p>
                      <a:pPr marL="55880" algn="ctr">
                        <a:lnSpc>
                          <a:spcPct val="100000"/>
                        </a:lnSpc>
                        <a:spcBef>
                          <a:spcPts val="885"/>
                        </a:spcBef>
                      </a:pPr>
                      <a:r>
                        <a:rPr sz="1400" spc="-5" dirty="0">
                          <a:latin typeface="Arial"/>
                          <a:cs typeface="Arial"/>
                        </a:rPr>
                        <a:t>51,682</a:t>
                      </a:r>
                      <a:endParaRPr sz="1400">
                        <a:latin typeface="Arial"/>
                        <a:cs typeface="Arial"/>
                      </a:endParaRPr>
                    </a:p>
                  </a:txBody>
                  <a:tcPr marL="0" marR="0" marT="112395" marB="0"/>
                </a:tc>
                <a:tc>
                  <a:txBody>
                    <a:bodyPr/>
                    <a:lstStyle/>
                    <a:p>
                      <a:pPr marR="260350" algn="ctr">
                        <a:lnSpc>
                          <a:spcPct val="100000"/>
                        </a:lnSpc>
                        <a:spcBef>
                          <a:spcPts val="885"/>
                        </a:spcBef>
                      </a:pPr>
                      <a:r>
                        <a:rPr sz="1400" spc="-5" dirty="0">
                          <a:latin typeface="Arial"/>
                          <a:cs typeface="Arial"/>
                        </a:rPr>
                        <a:t>120.21</a:t>
                      </a:r>
                      <a:endParaRPr sz="1400">
                        <a:latin typeface="Arial"/>
                        <a:cs typeface="Arial"/>
                      </a:endParaRPr>
                    </a:p>
                  </a:txBody>
                  <a:tcPr marL="0" marR="0" marT="112395" marB="0"/>
                </a:tc>
                <a:tc>
                  <a:txBody>
                    <a:bodyPr/>
                    <a:lstStyle/>
                    <a:p>
                      <a:pPr marL="239395" algn="ctr">
                        <a:lnSpc>
                          <a:spcPct val="100000"/>
                        </a:lnSpc>
                        <a:spcBef>
                          <a:spcPts val="885"/>
                        </a:spcBef>
                      </a:pPr>
                      <a:r>
                        <a:rPr sz="1400" dirty="0">
                          <a:latin typeface="Arial"/>
                          <a:cs typeface="Arial"/>
                        </a:rPr>
                        <a:t>343</a:t>
                      </a:r>
                      <a:endParaRPr sz="1400">
                        <a:latin typeface="Arial"/>
                        <a:cs typeface="Arial"/>
                      </a:endParaRPr>
                    </a:p>
                  </a:txBody>
                  <a:tcPr marL="0" marR="0" marT="112395" marB="0"/>
                </a:tc>
                <a:tc>
                  <a:txBody>
                    <a:bodyPr/>
                    <a:lstStyle/>
                    <a:p>
                      <a:pPr algn="ctr">
                        <a:lnSpc>
                          <a:spcPct val="100000"/>
                        </a:lnSpc>
                        <a:spcBef>
                          <a:spcPts val="885"/>
                        </a:spcBef>
                      </a:pPr>
                      <a:r>
                        <a:rPr sz="1400" spc="-5" dirty="0">
                          <a:latin typeface="Arial"/>
                          <a:cs typeface="Arial"/>
                        </a:rPr>
                        <a:t>61,127</a:t>
                      </a:r>
                      <a:endParaRPr sz="1400">
                        <a:latin typeface="Arial"/>
                        <a:cs typeface="Arial"/>
                      </a:endParaRPr>
                    </a:p>
                  </a:txBody>
                  <a:tcPr marL="0" marR="0" marT="112395" marB="0"/>
                </a:tc>
                <a:tc>
                  <a:txBody>
                    <a:bodyPr/>
                    <a:lstStyle/>
                    <a:p>
                      <a:pPr marR="49530" algn="ctr">
                        <a:lnSpc>
                          <a:spcPct val="100000"/>
                        </a:lnSpc>
                        <a:spcBef>
                          <a:spcPts val="885"/>
                        </a:spcBef>
                      </a:pPr>
                      <a:r>
                        <a:rPr sz="1400" spc="-5" dirty="0">
                          <a:latin typeface="Arial"/>
                          <a:cs typeface="Arial"/>
                        </a:rPr>
                        <a:t>142.18</a:t>
                      </a:r>
                      <a:endParaRPr sz="1400">
                        <a:latin typeface="Arial"/>
                        <a:cs typeface="Arial"/>
                      </a:endParaRPr>
                    </a:p>
                  </a:txBody>
                  <a:tcPr marL="0" marR="0" marT="112395" marB="0"/>
                </a:tc>
                <a:tc>
                  <a:txBody>
                    <a:bodyPr/>
                    <a:lstStyle/>
                    <a:p>
                      <a:pPr marR="67310" algn="ctr">
                        <a:lnSpc>
                          <a:spcPct val="100000"/>
                        </a:lnSpc>
                        <a:spcBef>
                          <a:spcPts val="885"/>
                        </a:spcBef>
                      </a:pPr>
                      <a:r>
                        <a:rPr sz="1400" spc="-5" dirty="0">
                          <a:latin typeface="Arial"/>
                          <a:cs typeface="Arial"/>
                        </a:rPr>
                        <a:t>2.55</a:t>
                      </a:r>
                      <a:endParaRPr sz="1400">
                        <a:latin typeface="Arial"/>
                        <a:cs typeface="Arial"/>
                      </a:endParaRPr>
                    </a:p>
                  </a:txBody>
                  <a:tcPr marL="0" marR="0" marT="112395" marB="0">
                    <a:lnR w="12700">
                      <a:solidFill>
                        <a:srgbClr val="000000"/>
                      </a:solidFill>
                      <a:prstDash val="solid"/>
                    </a:lnR>
                  </a:tcPr>
                </a:tc>
                <a:extLst>
                  <a:ext uri="{0D108BD9-81ED-4DB2-BD59-A6C34878D82A}">
                    <a16:rowId xmlns:a16="http://schemas.microsoft.com/office/drawing/2014/main" val="10003"/>
                  </a:ext>
                </a:extLst>
              </a:tr>
              <a:tr h="195580">
                <a:tc gridSpan="8">
                  <a:txBody>
                    <a:bodyPr/>
                    <a:lstStyle/>
                    <a:p>
                      <a:pPr marL="5715">
                        <a:lnSpc>
                          <a:spcPct val="100000"/>
                        </a:lnSpc>
                        <a:spcBef>
                          <a:spcPts val="75"/>
                        </a:spcBef>
                      </a:pPr>
                      <a:r>
                        <a:rPr sz="1100" b="1" dirty="0">
                          <a:latin typeface="Arial"/>
                          <a:cs typeface="Arial"/>
                        </a:rPr>
                        <a:t>Notes:</a:t>
                      </a:r>
                      <a:endParaRPr sz="1100">
                        <a:latin typeface="Arial"/>
                        <a:cs typeface="Arial"/>
                      </a:endParaRPr>
                    </a:p>
                  </a:txBody>
                  <a:tcPr marL="0" marR="0" marT="9525" marB="0">
                    <a:lnL w="12700">
                      <a:solidFill>
                        <a:srgbClr val="000000"/>
                      </a:solidFill>
                      <a:prstDash val="solid"/>
                    </a:lnL>
                    <a:solidFill>
                      <a:srgbClr val="99CCFF"/>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4"/>
                  </a:ext>
                </a:extLst>
              </a:tr>
              <a:tr h="571500">
                <a:tc gridSpan="8">
                  <a:txBody>
                    <a:bodyPr/>
                    <a:lstStyle/>
                    <a:p>
                      <a:pPr>
                        <a:lnSpc>
                          <a:spcPct val="100000"/>
                        </a:lnSpc>
                        <a:spcBef>
                          <a:spcPts val="5"/>
                        </a:spcBef>
                      </a:pPr>
                      <a:endParaRPr sz="1100">
                        <a:latin typeface="Times New Roman"/>
                        <a:cs typeface="Times New Roman"/>
                      </a:endParaRPr>
                    </a:p>
                    <a:p>
                      <a:pPr marL="5715" marR="192405">
                        <a:lnSpc>
                          <a:spcPts val="1460"/>
                        </a:lnSpc>
                      </a:pPr>
                      <a:r>
                        <a:rPr sz="1200" spc="-5" dirty="0">
                          <a:latin typeface="Arial"/>
                          <a:cs typeface="Arial"/>
                        </a:rPr>
                        <a:t>[1] </a:t>
                      </a:r>
                      <a:r>
                        <a:rPr sz="1200" spc="5" dirty="0">
                          <a:latin typeface="Arial"/>
                          <a:cs typeface="Arial"/>
                        </a:rPr>
                        <a:t>The</a:t>
                      </a:r>
                      <a:r>
                        <a:rPr sz="1200" spc="-20" dirty="0">
                          <a:latin typeface="Arial"/>
                          <a:cs typeface="Arial"/>
                        </a:rPr>
                        <a:t> </a:t>
                      </a:r>
                      <a:r>
                        <a:rPr sz="1200" spc="-10" dirty="0">
                          <a:latin typeface="Arial"/>
                          <a:cs typeface="Arial"/>
                        </a:rPr>
                        <a:t>lower</a:t>
                      </a:r>
                      <a:r>
                        <a:rPr sz="1200" spc="10" dirty="0">
                          <a:latin typeface="Arial"/>
                          <a:cs typeface="Arial"/>
                        </a:rPr>
                        <a:t> </a:t>
                      </a:r>
                      <a:r>
                        <a:rPr sz="1200" spc="-10" dirty="0">
                          <a:latin typeface="Arial"/>
                          <a:cs typeface="Arial"/>
                        </a:rPr>
                        <a:t>heating</a:t>
                      </a:r>
                      <a:r>
                        <a:rPr sz="1200" spc="20" dirty="0">
                          <a:latin typeface="Arial"/>
                          <a:cs typeface="Arial"/>
                        </a:rPr>
                        <a:t> </a:t>
                      </a:r>
                      <a:r>
                        <a:rPr sz="1200" spc="-5" dirty="0">
                          <a:latin typeface="Arial"/>
                          <a:cs typeface="Arial"/>
                        </a:rPr>
                        <a:t>value</a:t>
                      </a:r>
                      <a:r>
                        <a:rPr sz="1200" spc="-20" dirty="0">
                          <a:latin typeface="Arial"/>
                          <a:cs typeface="Arial"/>
                        </a:rPr>
                        <a:t> </a:t>
                      </a:r>
                      <a:r>
                        <a:rPr sz="1200" spc="-5" dirty="0">
                          <a:latin typeface="Arial"/>
                          <a:cs typeface="Arial"/>
                        </a:rPr>
                        <a:t>(also</a:t>
                      </a:r>
                      <a:r>
                        <a:rPr sz="1200" dirty="0">
                          <a:latin typeface="Arial"/>
                          <a:cs typeface="Arial"/>
                        </a:rPr>
                        <a:t> </a:t>
                      </a:r>
                      <a:r>
                        <a:rPr sz="1400" spc="-10" dirty="0">
                          <a:latin typeface="Arial"/>
                          <a:cs typeface="Arial"/>
                        </a:rPr>
                        <a:t>known</a:t>
                      </a:r>
                      <a:r>
                        <a:rPr sz="1400" spc="-20" dirty="0">
                          <a:latin typeface="Arial"/>
                          <a:cs typeface="Arial"/>
                        </a:rPr>
                        <a:t> </a:t>
                      </a:r>
                      <a:r>
                        <a:rPr sz="1200" spc="-5" dirty="0">
                          <a:latin typeface="Arial"/>
                          <a:cs typeface="Arial"/>
                        </a:rPr>
                        <a:t>as</a:t>
                      </a:r>
                      <a:r>
                        <a:rPr sz="1200" spc="10" dirty="0">
                          <a:latin typeface="Arial"/>
                          <a:cs typeface="Arial"/>
                        </a:rPr>
                        <a:t> </a:t>
                      </a:r>
                      <a:r>
                        <a:rPr sz="1200" spc="-10" dirty="0">
                          <a:latin typeface="Arial"/>
                          <a:cs typeface="Arial"/>
                        </a:rPr>
                        <a:t>net</a:t>
                      </a:r>
                      <a:r>
                        <a:rPr sz="1200" spc="15" dirty="0">
                          <a:latin typeface="Arial"/>
                          <a:cs typeface="Arial"/>
                        </a:rPr>
                        <a:t> </a:t>
                      </a:r>
                      <a:r>
                        <a:rPr sz="1200" spc="-5" dirty="0">
                          <a:latin typeface="Arial"/>
                          <a:cs typeface="Arial"/>
                        </a:rPr>
                        <a:t>calorific</a:t>
                      </a:r>
                      <a:r>
                        <a:rPr sz="1200" spc="10" dirty="0">
                          <a:latin typeface="Arial"/>
                          <a:cs typeface="Arial"/>
                        </a:rPr>
                        <a:t> </a:t>
                      </a:r>
                      <a:r>
                        <a:rPr sz="1200" spc="-5" dirty="0">
                          <a:latin typeface="Arial"/>
                          <a:cs typeface="Arial"/>
                        </a:rPr>
                        <a:t>value)</a:t>
                      </a:r>
                      <a:r>
                        <a:rPr sz="1200" spc="10" dirty="0">
                          <a:latin typeface="Arial"/>
                          <a:cs typeface="Arial"/>
                        </a:rPr>
                        <a:t> </a:t>
                      </a:r>
                      <a:r>
                        <a:rPr sz="1200" spc="-5" dirty="0">
                          <a:latin typeface="Arial"/>
                          <a:cs typeface="Arial"/>
                        </a:rPr>
                        <a:t>of</a:t>
                      </a:r>
                      <a:r>
                        <a:rPr sz="1200" spc="20" dirty="0">
                          <a:latin typeface="Arial"/>
                          <a:cs typeface="Arial"/>
                        </a:rPr>
                        <a:t> </a:t>
                      </a:r>
                      <a:r>
                        <a:rPr sz="1200" dirty="0">
                          <a:latin typeface="Arial"/>
                          <a:cs typeface="Arial"/>
                        </a:rPr>
                        <a:t>a </a:t>
                      </a:r>
                      <a:r>
                        <a:rPr sz="1200" spc="-5" dirty="0">
                          <a:latin typeface="Arial"/>
                          <a:cs typeface="Arial"/>
                        </a:rPr>
                        <a:t>fuel</a:t>
                      </a:r>
                      <a:r>
                        <a:rPr sz="1200" spc="5" dirty="0">
                          <a:latin typeface="Arial"/>
                          <a:cs typeface="Arial"/>
                        </a:rPr>
                        <a:t> </a:t>
                      </a:r>
                      <a:r>
                        <a:rPr sz="1200" spc="-5" dirty="0">
                          <a:latin typeface="Arial"/>
                          <a:cs typeface="Arial"/>
                        </a:rPr>
                        <a:t>is</a:t>
                      </a:r>
                      <a:r>
                        <a:rPr sz="1200" spc="10" dirty="0">
                          <a:latin typeface="Arial"/>
                          <a:cs typeface="Arial"/>
                        </a:rPr>
                        <a:t> </a:t>
                      </a:r>
                      <a:r>
                        <a:rPr sz="1200" spc="-10" dirty="0">
                          <a:latin typeface="Arial"/>
                          <a:cs typeface="Arial"/>
                        </a:rPr>
                        <a:t>defined</a:t>
                      </a:r>
                      <a:r>
                        <a:rPr sz="1200" dirty="0">
                          <a:latin typeface="Arial"/>
                          <a:cs typeface="Arial"/>
                        </a:rPr>
                        <a:t> </a:t>
                      </a:r>
                      <a:r>
                        <a:rPr sz="1200" spc="-5" dirty="0">
                          <a:latin typeface="Arial"/>
                          <a:cs typeface="Arial"/>
                        </a:rPr>
                        <a:t>as</a:t>
                      </a:r>
                      <a:r>
                        <a:rPr sz="1200" spc="15" dirty="0">
                          <a:latin typeface="Arial"/>
                          <a:cs typeface="Arial"/>
                        </a:rPr>
                        <a:t> </a:t>
                      </a:r>
                      <a:r>
                        <a:rPr sz="1200" spc="-5" dirty="0">
                          <a:latin typeface="Arial"/>
                          <a:cs typeface="Arial"/>
                        </a:rPr>
                        <a:t>the</a:t>
                      </a:r>
                      <a:r>
                        <a:rPr sz="1200" dirty="0">
                          <a:latin typeface="Arial"/>
                          <a:cs typeface="Arial"/>
                        </a:rPr>
                        <a:t> </a:t>
                      </a:r>
                      <a:r>
                        <a:rPr sz="1200" spc="-10" dirty="0">
                          <a:latin typeface="Arial"/>
                          <a:cs typeface="Arial"/>
                        </a:rPr>
                        <a:t>amount</a:t>
                      </a:r>
                      <a:r>
                        <a:rPr sz="1200" spc="35" dirty="0">
                          <a:latin typeface="Arial"/>
                          <a:cs typeface="Arial"/>
                        </a:rPr>
                        <a:t> </a:t>
                      </a:r>
                      <a:r>
                        <a:rPr sz="1200" spc="-5" dirty="0">
                          <a:latin typeface="Arial"/>
                          <a:cs typeface="Arial"/>
                        </a:rPr>
                        <a:t>of</a:t>
                      </a:r>
                      <a:r>
                        <a:rPr sz="1200" spc="15" dirty="0">
                          <a:latin typeface="Arial"/>
                          <a:cs typeface="Arial"/>
                        </a:rPr>
                        <a:t> </a:t>
                      </a:r>
                      <a:r>
                        <a:rPr sz="1200" spc="-10" dirty="0">
                          <a:latin typeface="Arial"/>
                          <a:cs typeface="Arial"/>
                        </a:rPr>
                        <a:t>heat</a:t>
                      </a:r>
                      <a:r>
                        <a:rPr sz="1200" spc="15" dirty="0">
                          <a:latin typeface="Arial"/>
                          <a:cs typeface="Arial"/>
                        </a:rPr>
                        <a:t> </a:t>
                      </a:r>
                      <a:r>
                        <a:rPr sz="1200" spc="-10" dirty="0">
                          <a:latin typeface="Arial"/>
                          <a:cs typeface="Arial"/>
                        </a:rPr>
                        <a:t>released</a:t>
                      </a:r>
                      <a:r>
                        <a:rPr sz="1200" spc="25" dirty="0">
                          <a:latin typeface="Arial"/>
                          <a:cs typeface="Arial"/>
                        </a:rPr>
                        <a:t> </a:t>
                      </a:r>
                      <a:r>
                        <a:rPr sz="1200" spc="-5" dirty="0">
                          <a:latin typeface="Arial"/>
                          <a:cs typeface="Arial"/>
                        </a:rPr>
                        <a:t>by</a:t>
                      </a:r>
                      <a:r>
                        <a:rPr sz="1200" spc="10" dirty="0">
                          <a:latin typeface="Arial"/>
                          <a:cs typeface="Arial"/>
                        </a:rPr>
                        <a:t> </a:t>
                      </a:r>
                      <a:r>
                        <a:rPr sz="1200" spc="-10" dirty="0">
                          <a:latin typeface="Arial"/>
                          <a:cs typeface="Arial"/>
                        </a:rPr>
                        <a:t>combusting</a:t>
                      </a:r>
                      <a:r>
                        <a:rPr sz="1200" spc="40" dirty="0">
                          <a:latin typeface="Arial"/>
                          <a:cs typeface="Arial"/>
                        </a:rPr>
                        <a:t> </a:t>
                      </a:r>
                      <a:r>
                        <a:rPr sz="1200" dirty="0">
                          <a:latin typeface="Arial"/>
                          <a:cs typeface="Arial"/>
                        </a:rPr>
                        <a:t>a </a:t>
                      </a:r>
                      <a:r>
                        <a:rPr sz="1200" spc="-10" dirty="0">
                          <a:latin typeface="Arial"/>
                          <a:cs typeface="Arial"/>
                        </a:rPr>
                        <a:t>specified</a:t>
                      </a:r>
                      <a:r>
                        <a:rPr sz="1200" dirty="0">
                          <a:latin typeface="Arial"/>
                          <a:cs typeface="Arial"/>
                        </a:rPr>
                        <a:t> </a:t>
                      </a:r>
                      <a:r>
                        <a:rPr sz="1200" spc="-5" dirty="0">
                          <a:latin typeface="Arial"/>
                          <a:cs typeface="Arial"/>
                        </a:rPr>
                        <a:t>quantity</a:t>
                      </a:r>
                      <a:r>
                        <a:rPr sz="1200" spc="15" dirty="0">
                          <a:latin typeface="Arial"/>
                          <a:cs typeface="Arial"/>
                        </a:rPr>
                        <a:t> </a:t>
                      </a:r>
                      <a:r>
                        <a:rPr sz="1200" spc="-10" dirty="0">
                          <a:latin typeface="Arial"/>
                          <a:cs typeface="Arial"/>
                        </a:rPr>
                        <a:t>(initially</a:t>
                      </a:r>
                      <a:r>
                        <a:rPr sz="1200" spc="30" dirty="0">
                          <a:latin typeface="Arial"/>
                          <a:cs typeface="Arial"/>
                        </a:rPr>
                        <a:t> </a:t>
                      </a:r>
                      <a:r>
                        <a:rPr sz="1200" spc="-5" dirty="0">
                          <a:latin typeface="Arial"/>
                          <a:cs typeface="Arial"/>
                        </a:rPr>
                        <a:t>at</a:t>
                      </a:r>
                      <a:r>
                        <a:rPr sz="1200" spc="20" dirty="0">
                          <a:latin typeface="Arial"/>
                          <a:cs typeface="Arial"/>
                        </a:rPr>
                        <a:t> </a:t>
                      </a:r>
                      <a:r>
                        <a:rPr sz="1200" spc="-10" dirty="0">
                          <a:latin typeface="Arial"/>
                          <a:cs typeface="Arial"/>
                        </a:rPr>
                        <a:t>25°C) </a:t>
                      </a:r>
                      <a:r>
                        <a:rPr sz="1200" spc="-5" dirty="0">
                          <a:latin typeface="Arial"/>
                          <a:cs typeface="Arial"/>
                        </a:rPr>
                        <a:t> </a:t>
                      </a:r>
                      <a:r>
                        <a:rPr sz="1200" spc="-10" dirty="0">
                          <a:latin typeface="Arial"/>
                          <a:cs typeface="Arial"/>
                        </a:rPr>
                        <a:t>and</a:t>
                      </a:r>
                      <a:r>
                        <a:rPr sz="1200" dirty="0">
                          <a:latin typeface="Arial"/>
                          <a:cs typeface="Arial"/>
                        </a:rPr>
                        <a:t> </a:t>
                      </a:r>
                      <a:r>
                        <a:rPr sz="1200" spc="-5" dirty="0">
                          <a:latin typeface="Arial"/>
                          <a:cs typeface="Arial"/>
                        </a:rPr>
                        <a:t>returning</a:t>
                      </a:r>
                      <a:r>
                        <a:rPr sz="1200" spc="20" dirty="0">
                          <a:latin typeface="Arial"/>
                          <a:cs typeface="Arial"/>
                        </a:rPr>
                        <a:t> </a:t>
                      </a:r>
                      <a:r>
                        <a:rPr sz="1200" spc="-5" dirty="0">
                          <a:latin typeface="Arial"/>
                          <a:cs typeface="Arial"/>
                        </a:rPr>
                        <a:t>the</a:t>
                      </a:r>
                      <a:r>
                        <a:rPr sz="1200" dirty="0">
                          <a:latin typeface="Arial"/>
                          <a:cs typeface="Arial"/>
                        </a:rPr>
                        <a:t> </a:t>
                      </a:r>
                      <a:r>
                        <a:rPr sz="1200" spc="-10" dirty="0">
                          <a:latin typeface="Arial"/>
                          <a:cs typeface="Arial"/>
                        </a:rPr>
                        <a:t>temperature</a:t>
                      </a:r>
                      <a:r>
                        <a:rPr sz="1200" spc="25" dirty="0">
                          <a:latin typeface="Arial"/>
                          <a:cs typeface="Arial"/>
                        </a:rPr>
                        <a:t> </a:t>
                      </a:r>
                      <a:r>
                        <a:rPr sz="1200" spc="-5" dirty="0">
                          <a:latin typeface="Arial"/>
                          <a:cs typeface="Arial"/>
                        </a:rPr>
                        <a:t>of</a:t>
                      </a:r>
                      <a:r>
                        <a:rPr sz="1200" spc="15" dirty="0">
                          <a:latin typeface="Arial"/>
                          <a:cs typeface="Arial"/>
                        </a:rPr>
                        <a:t> </a:t>
                      </a:r>
                      <a:r>
                        <a:rPr sz="1200" spc="-5" dirty="0">
                          <a:latin typeface="Arial"/>
                          <a:cs typeface="Arial"/>
                        </a:rPr>
                        <a:t>the</a:t>
                      </a:r>
                      <a:r>
                        <a:rPr sz="1200" dirty="0">
                          <a:latin typeface="Arial"/>
                          <a:cs typeface="Arial"/>
                        </a:rPr>
                        <a:t> </a:t>
                      </a:r>
                      <a:r>
                        <a:rPr sz="1200" spc="-10" dirty="0">
                          <a:latin typeface="Arial"/>
                          <a:cs typeface="Arial"/>
                        </a:rPr>
                        <a:t>combustion</a:t>
                      </a:r>
                      <a:r>
                        <a:rPr sz="1200" spc="45" dirty="0">
                          <a:latin typeface="Arial"/>
                          <a:cs typeface="Arial"/>
                        </a:rPr>
                        <a:t> </a:t>
                      </a:r>
                      <a:r>
                        <a:rPr sz="1200" spc="-5" dirty="0">
                          <a:latin typeface="Arial"/>
                          <a:cs typeface="Arial"/>
                        </a:rPr>
                        <a:t>products</a:t>
                      </a:r>
                      <a:r>
                        <a:rPr sz="1200" spc="10" dirty="0">
                          <a:latin typeface="Arial"/>
                          <a:cs typeface="Arial"/>
                        </a:rPr>
                        <a:t> </a:t>
                      </a:r>
                      <a:r>
                        <a:rPr sz="1200" dirty="0">
                          <a:latin typeface="Arial"/>
                          <a:cs typeface="Arial"/>
                        </a:rPr>
                        <a:t>to</a:t>
                      </a:r>
                      <a:r>
                        <a:rPr sz="1200" spc="5" dirty="0">
                          <a:latin typeface="Arial"/>
                          <a:cs typeface="Arial"/>
                        </a:rPr>
                        <a:t> </a:t>
                      </a:r>
                      <a:r>
                        <a:rPr sz="1200" spc="-10" dirty="0">
                          <a:latin typeface="Arial"/>
                          <a:cs typeface="Arial"/>
                        </a:rPr>
                        <a:t>150°C,</a:t>
                      </a:r>
                      <a:r>
                        <a:rPr sz="1200" spc="15" dirty="0">
                          <a:latin typeface="Arial"/>
                          <a:cs typeface="Arial"/>
                        </a:rPr>
                        <a:t> </a:t>
                      </a:r>
                      <a:r>
                        <a:rPr sz="1200" spc="-10" dirty="0">
                          <a:latin typeface="Arial"/>
                          <a:cs typeface="Arial"/>
                        </a:rPr>
                        <a:t>which</a:t>
                      </a:r>
                      <a:r>
                        <a:rPr sz="1200" dirty="0">
                          <a:latin typeface="Arial"/>
                          <a:cs typeface="Arial"/>
                        </a:rPr>
                        <a:t> </a:t>
                      </a:r>
                      <a:r>
                        <a:rPr sz="1200" spc="-10" dirty="0">
                          <a:latin typeface="Arial"/>
                          <a:cs typeface="Arial"/>
                        </a:rPr>
                        <a:t>assumes</a:t>
                      </a:r>
                      <a:r>
                        <a:rPr sz="1200" spc="35" dirty="0">
                          <a:latin typeface="Arial"/>
                          <a:cs typeface="Arial"/>
                        </a:rPr>
                        <a:t> </a:t>
                      </a:r>
                      <a:r>
                        <a:rPr sz="1200" spc="-5" dirty="0">
                          <a:latin typeface="Arial"/>
                          <a:cs typeface="Arial"/>
                        </a:rPr>
                        <a:t>the</a:t>
                      </a:r>
                      <a:r>
                        <a:rPr sz="1200" dirty="0">
                          <a:latin typeface="Arial"/>
                          <a:cs typeface="Arial"/>
                        </a:rPr>
                        <a:t> </a:t>
                      </a:r>
                      <a:r>
                        <a:rPr sz="1200" spc="-10" dirty="0">
                          <a:latin typeface="Arial"/>
                          <a:cs typeface="Arial"/>
                        </a:rPr>
                        <a:t>latent</a:t>
                      </a:r>
                      <a:r>
                        <a:rPr sz="1200" spc="15" dirty="0">
                          <a:latin typeface="Arial"/>
                          <a:cs typeface="Arial"/>
                        </a:rPr>
                        <a:t> </a:t>
                      </a:r>
                      <a:r>
                        <a:rPr sz="1200" spc="-10" dirty="0">
                          <a:latin typeface="Arial"/>
                          <a:cs typeface="Arial"/>
                        </a:rPr>
                        <a:t>heat</a:t>
                      </a:r>
                      <a:r>
                        <a:rPr sz="1200" spc="40" dirty="0">
                          <a:latin typeface="Arial"/>
                          <a:cs typeface="Arial"/>
                        </a:rPr>
                        <a:t> </a:t>
                      </a:r>
                      <a:r>
                        <a:rPr sz="1200" spc="-5" dirty="0">
                          <a:latin typeface="Arial"/>
                          <a:cs typeface="Arial"/>
                        </a:rPr>
                        <a:t>of </a:t>
                      </a:r>
                      <a:r>
                        <a:rPr sz="1200" spc="-10" dirty="0">
                          <a:latin typeface="Arial"/>
                          <a:cs typeface="Arial"/>
                        </a:rPr>
                        <a:t>vaporization</a:t>
                      </a:r>
                      <a:r>
                        <a:rPr sz="1200" spc="20" dirty="0">
                          <a:latin typeface="Arial"/>
                          <a:cs typeface="Arial"/>
                        </a:rPr>
                        <a:t> </a:t>
                      </a:r>
                      <a:r>
                        <a:rPr sz="1200" spc="-5" dirty="0">
                          <a:latin typeface="Arial"/>
                          <a:cs typeface="Arial"/>
                        </a:rPr>
                        <a:t>of</a:t>
                      </a:r>
                      <a:r>
                        <a:rPr sz="1200" spc="20" dirty="0">
                          <a:latin typeface="Arial"/>
                          <a:cs typeface="Arial"/>
                        </a:rPr>
                        <a:t> </a:t>
                      </a:r>
                      <a:r>
                        <a:rPr sz="1200" spc="-5" dirty="0">
                          <a:latin typeface="Arial"/>
                          <a:cs typeface="Arial"/>
                        </a:rPr>
                        <a:t>water</a:t>
                      </a:r>
                      <a:r>
                        <a:rPr sz="1200" spc="10" dirty="0">
                          <a:latin typeface="Arial"/>
                          <a:cs typeface="Arial"/>
                        </a:rPr>
                        <a:t> </a:t>
                      </a:r>
                      <a:r>
                        <a:rPr sz="1200" spc="-5" dirty="0">
                          <a:latin typeface="Arial"/>
                          <a:cs typeface="Arial"/>
                        </a:rPr>
                        <a:t>in</a:t>
                      </a:r>
                      <a:r>
                        <a:rPr sz="1200" dirty="0">
                          <a:latin typeface="Arial"/>
                          <a:cs typeface="Arial"/>
                        </a:rPr>
                        <a:t> </a:t>
                      </a:r>
                      <a:r>
                        <a:rPr sz="1200" spc="-5" dirty="0">
                          <a:latin typeface="Arial"/>
                          <a:cs typeface="Arial"/>
                        </a:rPr>
                        <a:t>the</a:t>
                      </a:r>
                      <a:r>
                        <a:rPr sz="1200" spc="5" dirty="0">
                          <a:latin typeface="Arial"/>
                          <a:cs typeface="Arial"/>
                        </a:rPr>
                        <a:t> </a:t>
                      </a:r>
                      <a:r>
                        <a:rPr sz="1200" spc="-5" dirty="0">
                          <a:latin typeface="Arial"/>
                          <a:cs typeface="Arial"/>
                        </a:rPr>
                        <a:t>reaction</a:t>
                      </a:r>
                      <a:r>
                        <a:rPr sz="1200" spc="20" dirty="0">
                          <a:latin typeface="Arial"/>
                          <a:cs typeface="Arial"/>
                        </a:rPr>
                        <a:t> </a:t>
                      </a:r>
                      <a:r>
                        <a:rPr sz="1200" spc="-5" dirty="0">
                          <a:latin typeface="Arial"/>
                          <a:cs typeface="Arial"/>
                        </a:rPr>
                        <a:t>products</a:t>
                      </a:r>
                      <a:r>
                        <a:rPr sz="1200" spc="10" dirty="0">
                          <a:latin typeface="Arial"/>
                          <a:cs typeface="Arial"/>
                        </a:rPr>
                        <a:t> </a:t>
                      </a:r>
                      <a:r>
                        <a:rPr sz="1200" spc="-5" dirty="0">
                          <a:latin typeface="Arial"/>
                          <a:cs typeface="Arial"/>
                        </a:rPr>
                        <a:t>is</a:t>
                      </a:r>
                      <a:r>
                        <a:rPr sz="1200" spc="15" dirty="0">
                          <a:latin typeface="Arial"/>
                          <a:cs typeface="Arial"/>
                        </a:rPr>
                        <a:t> </a:t>
                      </a:r>
                      <a:r>
                        <a:rPr sz="1200" spc="-10" dirty="0">
                          <a:latin typeface="Arial"/>
                          <a:cs typeface="Arial"/>
                        </a:rPr>
                        <a:t>not</a:t>
                      </a:r>
                      <a:r>
                        <a:rPr sz="1200" spc="15" dirty="0">
                          <a:latin typeface="Arial"/>
                          <a:cs typeface="Arial"/>
                        </a:rPr>
                        <a:t> </a:t>
                      </a:r>
                      <a:r>
                        <a:rPr sz="1200" spc="-5" dirty="0">
                          <a:latin typeface="Arial"/>
                          <a:cs typeface="Arial"/>
                        </a:rPr>
                        <a:t>recovered.</a:t>
                      </a:r>
                      <a:endParaRPr sz="1200">
                        <a:latin typeface="Arial"/>
                        <a:cs typeface="Arial"/>
                      </a:endParaRPr>
                    </a:p>
                  </a:txBody>
                  <a:tcPr marL="0" marR="0" marT="635" marB="0">
                    <a:lnL w="12700">
                      <a:solidFill>
                        <a:srgbClr val="000000"/>
                      </a:solidFill>
                      <a:prstDash val="soli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601980">
                <a:tc gridSpan="8">
                  <a:txBody>
                    <a:bodyPr/>
                    <a:lstStyle/>
                    <a:p>
                      <a:pPr marL="5715" marR="68580">
                        <a:lnSpc>
                          <a:spcPct val="100000"/>
                        </a:lnSpc>
                        <a:spcBef>
                          <a:spcPts val="235"/>
                        </a:spcBef>
                      </a:pPr>
                      <a:r>
                        <a:rPr sz="1200" spc="5" dirty="0">
                          <a:latin typeface="Arial"/>
                          <a:cs typeface="Arial"/>
                        </a:rPr>
                        <a:t>The</a:t>
                      </a:r>
                      <a:r>
                        <a:rPr sz="1200" spc="-20" dirty="0">
                          <a:latin typeface="Arial"/>
                          <a:cs typeface="Arial"/>
                        </a:rPr>
                        <a:t> </a:t>
                      </a:r>
                      <a:r>
                        <a:rPr sz="1200" spc="-10" dirty="0">
                          <a:latin typeface="Arial"/>
                          <a:cs typeface="Arial"/>
                        </a:rPr>
                        <a:t>higher</a:t>
                      </a:r>
                      <a:r>
                        <a:rPr sz="1200" spc="35" dirty="0">
                          <a:latin typeface="Arial"/>
                          <a:cs typeface="Arial"/>
                        </a:rPr>
                        <a:t> </a:t>
                      </a:r>
                      <a:r>
                        <a:rPr sz="1200" spc="-10" dirty="0">
                          <a:latin typeface="Arial"/>
                          <a:cs typeface="Arial"/>
                        </a:rPr>
                        <a:t>heating</a:t>
                      </a:r>
                      <a:r>
                        <a:rPr sz="1200" spc="5" dirty="0">
                          <a:latin typeface="Arial"/>
                          <a:cs typeface="Arial"/>
                        </a:rPr>
                        <a:t> </a:t>
                      </a:r>
                      <a:r>
                        <a:rPr sz="1200" spc="-5" dirty="0">
                          <a:latin typeface="Arial"/>
                          <a:cs typeface="Arial"/>
                        </a:rPr>
                        <a:t>value</a:t>
                      </a:r>
                      <a:r>
                        <a:rPr sz="1200" spc="-20" dirty="0">
                          <a:latin typeface="Arial"/>
                          <a:cs typeface="Arial"/>
                        </a:rPr>
                        <a:t> </a:t>
                      </a:r>
                      <a:r>
                        <a:rPr sz="1200" spc="-5" dirty="0">
                          <a:latin typeface="Arial"/>
                          <a:cs typeface="Arial"/>
                        </a:rPr>
                        <a:t>(also</a:t>
                      </a:r>
                      <a:r>
                        <a:rPr sz="1200" spc="25" dirty="0">
                          <a:latin typeface="Arial"/>
                          <a:cs typeface="Arial"/>
                        </a:rPr>
                        <a:t> </a:t>
                      </a:r>
                      <a:r>
                        <a:rPr sz="1200" spc="-5" dirty="0">
                          <a:latin typeface="Arial"/>
                          <a:cs typeface="Arial"/>
                        </a:rPr>
                        <a:t>known</a:t>
                      </a:r>
                      <a:r>
                        <a:rPr sz="1200" spc="-15" dirty="0">
                          <a:latin typeface="Arial"/>
                          <a:cs typeface="Arial"/>
                        </a:rPr>
                        <a:t> </a:t>
                      </a:r>
                      <a:r>
                        <a:rPr sz="1200" spc="-5" dirty="0">
                          <a:latin typeface="Arial"/>
                          <a:cs typeface="Arial"/>
                        </a:rPr>
                        <a:t>as</a:t>
                      </a:r>
                      <a:r>
                        <a:rPr sz="1200" spc="10" dirty="0">
                          <a:latin typeface="Arial"/>
                          <a:cs typeface="Arial"/>
                        </a:rPr>
                        <a:t> </a:t>
                      </a:r>
                      <a:r>
                        <a:rPr sz="1200" spc="-5" dirty="0">
                          <a:latin typeface="Arial"/>
                          <a:cs typeface="Arial"/>
                        </a:rPr>
                        <a:t>gross</a:t>
                      </a:r>
                      <a:r>
                        <a:rPr sz="1200" spc="15" dirty="0">
                          <a:latin typeface="Arial"/>
                          <a:cs typeface="Arial"/>
                        </a:rPr>
                        <a:t> </a:t>
                      </a:r>
                      <a:r>
                        <a:rPr sz="1200" spc="-5" dirty="0">
                          <a:latin typeface="Arial"/>
                          <a:cs typeface="Arial"/>
                        </a:rPr>
                        <a:t>calorific</a:t>
                      </a:r>
                      <a:r>
                        <a:rPr sz="1200" spc="35" dirty="0">
                          <a:latin typeface="Arial"/>
                          <a:cs typeface="Arial"/>
                        </a:rPr>
                        <a:t> </a:t>
                      </a:r>
                      <a:r>
                        <a:rPr sz="1200" spc="-5" dirty="0">
                          <a:latin typeface="Arial"/>
                          <a:cs typeface="Arial"/>
                        </a:rPr>
                        <a:t>value</a:t>
                      </a:r>
                      <a:r>
                        <a:rPr sz="1200" spc="-15" dirty="0">
                          <a:latin typeface="Arial"/>
                          <a:cs typeface="Arial"/>
                        </a:rPr>
                        <a:t> </a:t>
                      </a:r>
                      <a:r>
                        <a:rPr sz="1200" spc="-5" dirty="0">
                          <a:latin typeface="Arial"/>
                          <a:cs typeface="Arial"/>
                        </a:rPr>
                        <a:t>or</a:t>
                      </a:r>
                      <a:r>
                        <a:rPr sz="1200" spc="10" dirty="0">
                          <a:latin typeface="Arial"/>
                          <a:cs typeface="Arial"/>
                        </a:rPr>
                        <a:t> </a:t>
                      </a:r>
                      <a:r>
                        <a:rPr sz="1200" spc="-5" dirty="0">
                          <a:latin typeface="Arial"/>
                          <a:cs typeface="Arial"/>
                        </a:rPr>
                        <a:t>gross</a:t>
                      </a:r>
                      <a:r>
                        <a:rPr sz="1200" spc="15" dirty="0">
                          <a:latin typeface="Arial"/>
                          <a:cs typeface="Arial"/>
                        </a:rPr>
                        <a:t> </a:t>
                      </a:r>
                      <a:r>
                        <a:rPr sz="1200" spc="-10" dirty="0">
                          <a:latin typeface="Arial"/>
                          <a:cs typeface="Arial"/>
                        </a:rPr>
                        <a:t>energy)</a:t>
                      </a:r>
                      <a:r>
                        <a:rPr sz="1200" spc="35" dirty="0">
                          <a:latin typeface="Arial"/>
                          <a:cs typeface="Arial"/>
                        </a:rPr>
                        <a:t> </a:t>
                      </a:r>
                      <a:r>
                        <a:rPr sz="1200" spc="-5" dirty="0">
                          <a:latin typeface="Arial"/>
                          <a:cs typeface="Arial"/>
                        </a:rPr>
                        <a:t>of</a:t>
                      </a:r>
                      <a:r>
                        <a:rPr sz="1200" spc="15" dirty="0">
                          <a:latin typeface="Arial"/>
                          <a:cs typeface="Arial"/>
                        </a:rPr>
                        <a:t> </a:t>
                      </a:r>
                      <a:r>
                        <a:rPr sz="1200" dirty="0">
                          <a:latin typeface="Arial"/>
                          <a:cs typeface="Arial"/>
                        </a:rPr>
                        <a:t>a</a:t>
                      </a:r>
                      <a:r>
                        <a:rPr sz="1200" spc="5" dirty="0">
                          <a:latin typeface="Arial"/>
                          <a:cs typeface="Arial"/>
                        </a:rPr>
                        <a:t> </a:t>
                      </a:r>
                      <a:r>
                        <a:rPr sz="1200" spc="-5" dirty="0">
                          <a:latin typeface="Arial"/>
                          <a:cs typeface="Arial"/>
                        </a:rPr>
                        <a:t>fuel</a:t>
                      </a:r>
                      <a:r>
                        <a:rPr sz="1200" spc="10" dirty="0">
                          <a:latin typeface="Arial"/>
                          <a:cs typeface="Arial"/>
                        </a:rPr>
                        <a:t> </a:t>
                      </a:r>
                      <a:r>
                        <a:rPr sz="1200" spc="-5" dirty="0">
                          <a:latin typeface="Arial"/>
                          <a:cs typeface="Arial"/>
                        </a:rPr>
                        <a:t>is</a:t>
                      </a:r>
                      <a:r>
                        <a:rPr sz="1200" spc="15" dirty="0">
                          <a:latin typeface="Arial"/>
                          <a:cs typeface="Arial"/>
                        </a:rPr>
                        <a:t> </a:t>
                      </a:r>
                      <a:r>
                        <a:rPr sz="1200" spc="-10" dirty="0">
                          <a:latin typeface="Arial"/>
                          <a:cs typeface="Arial"/>
                        </a:rPr>
                        <a:t>defined</a:t>
                      </a:r>
                      <a:r>
                        <a:rPr sz="1200" spc="20" dirty="0">
                          <a:latin typeface="Arial"/>
                          <a:cs typeface="Arial"/>
                        </a:rPr>
                        <a:t> </a:t>
                      </a:r>
                      <a:r>
                        <a:rPr sz="1200" spc="-5" dirty="0">
                          <a:latin typeface="Arial"/>
                          <a:cs typeface="Arial"/>
                        </a:rPr>
                        <a:t>as</a:t>
                      </a:r>
                      <a:r>
                        <a:rPr sz="1200" spc="15" dirty="0">
                          <a:latin typeface="Arial"/>
                          <a:cs typeface="Arial"/>
                        </a:rPr>
                        <a:t> </a:t>
                      </a:r>
                      <a:r>
                        <a:rPr sz="1200" spc="-5" dirty="0">
                          <a:latin typeface="Arial"/>
                          <a:cs typeface="Arial"/>
                        </a:rPr>
                        <a:t>the</a:t>
                      </a:r>
                      <a:r>
                        <a:rPr sz="1200" spc="5" dirty="0">
                          <a:latin typeface="Arial"/>
                          <a:cs typeface="Arial"/>
                        </a:rPr>
                        <a:t> </a:t>
                      </a:r>
                      <a:r>
                        <a:rPr sz="1200" spc="-10" dirty="0">
                          <a:latin typeface="Arial"/>
                          <a:cs typeface="Arial"/>
                        </a:rPr>
                        <a:t>amount</a:t>
                      </a:r>
                      <a:r>
                        <a:rPr sz="1200" spc="40" dirty="0">
                          <a:latin typeface="Arial"/>
                          <a:cs typeface="Arial"/>
                        </a:rPr>
                        <a:t> </a:t>
                      </a:r>
                      <a:r>
                        <a:rPr sz="1200" spc="-5" dirty="0">
                          <a:latin typeface="Arial"/>
                          <a:cs typeface="Arial"/>
                        </a:rPr>
                        <a:t>of</a:t>
                      </a:r>
                      <a:r>
                        <a:rPr sz="1200" spc="15" dirty="0">
                          <a:latin typeface="Arial"/>
                          <a:cs typeface="Arial"/>
                        </a:rPr>
                        <a:t> </a:t>
                      </a:r>
                      <a:r>
                        <a:rPr sz="1200" spc="-10" dirty="0">
                          <a:latin typeface="Arial"/>
                          <a:cs typeface="Arial"/>
                        </a:rPr>
                        <a:t>heat</a:t>
                      </a:r>
                      <a:r>
                        <a:rPr sz="1200" spc="20" dirty="0">
                          <a:latin typeface="Arial"/>
                          <a:cs typeface="Arial"/>
                        </a:rPr>
                        <a:t> </a:t>
                      </a:r>
                      <a:r>
                        <a:rPr sz="1200" spc="-5" dirty="0">
                          <a:latin typeface="Arial"/>
                          <a:cs typeface="Arial"/>
                        </a:rPr>
                        <a:t>released</a:t>
                      </a:r>
                      <a:r>
                        <a:rPr sz="1200" spc="25" dirty="0">
                          <a:latin typeface="Arial"/>
                          <a:cs typeface="Arial"/>
                        </a:rPr>
                        <a:t> </a:t>
                      </a:r>
                      <a:r>
                        <a:rPr sz="1200" spc="-5" dirty="0">
                          <a:latin typeface="Arial"/>
                          <a:cs typeface="Arial"/>
                        </a:rPr>
                        <a:t>by</a:t>
                      </a:r>
                      <a:r>
                        <a:rPr sz="1200" spc="10" dirty="0">
                          <a:latin typeface="Arial"/>
                          <a:cs typeface="Arial"/>
                        </a:rPr>
                        <a:t> </a:t>
                      </a:r>
                      <a:r>
                        <a:rPr sz="1200" dirty="0">
                          <a:latin typeface="Arial"/>
                          <a:cs typeface="Arial"/>
                        </a:rPr>
                        <a:t>a</a:t>
                      </a:r>
                      <a:r>
                        <a:rPr sz="1200" spc="5" dirty="0">
                          <a:latin typeface="Arial"/>
                          <a:cs typeface="Arial"/>
                        </a:rPr>
                        <a:t> </a:t>
                      </a:r>
                      <a:r>
                        <a:rPr sz="1200" spc="-10" dirty="0">
                          <a:latin typeface="Arial"/>
                          <a:cs typeface="Arial"/>
                        </a:rPr>
                        <a:t>specified</a:t>
                      </a:r>
                      <a:r>
                        <a:rPr sz="1200" spc="5" dirty="0">
                          <a:latin typeface="Arial"/>
                          <a:cs typeface="Arial"/>
                        </a:rPr>
                        <a:t> </a:t>
                      </a:r>
                      <a:r>
                        <a:rPr sz="1200" spc="-5" dirty="0">
                          <a:latin typeface="Arial"/>
                          <a:cs typeface="Arial"/>
                        </a:rPr>
                        <a:t>quantity</a:t>
                      </a:r>
                      <a:r>
                        <a:rPr sz="1200" spc="35" dirty="0">
                          <a:latin typeface="Arial"/>
                          <a:cs typeface="Arial"/>
                        </a:rPr>
                        <a:t> </a:t>
                      </a:r>
                      <a:r>
                        <a:rPr sz="1200" spc="-10" dirty="0">
                          <a:latin typeface="Arial"/>
                          <a:cs typeface="Arial"/>
                        </a:rPr>
                        <a:t>(initially</a:t>
                      </a:r>
                      <a:r>
                        <a:rPr sz="1200" spc="10" dirty="0">
                          <a:latin typeface="Arial"/>
                          <a:cs typeface="Arial"/>
                        </a:rPr>
                        <a:t> </a:t>
                      </a:r>
                      <a:r>
                        <a:rPr sz="1200" spc="-10" dirty="0">
                          <a:latin typeface="Arial"/>
                          <a:cs typeface="Arial"/>
                        </a:rPr>
                        <a:t>at </a:t>
                      </a:r>
                      <a:r>
                        <a:rPr sz="1200" spc="-5" dirty="0">
                          <a:latin typeface="Arial"/>
                          <a:cs typeface="Arial"/>
                        </a:rPr>
                        <a:t> </a:t>
                      </a:r>
                      <a:r>
                        <a:rPr sz="1200" spc="-10" dirty="0">
                          <a:latin typeface="Arial"/>
                          <a:cs typeface="Arial"/>
                        </a:rPr>
                        <a:t>25°C)</a:t>
                      </a:r>
                      <a:r>
                        <a:rPr sz="1200" spc="10" dirty="0">
                          <a:latin typeface="Arial"/>
                          <a:cs typeface="Arial"/>
                        </a:rPr>
                        <a:t> </a:t>
                      </a:r>
                      <a:r>
                        <a:rPr sz="1200" spc="-10" dirty="0">
                          <a:latin typeface="Arial"/>
                          <a:cs typeface="Arial"/>
                        </a:rPr>
                        <a:t>once</a:t>
                      </a:r>
                      <a:r>
                        <a:rPr sz="1200" spc="5" dirty="0">
                          <a:latin typeface="Arial"/>
                          <a:cs typeface="Arial"/>
                        </a:rPr>
                        <a:t> </a:t>
                      </a:r>
                      <a:r>
                        <a:rPr sz="1200" spc="-5" dirty="0">
                          <a:latin typeface="Arial"/>
                          <a:cs typeface="Arial"/>
                        </a:rPr>
                        <a:t>it</a:t>
                      </a:r>
                      <a:r>
                        <a:rPr sz="1200" spc="20" dirty="0">
                          <a:latin typeface="Arial"/>
                          <a:cs typeface="Arial"/>
                        </a:rPr>
                        <a:t> </a:t>
                      </a:r>
                      <a:r>
                        <a:rPr sz="1200" spc="-5" dirty="0">
                          <a:latin typeface="Arial"/>
                          <a:cs typeface="Arial"/>
                        </a:rPr>
                        <a:t>is</a:t>
                      </a:r>
                      <a:r>
                        <a:rPr sz="1200" spc="15" dirty="0">
                          <a:latin typeface="Arial"/>
                          <a:cs typeface="Arial"/>
                        </a:rPr>
                        <a:t> </a:t>
                      </a:r>
                      <a:r>
                        <a:rPr sz="1200" spc="-10" dirty="0">
                          <a:latin typeface="Arial"/>
                          <a:cs typeface="Arial"/>
                        </a:rPr>
                        <a:t>combusted</a:t>
                      </a:r>
                      <a:r>
                        <a:rPr sz="1200" spc="40" dirty="0">
                          <a:latin typeface="Arial"/>
                          <a:cs typeface="Arial"/>
                        </a:rPr>
                        <a:t> </a:t>
                      </a:r>
                      <a:r>
                        <a:rPr sz="1200" spc="-10" dirty="0">
                          <a:latin typeface="Arial"/>
                          <a:cs typeface="Arial"/>
                        </a:rPr>
                        <a:t>and</a:t>
                      </a:r>
                      <a:r>
                        <a:rPr sz="1200" spc="5" dirty="0">
                          <a:latin typeface="Arial"/>
                          <a:cs typeface="Arial"/>
                        </a:rPr>
                        <a:t> </a:t>
                      </a:r>
                      <a:r>
                        <a:rPr sz="1200" spc="-5" dirty="0">
                          <a:latin typeface="Arial"/>
                          <a:cs typeface="Arial"/>
                        </a:rPr>
                        <a:t>the</a:t>
                      </a:r>
                      <a:r>
                        <a:rPr sz="1200" spc="5" dirty="0">
                          <a:latin typeface="Arial"/>
                          <a:cs typeface="Arial"/>
                        </a:rPr>
                        <a:t> </a:t>
                      </a:r>
                      <a:r>
                        <a:rPr sz="1200" spc="-5" dirty="0">
                          <a:latin typeface="Arial"/>
                          <a:cs typeface="Arial"/>
                        </a:rPr>
                        <a:t>products</a:t>
                      </a:r>
                      <a:r>
                        <a:rPr sz="1200" spc="15" dirty="0">
                          <a:latin typeface="Arial"/>
                          <a:cs typeface="Arial"/>
                        </a:rPr>
                        <a:t> </a:t>
                      </a:r>
                      <a:r>
                        <a:rPr sz="1200" spc="-5" dirty="0">
                          <a:latin typeface="Arial"/>
                          <a:cs typeface="Arial"/>
                        </a:rPr>
                        <a:t>have</a:t>
                      </a:r>
                      <a:r>
                        <a:rPr sz="1200" spc="-20" dirty="0">
                          <a:latin typeface="Arial"/>
                          <a:cs typeface="Arial"/>
                        </a:rPr>
                        <a:t> </a:t>
                      </a:r>
                      <a:r>
                        <a:rPr sz="1200" spc="-5" dirty="0">
                          <a:latin typeface="Arial"/>
                          <a:cs typeface="Arial"/>
                        </a:rPr>
                        <a:t>returned</a:t>
                      </a:r>
                      <a:r>
                        <a:rPr sz="1200" spc="25" dirty="0">
                          <a:latin typeface="Arial"/>
                          <a:cs typeface="Arial"/>
                        </a:rPr>
                        <a:t> </a:t>
                      </a:r>
                      <a:r>
                        <a:rPr sz="1200" dirty="0">
                          <a:latin typeface="Arial"/>
                          <a:cs typeface="Arial"/>
                        </a:rPr>
                        <a:t>to</a:t>
                      </a:r>
                      <a:r>
                        <a:rPr sz="1200" spc="5" dirty="0">
                          <a:latin typeface="Arial"/>
                          <a:cs typeface="Arial"/>
                        </a:rPr>
                        <a:t> </a:t>
                      </a:r>
                      <a:r>
                        <a:rPr sz="1200" dirty="0">
                          <a:latin typeface="Arial"/>
                          <a:cs typeface="Arial"/>
                        </a:rPr>
                        <a:t>a </a:t>
                      </a:r>
                      <a:r>
                        <a:rPr sz="1200" spc="-10" dirty="0">
                          <a:latin typeface="Arial"/>
                          <a:cs typeface="Arial"/>
                        </a:rPr>
                        <a:t>temperature</a:t>
                      </a:r>
                      <a:r>
                        <a:rPr sz="1200" spc="25" dirty="0">
                          <a:latin typeface="Arial"/>
                          <a:cs typeface="Arial"/>
                        </a:rPr>
                        <a:t> </a:t>
                      </a:r>
                      <a:r>
                        <a:rPr sz="1200" spc="-5" dirty="0">
                          <a:latin typeface="Arial"/>
                          <a:cs typeface="Arial"/>
                        </a:rPr>
                        <a:t>of</a:t>
                      </a:r>
                      <a:r>
                        <a:rPr sz="1200" spc="20" dirty="0">
                          <a:latin typeface="Arial"/>
                          <a:cs typeface="Arial"/>
                        </a:rPr>
                        <a:t> </a:t>
                      </a:r>
                      <a:r>
                        <a:rPr sz="1200" spc="-10" dirty="0">
                          <a:latin typeface="Arial"/>
                          <a:cs typeface="Arial"/>
                        </a:rPr>
                        <a:t>25°C,</a:t>
                      </a:r>
                      <a:r>
                        <a:rPr sz="1200" spc="20" dirty="0">
                          <a:latin typeface="Arial"/>
                          <a:cs typeface="Arial"/>
                        </a:rPr>
                        <a:t> </a:t>
                      </a:r>
                      <a:r>
                        <a:rPr sz="1200" spc="-10" dirty="0">
                          <a:latin typeface="Arial"/>
                          <a:cs typeface="Arial"/>
                        </a:rPr>
                        <a:t>which</a:t>
                      </a:r>
                      <a:r>
                        <a:rPr sz="1200" spc="5" dirty="0">
                          <a:latin typeface="Arial"/>
                          <a:cs typeface="Arial"/>
                        </a:rPr>
                        <a:t> </a:t>
                      </a:r>
                      <a:r>
                        <a:rPr sz="1200" dirty="0">
                          <a:latin typeface="Arial"/>
                          <a:cs typeface="Arial"/>
                        </a:rPr>
                        <a:t>takes</a:t>
                      </a:r>
                      <a:r>
                        <a:rPr sz="1200" spc="-10" dirty="0">
                          <a:latin typeface="Arial"/>
                          <a:cs typeface="Arial"/>
                        </a:rPr>
                        <a:t> </a:t>
                      </a:r>
                      <a:r>
                        <a:rPr sz="1200" spc="-5" dirty="0">
                          <a:latin typeface="Arial"/>
                          <a:cs typeface="Arial"/>
                        </a:rPr>
                        <a:t>into</a:t>
                      </a:r>
                      <a:r>
                        <a:rPr sz="1200" spc="5" dirty="0">
                          <a:latin typeface="Arial"/>
                          <a:cs typeface="Arial"/>
                        </a:rPr>
                        <a:t> </a:t>
                      </a:r>
                      <a:r>
                        <a:rPr sz="1200" spc="-10" dirty="0">
                          <a:latin typeface="Arial"/>
                          <a:cs typeface="Arial"/>
                        </a:rPr>
                        <a:t>account</a:t>
                      </a:r>
                      <a:r>
                        <a:rPr sz="1200" spc="20" dirty="0">
                          <a:latin typeface="Arial"/>
                          <a:cs typeface="Arial"/>
                        </a:rPr>
                        <a:t> </a:t>
                      </a:r>
                      <a:r>
                        <a:rPr sz="1200" spc="-5" dirty="0">
                          <a:latin typeface="Arial"/>
                          <a:cs typeface="Arial"/>
                        </a:rPr>
                        <a:t>the</a:t>
                      </a:r>
                      <a:r>
                        <a:rPr sz="1200" dirty="0">
                          <a:latin typeface="Arial"/>
                          <a:cs typeface="Arial"/>
                        </a:rPr>
                        <a:t> </a:t>
                      </a:r>
                      <a:r>
                        <a:rPr sz="1200" spc="-10" dirty="0">
                          <a:latin typeface="Arial"/>
                          <a:cs typeface="Arial"/>
                        </a:rPr>
                        <a:t>latent</a:t>
                      </a:r>
                      <a:r>
                        <a:rPr sz="1200" spc="40" dirty="0">
                          <a:latin typeface="Arial"/>
                          <a:cs typeface="Arial"/>
                        </a:rPr>
                        <a:t> </a:t>
                      </a:r>
                      <a:r>
                        <a:rPr sz="1200" spc="-10" dirty="0">
                          <a:latin typeface="Arial"/>
                          <a:cs typeface="Arial"/>
                        </a:rPr>
                        <a:t>heat</a:t>
                      </a:r>
                      <a:r>
                        <a:rPr sz="1200" spc="20" dirty="0">
                          <a:latin typeface="Arial"/>
                          <a:cs typeface="Arial"/>
                        </a:rPr>
                        <a:t> </a:t>
                      </a:r>
                      <a:r>
                        <a:rPr sz="1200" spc="-5" dirty="0">
                          <a:latin typeface="Arial"/>
                          <a:cs typeface="Arial"/>
                        </a:rPr>
                        <a:t>of</a:t>
                      </a:r>
                      <a:r>
                        <a:rPr sz="1200" spc="20" dirty="0">
                          <a:latin typeface="Arial"/>
                          <a:cs typeface="Arial"/>
                        </a:rPr>
                        <a:t> </a:t>
                      </a:r>
                      <a:r>
                        <a:rPr sz="1200" spc="-10" dirty="0">
                          <a:latin typeface="Arial"/>
                          <a:cs typeface="Arial"/>
                        </a:rPr>
                        <a:t>vaporization</a:t>
                      </a:r>
                      <a:r>
                        <a:rPr sz="1200" spc="5" dirty="0">
                          <a:latin typeface="Arial"/>
                          <a:cs typeface="Arial"/>
                        </a:rPr>
                        <a:t> </a:t>
                      </a:r>
                      <a:r>
                        <a:rPr sz="1200" spc="-5" dirty="0">
                          <a:latin typeface="Arial"/>
                          <a:cs typeface="Arial"/>
                        </a:rPr>
                        <a:t>of</a:t>
                      </a:r>
                      <a:r>
                        <a:rPr sz="1200" spc="15" dirty="0">
                          <a:latin typeface="Arial"/>
                          <a:cs typeface="Arial"/>
                        </a:rPr>
                        <a:t> </a:t>
                      </a:r>
                      <a:r>
                        <a:rPr sz="1200" spc="-5" dirty="0">
                          <a:latin typeface="Arial"/>
                          <a:cs typeface="Arial"/>
                        </a:rPr>
                        <a:t>water</a:t>
                      </a:r>
                      <a:r>
                        <a:rPr sz="1200" spc="15" dirty="0">
                          <a:latin typeface="Arial"/>
                          <a:cs typeface="Arial"/>
                        </a:rPr>
                        <a:t> </a:t>
                      </a:r>
                      <a:r>
                        <a:rPr sz="1200" spc="-5" dirty="0">
                          <a:latin typeface="Arial"/>
                          <a:cs typeface="Arial"/>
                        </a:rPr>
                        <a:t>in</a:t>
                      </a:r>
                      <a:r>
                        <a:rPr sz="1200" spc="5" dirty="0">
                          <a:latin typeface="Arial"/>
                          <a:cs typeface="Arial"/>
                        </a:rPr>
                        <a:t> </a:t>
                      </a:r>
                      <a:r>
                        <a:rPr sz="1200" spc="-5" dirty="0">
                          <a:latin typeface="Arial"/>
                          <a:cs typeface="Arial"/>
                        </a:rPr>
                        <a:t>the</a:t>
                      </a:r>
                      <a:r>
                        <a:rPr sz="1200" spc="5" dirty="0">
                          <a:latin typeface="Arial"/>
                          <a:cs typeface="Arial"/>
                        </a:rPr>
                        <a:t> </a:t>
                      </a:r>
                      <a:r>
                        <a:rPr sz="1200" spc="-10" dirty="0">
                          <a:latin typeface="Arial"/>
                          <a:cs typeface="Arial"/>
                        </a:rPr>
                        <a:t>combustion </a:t>
                      </a:r>
                      <a:r>
                        <a:rPr sz="1200" spc="-5" dirty="0">
                          <a:latin typeface="Arial"/>
                          <a:cs typeface="Arial"/>
                        </a:rPr>
                        <a:t> products.</a:t>
                      </a:r>
                      <a:endParaRPr sz="1200">
                        <a:latin typeface="Arial"/>
                        <a:cs typeface="Arial"/>
                      </a:endParaRPr>
                    </a:p>
                  </a:txBody>
                  <a:tcPr marL="0" marR="0" marT="29845" marB="0">
                    <a:lnL w="12700">
                      <a:solidFill>
                        <a:srgbClr val="000000"/>
                      </a:solidFill>
                      <a:prstDash val="soli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237490">
                <a:tc>
                  <a:txBody>
                    <a:bodyPr/>
                    <a:lstStyle/>
                    <a:p>
                      <a:pPr marL="5715">
                        <a:lnSpc>
                          <a:spcPct val="100000"/>
                        </a:lnSpc>
                        <a:spcBef>
                          <a:spcPts val="55"/>
                        </a:spcBef>
                      </a:pPr>
                      <a:r>
                        <a:rPr sz="1200" spc="-5" dirty="0">
                          <a:latin typeface="Arial"/>
                          <a:cs typeface="Arial"/>
                        </a:rPr>
                        <a:t>[2]</a:t>
                      </a:r>
                      <a:r>
                        <a:rPr sz="1200" dirty="0">
                          <a:latin typeface="Arial"/>
                          <a:cs typeface="Arial"/>
                        </a:rPr>
                        <a:t> Btu</a:t>
                      </a:r>
                      <a:r>
                        <a:rPr sz="1200" spc="-10" dirty="0">
                          <a:latin typeface="Arial"/>
                          <a:cs typeface="Arial"/>
                        </a:rPr>
                        <a:t> </a:t>
                      </a:r>
                      <a:r>
                        <a:rPr sz="1200" dirty="0">
                          <a:latin typeface="Arial"/>
                          <a:cs typeface="Arial"/>
                        </a:rPr>
                        <a:t>=</a:t>
                      </a:r>
                      <a:r>
                        <a:rPr sz="1200" spc="310" dirty="0">
                          <a:latin typeface="Arial"/>
                          <a:cs typeface="Arial"/>
                        </a:rPr>
                        <a:t> </a:t>
                      </a:r>
                      <a:r>
                        <a:rPr sz="1200" spc="-5" dirty="0">
                          <a:latin typeface="Arial"/>
                          <a:cs typeface="Arial"/>
                        </a:rPr>
                        <a:t>British</a:t>
                      </a:r>
                      <a:r>
                        <a:rPr sz="1200" spc="5" dirty="0">
                          <a:latin typeface="Arial"/>
                          <a:cs typeface="Arial"/>
                        </a:rPr>
                        <a:t> </a:t>
                      </a:r>
                      <a:r>
                        <a:rPr sz="1200" spc="-10" dirty="0">
                          <a:latin typeface="Arial"/>
                          <a:cs typeface="Arial"/>
                        </a:rPr>
                        <a:t>thermal</a:t>
                      </a:r>
                      <a:r>
                        <a:rPr sz="1200" spc="15" dirty="0">
                          <a:latin typeface="Arial"/>
                          <a:cs typeface="Arial"/>
                        </a:rPr>
                        <a:t> </a:t>
                      </a:r>
                      <a:r>
                        <a:rPr sz="1200" spc="-5" dirty="0">
                          <a:latin typeface="Arial"/>
                          <a:cs typeface="Arial"/>
                        </a:rPr>
                        <a:t>unit.</a:t>
                      </a:r>
                      <a:endParaRPr sz="1200">
                        <a:latin typeface="Arial"/>
                        <a:cs typeface="Arial"/>
                      </a:endParaRPr>
                    </a:p>
                  </a:txBody>
                  <a:tcPr marL="0" marR="0" marT="6985" marB="0">
                    <a:lnL w="12700">
                      <a:solidFill>
                        <a:srgbClr val="000000"/>
                      </a:solidFill>
                      <a:prstDash val="solid"/>
                    </a:lnL>
                  </a:tcPr>
                </a:tc>
                <a:tc>
                  <a:txBody>
                    <a:bodyPr/>
                    <a:lstStyle/>
                    <a:p>
                      <a:pPr>
                        <a:lnSpc>
                          <a:spcPct val="100000"/>
                        </a:lnSpc>
                      </a:pPr>
                      <a:endParaRPr sz="1200">
                        <a:latin typeface="Times New Roman"/>
                        <a:cs typeface="Times New Roman"/>
                      </a:endParaRPr>
                    </a:p>
                  </a:txBody>
                  <a:tcPr marL="0" marR="0" marT="0" marB="0"/>
                </a:tc>
                <a:tc>
                  <a:txBody>
                    <a:bodyPr/>
                    <a:lstStyle/>
                    <a:p>
                      <a:pPr>
                        <a:lnSpc>
                          <a:spcPct val="100000"/>
                        </a:lnSpc>
                      </a:pPr>
                      <a:endParaRPr sz="1200">
                        <a:latin typeface="Times New Roman"/>
                        <a:cs typeface="Times New Roman"/>
                      </a:endParaRPr>
                    </a:p>
                  </a:txBody>
                  <a:tcPr marL="0" marR="0" marT="0" marB="0"/>
                </a:tc>
                <a:tc>
                  <a:txBody>
                    <a:bodyPr/>
                    <a:lstStyle/>
                    <a:p>
                      <a:pPr>
                        <a:lnSpc>
                          <a:spcPct val="100000"/>
                        </a:lnSpc>
                      </a:pPr>
                      <a:endParaRPr sz="1200">
                        <a:latin typeface="Times New Roman"/>
                        <a:cs typeface="Times New Roman"/>
                      </a:endParaRPr>
                    </a:p>
                  </a:txBody>
                  <a:tcPr marL="0" marR="0" marT="0" marB="0"/>
                </a:tc>
                <a:tc>
                  <a:txBody>
                    <a:bodyPr/>
                    <a:lstStyle/>
                    <a:p>
                      <a:pPr>
                        <a:lnSpc>
                          <a:spcPct val="100000"/>
                        </a:lnSpc>
                      </a:pPr>
                      <a:endParaRPr sz="1200">
                        <a:latin typeface="Times New Roman"/>
                        <a:cs typeface="Times New Roman"/>
                      </a:endParaRPr>
                    </a:p>
                  </a:txBody>
                  <a:tcPr marL="0" marR="0" marT="0" marB="0"/>
                </a:tc>
                <a:tc>
                  <a:txBody>
                    <a:bodyPr/>
                    <a:lstStyle/>
                    <a:p>
                      <a:pPr>
                        <a:lnSpc>
                          <a:spcPct val="100000"/>
                        </a:lnSpc>
                      </a:pPr>
                      <a:endParaRPr sz="1200">
                        <a:latin typeface="Times New Roman"/>
                        <a:cs typeface="Times New Roman"/>
                      </a:endParaRPr>
                    </a:p>
                  </a:txBody>
                  <a:tcPr marL="0" marR="0" marT="0" marB="0"/>
                </a:tc>
                <a:tc>
                  <a:txBody>
                    <a:bodyPr/>
                    <a:lstStyle/>
                    <a:p>
                      <a:pPr>
                        <a:lnSpc>
                          <a:spcPct val="100000"/>
                        </a:lnSpc>
                      </a:pPr>
                      <a:endParaRPr sz="1200">
                        <a:latin typeface="Times New Roman"/>
                        <a:cs typeface="Times New Roman"/>
                      </a:endParaRPr>
                    </a:p>
                  </a:txBody>
                  <a:tcPr marL="0" marR="0" marT="0" marB="0"/>
                </a:tc>
                <a:tc>
                  <a:txBody>
                    <a:bodyPr/>
                    <a:lstStyle/>
                    <a:p>
                      <a:pPr>
                        <a:lnSpc>
                          <a:spcPct val="100000"/>
                        </a:lnSpc>
                      </a:pPr>
                      <a:endParaRPr sz="1200">
                        <a:latin typeface="Times New Roman"/>
                        <a:cs typeface="Times New Roman"/>
                      </a:endParaRPr>
                    </a:p>
                  </a:txBody>
                  <a:tcPr marL="0" marR="0" marT="0" marB="0"/>
                </a:tc>
                <a:extLst>
                  <a:ext uri="{0D108BD9-81ED-4DB2-BD59-A6C34878D82A}">
                    <a16:rowId xmlns:a16="http://schemas.microsoft.com/office/drawing/2014/main" val="10007"/>
                  </a:ext>
                </a:extLst>
              </a:tr>
              <a:tr h="420370">
                <a:tc gridSpan="8">
                  <a:txBody>
                    <a:bodyPr/>
                    <a:lstStyle/>
                    <a:p>
                      <a:pPr marL="5715" marR="222885">
                        <a:lnSpc>
                          <a:spcPct val="100000"/>
                        </a:lnSpc>
                        <a:spcBef>
                          <a:spcPts val="245"/>
                        </a:spcBef>
                      </a:pPr>
                      <a:r>
                        <a:rPr sz="1200" spc="-5" dirty="0">
                          <a:latin typeface="Arial"/>
                          <a:cs typeface="Arial"/>
                        </a:rPr>
                        <a:t>[3] </a:t>
                      </a:r>
                      <a:r>
                        <a:rPr sz="1200" spc="5" dirty="0">
                          <a:latin typeface="Arial"/>
                          <a:cs typeface="Arial"/>
                        </a:rPr>
                        <a:t>The</a:t>
                      </a:r>
                      <a:r>
                        <a:rPr sz="1200" spc="-20" dirty="0">
                          <a:latin typeface="Arial"/>
                          <a:cs typeface="Arial"/>
                        </a:rPr>
                        <a:t> </a:t>
                      </a:r>
                      <a:r>
                        <a:rPr sz="1200" spc="-10" dirty="0">
                          <a:latin typeface="Arial"/>
                          <a:cs typeface="Arial"/>
                        </a:rPr>
                        <a:t>heating</a:t>
                      </a:r>
                      <a:r>
                        <a:rPr sz="1200" spc="5" dirty="0">
                          <a:latin typeface="Arial"/>
                          <a:cs typeface="Arial"/>
                        </a:rPr>
                        <a:t> </a:t>
                      </a:r>
                      <a:r>
                        <a:rPr sz="1200" spc="-5" dirty="0">
                          <a:latin typeface="Arial"/>
                          <a:cs typeface="Arial"/>
                        </a:rPr>
                        <a:t>values</a:t>
                      </a:r>
                      <a:r>
                        <a:rPr sz="1200" spc="10" dirty="0">
                          <a:latin typeface="Arial"/>
                          <a:cs typeface="Arial"/>
                        </a:rPr>
                        <a:t> </a:t>
                      </a:r>
                      <a:r>
                        <a:rPr sz="1200" spc="-5" dirty="0">
                          <a:latin typeface="Arial"/>
                          <a:cs typeface="Arial"/>
                        </a:rPr>
                        <a:t>for</a:t>
                      </a:r>
                      <a:r>
                        <a:rPr sz="1200" spc="-10" dirty="0">
                          <a:latin typeface="Arial"/>
                          <a:cs typeface="Arial"/>
                        </a:rPr>
                        <a:t> gaseous</a:t>
                      </a:r>
                      <a:r>
                        <a:rPr sz="1200" spc="35" dirty="0">
                          <a:latin typeface="Arial"/>
                          <a:cs typeface="Arial"/>
                        </a:rPr>
                        <a:t> </a:t>
                      </a:r>
                      <a:r>
                        <a:rPr sz="1200" spc="-5" dirty="0">
                          <a:latin typeface="Arial"/>
                          <a:cs typeface="Arial"/>
                        </a:rPr>
                        <a:t>fuels</a:t>
                      </a:r>
                      <a:r>
                        <a:rPr sz="1200" spc="10" dirty="0">
                          <a:latin typeface="Arial"/>
                          <a:cs typeface="Arial"/>
                        </a:rPr>
                        <a:t> </a:t>
                      </a:r>
                      <a:r>
                        <a:rPr sz="1200" spc="-5" dirty="0">
                          <a:latin typeface="Arial"/>
                          <a:cs typeface="Arial"/>
                        </a:rPr>
                        <a:t>in</a:t>
                      </a:r>
                      <a:r>
                        <a:rPr sz="1200" spc="5" dirty="0">
                          <a:latin typeface="Arial"/>
                          <a:cs typeface="Arial"/>
                        </a:rPr>
                        <a:t> </a:t>
                      </a:r>
                      <a:r>
                        <a:rPr sz="1200" spc="-5" dirty="0">
                          <a:latin typeface="Arial"/>
                          <a:cs typeface="Arial"/>
                        </a:rPr>
                        <a:t>units</a:t>
                      </a:r>
                      <a:r>
                        <a:rPr sz="1200" spc="10" dirty="0">
                          <a:latin typeface="Arial"/>
                          <a:cs typeface="Arial"/>
                        </a:rPr>
                        <a:t> </a:t>
                      </a:r>
                      <a:r>
                        <a:rPr sz="1200" spc="-5" dirty="0">
                          <a:latin typeface="Arial"/>
                          <a:cs typeface="Arial"/>
                        </a:rPr>
                        <a:t>of</a:t>
                      </a:r>
                      <a:r>
                        <a:rPr sz="1200" spc="20" dirty="0">
                          <a:latin typeface="Arial"/>
                          <a:cs typeface="Arial"/>
                        </a:rPr>
                        <a:t> </a:t>
                      </a:r>
                      <a:r>
                        <a:rPr sz="1200" spc="-5" dirty="0">
                          <a:latin typeface="Arial"/>
                          <a:cs typeface="Arial"/>
                        </a:rPr>
                        <a:t>Btu/lb</a:t>
                      </a:r>
                      <a:r>
                        <a:rPr sz="1200" dirty="0">
                          <a:latin typeface="Arial"/>
                          <a:cs typeface="Arial"/>
                        </a:rPr>
                        <a:t> </a:t>
                      </a:r>
                      <a:r>
                        <a:rPr sz="1200" spc="-5" dirty="0">
                          <a:latin typeface="Arial"/>
                          <a:cs typeface="Arial"/>
                        </a:rPr>
                        <a:t>are</a:t>
                      </a:r>
                      <a:r>
                        <a:rPr sz="1200" dirty="0">
                          <a:latin typeface="Arial"/>
                          <a:cs typeface="Arial"/>
                        </a:rPr>
                        <a:t> </a:t>
                      </a:r>
                      <a:r>
                        <a:rPr sz="1200" spc="-10" dirty="0">
                          <a:latin typeface="Arial"/>
                          <a:cs typeface="Arial"/>
                        </a:rPr>
                        <a:t>calculated</a:t>
                      </a:r>
                      <a:r>
                        <a:rPr sz="1200" spc="25" dirty="0">
                          <a:latin typeface="Arial"/>
                          <a:cs typeface="Arial"/>
                        </a:rPr>
                        <a:t> </a:t>
                      </a:r>
                      <a:r>
                        <a:rPr sz="1200" spc="-10" dirty="0">
                          <a:latin typeface="Arial"/>
                          <a:cs typeface="Arial"/>
                        </a:rPr>
                        <a:t>based</a:t>
                      </a:r>
                      <a:r>
                        <a:rPr sz="1200" dirty="0">
                          <a:latin typeface="Arial"/>
                          <a:cs typeface="Arial"/>
                        </a:rPr>
                        <a:t> </a:t>
                      </a:r>
                      <a:r>
                        <a:rPr sz="1200" spc="-5" dirty="0">
                          <a:latin typeface="Arial"/>
                          <a:cs typeface="Arial"/>
                        </a:rPr>
                        <a:t>on</a:t>
                      </a:r>
                      <a:r>
                        <a:rPr sz="1200" spc="5" dirty="0">
                          <a:latin typeface="Arial"/>
                          <a:cs typeface="Arial"/>
                        </a:rPr>
                        <a:t> </a:t>
                      </a:r>
                      <a:r>
                        <a:rPr sz="1200" spc="-5" dirty="0">
                          <a:latin typeface="Arial"/>
                          <a:cs typeface="Arial"/>
                        </a:rPr>
                        <a:t>the</a:t>
                      </a:r>
                      <a:r>
                        <a:rPr sz="1200" dirty="0">
                          <a:latin typeface="Arial"/>
                          <a:cs typeface="Arial"/>
                        </a:rPr>
                        <a:t> </a:t>
                      </a:r>
                      <a:r>
                        <a:rPr sz="1200" spc="-10" dirty="0">
                          <a:latin typeface="Arial"/>
                          <a:cs typeface="Arial"/>
                        </a:rPr>
                        <a:t>heating</a:t>
                      </a:r>
                      <a:r>
                        <a:rPr sz="1200" spc="20" dirty="0">
                          <a:latin typeface="Arial"/>
                          <a:cs typeface="Arial"/>
                        </a:rPr>
                        <a:t> </a:t>
                      </a:r>
                      <a:r>
                        <a:rPr sz="1200" spc="-5" dirty="0">
                          <a:latin typeface="Arial"/>
                          <a:cs typeface="Arial"/>
                        </a:rPr>
                        <a:t>values in</a:t>
                      </a:r>
                      <a:r>
                        <a:rPr sz="1200" dirty="0">
                          <a:latin typeface="Arial"/>
                          <a:cs typeface="Arial"/>
                        </a:rPr>
                        <a:t> </a:t>
                      </a:r>
                      <a:r>
                        <a:rPr sz="1200" spc="-5" dirty="0">
                          <a:latin typeface="Arial"/>
                          <a:cs typeface="Arial"/>
                        </a:rPr>
                        <a:t>units</a:t>
                      </a:r>
                      <a:r>
                        <a:rPr sz="1200" spc="35" dirty="0">
                          <a:latin typeface="Arial"/>
                          <a:cs typeface="Arial"/>
                        </a:rPr>
                        <a:t> </a:t>
                      </a:r>
                      <a:r>
                        <a:rPr sz="1200" spc="-5" dirty="0">
                          <a:latin typeface="Arial"/>
                          <a:cs typeface="Arial"/>
                        </a:rPr>
                        <a:t>of </a:t>
                      </a:r>
                      <a:r>
                        <a:rPr sz="1200" dirty="0">
                          <a:latin typeface="Arial"/>
                          <a:cs typeface="Arial"/>
                        </a:rPr>
                        <a:t>Btu/ft3 </a:t>
                      </a:r>
                      <a:r>
                        <a:rPr sz="1200" spc="-10" dirty="0">
                          <a:latin typeface="Arial"/>
                          <a:cs typeface="Arial"/>
                        </a:rPr>
                        <a:t>and</a:t>
                      </a:r>
                      <a:r>
                        <a:rPr sz="1200" spc="5" dirty="0">
                          <a:latin typeface="Arial"/>
                          <a:cs typeface="Arial"/>
                        </a:rPr>
                        <a:t> </a:t>
                      </a:r>
                      <a:r>
                        <a:rPr sz="1200" spc="-5" dirty="0">
                          <a:latin typeface="Arial"/>
                          <a:cs typeface="Arial"/>
                        </a:rPr>
                        <a:t>the</a:t>
                      </a:r>
                      <a:r>
                        <a:rPr sz="1200" dirty="0">
                          <a:latin typeface="Arial"/>
                          <a:cs typeface="Arial"/>
                        </a:rPr>
                        <a:t> </a:t>
                      </a:r>
                      <a:r>
                        <a:rPr sz="1200" spc="-10" dirty="0">
                          <a:latin typeface="Arial"/>
                          <a:cs typeface="Arial"/>
                        </a:rPr>
                        <a:t>corresponding</a:t>
                      </a:r>
                      <a:r>
                        <a:rPr sz="1200" spc="25" dirty="0">
                          <a:latin typeface="Arial"/>
                          <a:cs typeface="Arial"/>
                        </a:rPr>
                        <a:t> </a:t>
                      </a:r>
                      <a:r>
                        <a:rPr sz="1200" spc="-5" dirty="0">
                          <a:latin typeface="Arial"/>
                          <a:cs typeface="Arial"/>
                        </a:rPr>
                        <a:t>fuel</a:t>
                      </a:r>
                      <a:r>
                        <a:rPr sz="1200" spc="5" dirty="0">
                          <a:latin typeface="Arial"/>
                          <a:cs typeface="Arial"/>
                        </a:rPr>
                        <a:t> </a:t>
                      </a:r>
                      <a:r>
                        <a:rPr sz="1200" spc="-10" dirty="0">
                          <a:latin typeface="Arial"/>
                          <a:cs typeface="Arial"/>
                        </a:rPr>
                        <a:t>density</a:t>
                      </a:r>
                      <a:r>
                        <a:rPr sz="1200" spc="35" dirty="0">
                          <a:latin typeface="Arial"/>
                          <a:cs typeface="Arial"/>
                        </a:rPr>
                        <a:t> </a:t>
                      </a:r>
                      <a:r>
                        <a:rPr sz="1200" spc="-5" dirty="0">
                          <a:latin typeface="Arial"/>
                          <a:cs typeface="Arial"/>
                        </a:rPr>
                        <a:t>values.</a:t>
                      </a:r>
                      <a:r>
                        <a:rPr sz="1200" spc="-25" dirty="0">
                          <a:latin typeface="Arial"/>
                          <a:cs typeface="Arial"/>
                        </a:rPr>
                        <a:t> </a:t>
                      </a:r>
                      <a:r>
                        <a:rPr sz="1200" dirty="0">
                          <a:latin typeface="Arial"/>
                          <a:cs typeface="Arial"/>
                        </a:rPr>
                        <a:t>The </a:t>
                      </a:r>
                      <a:r>
                        <a:rPr sz="1200" spc="5" dirty="0">
                          <a:latin typeface="Arial"/>
                          <a:cs typeface="Arial"/>
                        </a:rPr>
                        <a:t> </a:t>
                      </a:r>
                      <a:r>
                        <a:rPr sz="1200" spc="-10" dirty="0">
                          <a:latin typeface="Arial"/>
                          <a:cs typeface="Arial"/>
                        </a:rPr>
                        <a:t>heating</a:t>
                      </a:r>
                      <a:r>
                        <a:rPr sz="1200" spc="15" dirty="0">
                          <a:latin typeface="Arial"/>
                          <a:cs typeface="Arial"/>
                        </a:rPr>
                        <a:t> </a:t>
                      </a:r>
                      <a:r>
                        <a:rPr sz="1200" spc="-5" dirty="0">
                          <a:latin typeface="Arial"/>
                          <a:cs typeface="Arial"/>
                        </a:rPr>
                        <a:t>values</a:t>
                      </a:r>
                      <a:r>
                        <a:rPr sz="1200" spc="-10" dirty="0">
                          <a:latin typeface="Arial"/>
                          <a:cs typeface="Arial"/>
                        </a:rPr>
                        <a:t> </a:t>
                      </a:r>
                      <a:r>
                        <a:rPr sz="1200" spc="-5" dirty="0">
                          <a:latin typeface="Arial"/>
                          <a:cs typeface="Arial"/>
                        </a:rPr>
                        <a:t>for</a:t>
                      </a:r>
                      <a:r>
                        <a:rPr sz="1200" spc="10" dirty="0">
                          <a:latin typeface="Arial"/>
                          <a:cs typeface="Arial"/>
                        </a:rPr>
                        <a:t> </a:t>
                      </a:r>
                      <a:r>
                        <a:rPr sz="1200" spc="-10" dirty="0">
                          <a:latin typeface="Arial"/>
                          <a:cs typeface="Arial"/>
                        </a:rPr>
                        <a:t>liquid</a:t>
                      </a:r>
                      <a:r>
                        <a:rPr sz="1200" spc="-5" dirty="0">
                          <a:latin typeface="Arial"/>
                          <a:cs typeface="Arial"/>
                        </a:rPr>
                        <a:t> fuels</a:t>
                      </a:r>
                      <a:r>
                        <a:rPr sz="1200" spc="30" dirty="0">
                          <a:latin typeface="Arial"/>
                          <a:cs typeface="Arial"/>
                        </a:rPr>
                        <a:t> </a:t>
                      </a:r>
                      <a:r>
                        <a:rPr sz="1200" spc="-5" dirty="0">
                          <a:latin typeface="Arial"/>
                          <a:cs typeface="Arial"/>
                        </a:rPr>
                        <a:t>in</a:t>
                      </a:r>
                      <a:r>
                        <a:rPr sz="1200" dirty="0">
                          <a:latin typeface="Arial"/>
                          <a:cs typeface="Arial"/>
                        </a:rPr>
                        <a:t> </a:t>
                      </a:r>
                      <a:r>
                        <a:rPr sz="1200" spc="-5" dirty="0">
                          <a:latin typeface="Arial"/>
                          <a:cs typeface="Arial"/>
                        </a:rPr>
                        <a:t>units</a:t>
                      </a:r>
                      <a:r>
                        <a:rPr sz="1200" spc="5" dirty="0">
                          <a:latin typeface="Arial"/>
                          <a:cs typeface="Arial"/>
                        </a:rPr>
                        <a:t> </a:t>
                      </a:r>
                      <a:r>
                        <a:rPr sz="1200" spc="-5" dirty="0">
                          <a:latin typeface="Arial"/>
                          <a:cs typeface="Arial"/>
                        </a:rPr>
                        <a:t>of</a:t>
                      </a:r>
                      <a:r>
                        <a:rPr sz="1200" spc="15" dirty="0">
                          <a:latin typeface="Arial"/>
                          <a:cs typeface="Arial"/>
                        </a:rPr>
                        <a:t> </a:t>
                      </a:r>
                      <a:r>
                        <a:rPr sz="1200" spc="-5" dirty="0">
                          <a:latin typeface="Arial"/>
                          <a:cs typeface="Arial"/>
                        </a:rPr>
                        <a:t>Btu/lb</a:t>
                      </a:r>
                      <a:r>
                        <a:rPr sz="1200" dirty="0">
                          <a:latin typeface="Arial"/>
                          <a:cs typeface="Arial"/>
                        </a:rPr>
                        <a:t> </a:t>
                      </a:r>
                      <a:r>
                        <a:rPr sz="1200" spc="-5" dirty="0">
                          <a:latin typeface="Arial"/>
                          <a:cs typeface="Arial"/>
                        </a:rPr>
                        <a:t>are </a:t>
                      </a:r>
                      <a:r>
                        <a:rPr sz="1200" spc="-10" dirty="0">
                          <a:latin typeface="Arial"/>
                          <a:cs typeface="Arial"/>
                        </a:rPr>
                        <a:t>calculated</a:t>
                      </a:r>
                      <a:r>
                        <a:rPr sz="1200" dirty="0">
                          <a:latin typeface="Arial"/>
                          <a:cs typeface="Arial"/>
                        </a:rPr>
                        <a:t> </a:t>
                      </a:r>
                      <a:r>
                        <a:rPr sz="1200" spc="-10" dirty="0">
                          <a:latin typeface="Arial"/>
                          <a:cs typeface="Arial"/>
                        </a:rPr>
                        <a:t>based</a:t>
                      </a:r>
                      <a:r>
                        <a:rPr sz="1200" spc="20" dirty="0">
                          <a:latin typeface="Arial"/>
                          <a:cs typeface="Arial"/>
                        </a:rPr>
                        <a:t> </a:t>
                      </a:r>
                      <a:r>
                        <a:rPr sz="1200" spc="-5" dirty="0">
                          <a:latin typeface="Arial"/>
                          <a:cs typeface="Arial"/>
                        </a:rPr>
                        <a:t>on </a:t>
                      </a:r>
                      <a:r>
                        <a:rPr sz="1200" spc="-10" dirty="0">
                          <a:latin typeface="Arial"/>
                          <a:cs typeface="Arial"/>
                        </a:rPr>
                        <a:t>heating</a:t>
                      </a:r>
                      <a:r>
                        <a:rPr sz="1200" dirty="0">
                          <a:latin typeface="Arial"/>
                          <a:cs typeface="Arial"/>
                        </a:rPr>
                        <a:t> </a:t>
                      </a:r>
                      <a:r>
                        <a:rPr sz="1200" spc="-5" dirty="0">
                          <a:latin typeface="Arial"/>
                          <a:cs typeface="Arial"/>
                        </a:rPr>
                        <a:t>values</a:t>
                      </a:r>
                      <a:r>
                        <a:rPr sz="1200" spc="10" dirty="0">
                          <a:latin typeface="Arial"/>
                          <a:cs typeface="Arial"/>
                        </a:rPr>
                        <a:t> </a:t>
                      </a:r>
                      <a:r>
                        <a:rPr sz="1200" spc="-5" dirty="0">
                          <a:latin typeface="Arial"/>
                          <a:cs typeface="Arial"/>
                        </a:rPr>
                        <a:t>in units</a:t>
                      </a:r>
                      <a:r>
                        <a:rPr sz="1200" spc="10" dirty="0">
                          <a:latin typeface="Arial"/>
                          <a:cs typeface="Arial"/>
                        </a:rPr>
                        <a:t> </a:t>
                      </a:r>
                      <a:r>
                        <a:rPr sz="1200" spc="-5" dirty="0">
                          <a:latin typeface="Arial"/>
                          <a:cs typeface="Arial"/>
                        </a:rPr>
                        <a:t>of</a:t>
                      </a:r>
                      <a:r>
                        <a:rPr sz="1200" spc="15" dirty="0">
                          <a:latin typeface="Arial"/>
                          <a:cs typeface="Arial"/>
                        </a:rPr>
                        <a:t> </a:t>
                      </a:r>
                      <a:r>
                        <a:rPr sz="1200" spc="-5" dirty="0">
                          <a:latin typeface="Arial"/>
                          <a:cs typeface="Arial"/>
                        </a:rPr>
                        <a:t>Btu/gal</a:t>
                      </a:r>
                      <a:r>
                        <a:rPr sz="1200" dirty="0">
                          <a:latin typeface="Arial"/>
                          <a:cs typeface="Arial"/>
                        </a:rPr>
                        <a:t> </a:t>
                      </a:r>
                      <a:r>
                        <a:rPr sz="1200" spc="-10" dirty="0">
                          <a:latin typeface="Arial"/>
                          <a:cs typeface="Arial"/>
                        </a:rPr>
                        <a:t>and</a:t>
                      </a:r>
                      <a:r>
                        <a:rPr sz="1200" dirty="0">
                          <a:latin typeface="Arial"/>
                          <a:cs typeface="Arial"/>
                        </a:rPr>
                        <a:t> </a:t>
                      </a:r>
                      <a:r>
                        <a:rPr sz="1200" spc="-5" dirty="0">
                          <a:latin typeface="Arial"/>
                          <a:cs typeface="Arial"/>
                        </a:rPr>
                        <a:t>the</a:t>
                      </a:r>
                      <a:r>
                        <a:rPr sz="1200" dirty="0">
                          <a:latin typeface="Arial"/>
                          <a:cs typeface="Arial"/>
                        </a:rPr>
                        <a:t> </a:t>
                      </a:r>
                      <a:r>
                        <a:rPr sz="1200" spc="-10" dirty="0">
                          <a:latin typeface="Arial"/>
                          <a:cs typeface="Arial"/>
                        </a:rPr>
                        <a:t>corresponding</a:t>
                      </a:r>
                      <a:r>
                        <a:rPr sz="1200" spc="15" dirty="0">
                          <a:latin typeface="Arial"/>
                          <a:cs typeface="Arial"/>
                        </a:rPr>
                        <a:t> </a:t>
                      </a:r>
                      <a:r>
                        <a:rPr sz="1200" spc="-5" dirty="0">
                          <a:latin typeface="Arial"/>
                          <a:cs typeface="Arial"/>
                        </a:rPr>
                        <a:t>fuel</a:t>
                      </a:r>
                      <a:r>
                        <a:rPr sz="1200" spc="5" dirty="0">
                          <a:latin typeface="Arial"/>
                          <a:cs typeface="Arial"/>
                        </a:rPr>
                        <a:t> </a:t>
                      </a:r>
                      <a:r>
                        <a:rPr sz="1200" spc="-10" dirty="0">
                          <a:latin typeface="Arial"/>
                          <a:cs typeface="Arial"/>
                        </a:rPr>
                        <a:t>density</a:t>
                      </a:r>
                      <a:r>
                        <a:rPr sz="1200" spc="30" dirty="0">
                          <a:latin typeface="Arial"/>
                          <a:cs typeface="Arial"/>
                        </a:rPr>
                        <a:t> </a:t>
                      </a:r>
                      <a:r>
                        <a:rPr sz="1200" spc="-5" dirty="0">
                          <a:latin typeface="Arial"/>
                          <a:cs typeface="Arial"/>
                        </a:rPr>
                        <a:t>values.</a:t>
                      </a:r>
                      <a:endParaRPr sz="1200">
                        <a:latin typeface="Arial"/>
                        <a:cs typeface="Arial"/>
                      </a:endParaRPr>
                    </a:p>
                  </a:txBody>
                  <a:tcPr marL="0" marR="0" marT="31115" marB="0">
                    <a:lnL w="12700">
                      <a:solidFill>
                        <a:srgbClr val="000000"/>
                      </a:solidFill>
                      <a:prstDash val="soli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r h="191770">
                <a:tc gridSpan="8">
                  <a:txBody>
                    <a:bodyPr/>
                    <a:lstStyle/>
                    <a:p>
                      <a:pPr marL="5715">
                        <a:lnSpc>
                          <a:spcPts val="1360"/>
                        </a:lnSpc>
                        <a:spcBef>
                          <a:spcPts val="55"/>
                        </a:spcBef>
                      </a:pPr>
                      <a:r>
                        <a:rPr sz="1200" spc="-5" dirty="0">
                          <a:latin typeface="Arial"/>
                          <a:cs typeface="Arial"/>
                        </a:rPr>
                        <a:t>[4]</a:t>
                      </a:r>
                      <a:r>
                        <a:rPr sz="1200" spc="-10" dirty="0">
                          <a:latin typeface="Arial"/>
                          <a:cs typeface="Arial"/>
                        </a:rPr>
                        <a:t> </a:t>
                      </a:r>
                      <a:r>
                        <a:rPr sz="1200" spc="5" dirty="0">
                          <a:latin typeface="Arial"/>
                          <a:cs typeface="Arial"/>
                        </a:rPr>
                        <a:t>The</a:t>
                      </a:r>
                      <a:r>
                        <a:rPr sz="1200" spc="-20" dirty="0">
                          <a:latin typeface="Arial"/>
                          <a:cs typeface="Arial"/>
                        </a:rPr>
                        <a:t> </a:t>
                      </a:r>
                      <a:r>
                        <a:rPr sz="1200" spc="-10" dirty="0">
                          <a:latin typeface="Arial"/>
                          <a:cs typeface="Arial"/>
                        </a:rPr>
                        <a:t>heating</a:t>
                      </a:r>
                      <a:r>
                        <a:rPr sz="1200" spc="-5" dirty="0">
                          <a:latin typeface="Arial"/>
                          <a:cs typeface="Arial"/>
                        </a:rPr>
                        <a:t> values</a:t>
                      </a:r>
                      <a:r>
                        <a:rPr sz="1200" spc="10" dirty="0">
                          <a:latin typeface="Arial"/>
                          <a:cs typeface="Arial"/>
                        </a:rPr>
                        <a:t> </a:t>
                      </a:r>
                      <a:r>
                        <a:rPr sz="1200" spc="-5" dirty="0">
                          <a:latin typeface="Arial"/>
                          <a:cs typeface="Arial"/>
                        </a:rPr>
                        <a:t>in units</a:t>
                      </a:r>
                      <a:r>
                        <a:rPr sz="1200" spc="10" dirty="0">
                          <a:latin typeface="Arial"/>
                          <a:cs typeface="Arial"/>
                        </a:rPr>
                        <a:t> </a:t>
                      </a:r>
                      <a:r>
                        <a:rPr sz="1200" spc="-5" dirty="0">
                          <a:latin typeface="Arial"/>
                          <a:cs typeface="Arial"/>
                        </a:rPr>
                        <a:t>of</a:t>
                      </a:r>
                      <a:r>
                        <a:rPr sz="1200" spc="15" dirty="0">
                          <a:latin typeface="Arial"/>
                          <a:cs typeface="Arial"/>
                        </a:rPr>
                        <a:t> </a:t>
                      </a:r>
                      <a:r>
                        <a:rPr sz="1200" spc="-5" dirty="0">
                          <a:latin typeface="Arial"/>
                          <a:cs typeface="Arial"/>
                        </a:rPr>
                        <a:t>MJ/kg,</a:t>
                      </a:r>
                      <a:r>
                        <a:rPr sz="1200" spc="-10" dirty="0">
                          <a:latin typeface="Arial"/>
                          <a:cs typeface="Arial"/>
                        </a:rPr>
                        <a:t> </a:t>
                      </a:r>
                      <a:r>
                        <a:rPr sz="1200" spc="-5" dirty="0">
                          <a:latin typeface="Arial"/>
                          <a:cs typeface="Arial"/>
                        </a:rPr>
                        <a:t>are</a:t>
                      </a:r>
                      <a:r>
                        <a:rPr sz="1200" spc="20" dirty="0">
                          <a:latin typeface="Arial"/>
                          <a:cs typeface="Arial"/>
                        </a:rPr>
                        <a:t> </a:t>
                      </a:r>
                      <a:r>
                        <a:rPr sz="1200" spc="-5" dirty="0">
                          <a:latin typeface="Arial"/>
                          <a:cs typeface="Arial"/>
                        </a:rPr>
                        <a:t>converted</a:t>
                      </a:r>
                      <a:r>
                        <a:rPr sz="1200" spc="-20" dirty="0">
                          <a:latin typeface="Arial"/>
                          <a:cs typeface="Arial"/>
                        </a:rPr>
                        <a:t> </a:t>
                      </a:r>
                      <a:r>
                        <a:rPr sz="1200" spc="-5" dirty="0">
                          <a:latin typeface="Arial"/>
                          <a:cs typeface="Arial"/>
                        </a:rPr>
                        <a:t>from</a:t>
                      </a:r>
                      <a:r>
                        <a:rPr sz="1200" spc="5" dirty="0">
                          <a:latin typeface="Arial"/>
                          <a:cs typeface="Arial"/>
                        </a:rPr>
                        <a:t> </a:t>
                      </a:r>
                      <a:r>
                        <a:rPr sz="1200" spc="-5" dirty="0">
                          <a:latin typeface="Arial"/>
                          <a:cs typeface="Arial"/>
                        </a:rPr>
                        <a:t>the</a:t>
                      </a:r>
                      <a:r>
                        <a:rPr sz="1200" dirty="0">
                          <a:latin typeface="Arial"/>
                          <a:cs typeface="Arial"/>
                        </a:rPr>
                        <a:t> </a:t>
                      </a:r>
                      <a:r>
                        <a:rPr sz="1200" spc="-10" dirty="0">
                          <a:latin typeface="Arial"/>
                          <a:cs typeface="Arial"/>
                        </a:rPr>
                        <a:t>heating</a:t>
                      </a:r>
                      <a:r>
                        <a:rPr sz="1200" spc="-5" dirty="0">
                          <a:latin typeface="Arial"/>
                          <a:cs typeface="Arial"/>
                        </a:rPr>
                        <a:t> values</a:t>
                      </a:r>
                      <a:r>
                        <a:rPr sz="1200" spc="10" dirty="0">
                          <a:latin typeface="Arial"/>
                          <a:cs typeface="Arial"/>
                        </a:rPr>
                        <a:t> </a:t>
                      </a:r>
                      <a:r>
                        <a:rPr sz="1200" spc="-5" dirty="0">
                          <a:latin typeface="Arial"/>
                          <a:cs typeface="Arial"/>
                        </a:rPr>
                        <a:t>in</a:t>
                      </a:r>
                      <a:r>
                        <a:rPr sz="1200" dirty="0">
                          <a:latin typeface="Arial"/>
                          <a:cs typeface="Arial"/>
                        </a:rPr>
                        <a:t> </a:t>
                      </a:r>
                      <a:r>
                        <a:rPr sz="1200" spc="-5" dirty="0">
                          <a:latin typeface="Arial"/>
                          <a:cs typeface="Arial"/>
                        </a:rPr>
                        <a:t>units</a:t>
                      </a:r>
                      <a:r>
                        <a:rPr sz="1200" spc="5" dirty="0">
                          <a:latin typeface="Arial"/>
                          <a:cs typeface="Arial"/>
                        </a:rPr>
                        <a:t> </a:t>
                      </a:r>
                      <a:r>
                        <a:rPr sz="1200" spc="-5" dirty="0">
                          <a:latin typeface="Arial"/>
                          <a:cs typeface="Arial"/>
                        </a:rPr>
                        <a:t>of</a:t>
                      </a:r>
                      <a:r>
                        <a:rPr sz="1200" spc="15" dirty="0">
                          <a:latin typeface="Arial"/>
                          <a:cs typeface="Arial"/>
                        </a:rPr>
                        <a:t> </a:t>
                      </a:r>
                      <a:r>
                        <a:rPr sz="1200" spc="-5" dirty="0">
                          <a:latin typeface="Arial"/>
                          <a:cs typeface="Arial"/>
                        </a:rPr>
                        <a:t>Btu/lb.</a:t>
                      </a:r>
                      <a:endParaRPr sz="1200">
                        <a:latin typeface="Arial"/>
                        <a:cs typeface="Arial"/>
                      </a:endParaRPr>
                    </a:p>
                  </a:txBody>
                  <a:tcPr marL="0" marR="0" marT="6985" marB="0">
                    <a:lnL w="12700">
                      <a:solidFill>
                        <a:srgbClr val="000000"/>
                      </a:solidFill>
                      <a:prstDash val="soli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9"/>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4540" y="138587"/>
            <a:ext cx="5053330" cy="330200"/>
          </a:xfrm>
          <a:prstGeom prst="rect">
            <a:avLst/>
          </a:prstGeom>
        </p:spPr>
        <p:txBody>
          <a:bodyPr vert="horz" wrap="square" lIns="0" tIns="12700" rIns="0" bIns="0" rtlCol="0">
            <a:spAutoFit/>
          </a:bodyPr>
          <a:lstStyle/>
          <a:p>
            <a:pPr marL="12700">
              <a:lnSpc>
                <a:spcPct val="100000"/>
              </a:lnSpc>
              <a:spcBef>
                <a:spcPts val="100"/>
              </a:spcBef>
            </a:pPr>
            <a:r>
              <a:rPr sz="2000" spc="-10" dirty="0">
                <a:solidFill>
                  <a:srgbClr val="000000"/>
                </a:solidFill>
              </a:rPr>
              <a:t>Hydrogen</a:t>
            </a:r>
            <a:r>
              <a:rPr sz="2000" spc="45" dirty="0">
                <a:solidFill>
                  <a:srgbClr val="000000"/>
                </a:solidFill>
              </a:rPr>
              <a:t> </a:t>
            </a:r>
            <a:r>
              <a:rPr sz="2000" dirty="0">
                <a:solidFill>
                  <a:srgbClr val="000000"/>
                </a:solidFill>
              </a:rPr>
              <a:t>–</a:t>
            </a:r>
            <a:r>
              <a:rPr sz="2000" spc="-20" dirty="0">
                <a:solidFill>
                  <a:srgbClr val="000000"/>
                </a:solidFill>
              </a:rPr>
              <a:t> </a:t>
            </a:r>
            <a:r>
              <a:rPr sz="2000" dirty="0">
                <a:solidFill>
                  <a:srgbClr val="000000"/>
                </a:solidFill>
              </a:rPr>
              <a:t>Some</a:t>
            </a:r>
            <a:r>
              <a:rPr sz="2000" spc="-20" dirty="0">
                <a:solidFill>
                  <a:srgbClr val="000000"/>
                </a:solidFill>
              </a:rPr>
              <a:t> </a:t>
            </a:r>
            <a:r>
              <a:rPr sz="2000" spc="-5" dirty="0">
                <a:solidFill>
                  <a:srgbClr val="000000"/>
                </a:solidFill>
              </a:rPr>
              <a:t>Numbers</a:t>
            </a:r>
            <a:r>
              <a:rPr sz="2000" spc="-20" dirty="0">
                <a:solidFill>
                  <a:srgbClr val="000000"/>
                </a:solidFill>
              </a:rPr>
              <a:t> </a:t>
            </a:r>
            <a:r>
              <a:rPr sz="2000" spc="-5" dirty="0">
                <a:solidFill>
                  <a:srgbClr val="000000"/>
                </a:solidFill>
              </a:rPr>
              <a:t>to</a:t>
            </a:r>
            <a:r>
              <a:rPr sz="2000" spc="-10" dirty="0">
                <a:solidFill>
                  <a:srgbClr val="000000"/>
                </a:solidFill>
              </a:rPr>
              <a:t> </a:t>
            </a:r>
            <a:r>
              <a:rPr sz="2000" dirty="0">
                <a:solidFill>
                  <a:srgbClr val="000000"/>
                </a:solidFill>
              </a:rPr>
              <a:t>Remember</a:t>
            </a:r>
            <a:endParaRPr sz="2000"/>
          </a:p>
        </p:txBody>
      </p:sp>
      <p:sp>
        <p:nvSpPr>
          <p:cNvPr id="3" name="object 3"/>
          <p:cNvSpPr txBox="1"/>
          <p:nvPr/>
        </p:nvSpPr>
        <p:spPr>
          <a:xfrm>
            <a:off x="516484" y="1231448"/>
            <a:ext cx="9441180" cy="2131695"/>
          </a:xfrm>
          <a:prstGeom prst="rect">
            <a:avLst/>
          </a:prstGeom>
        </p:spPr>
        <p:txBody>
          <a:bodyPr vert="horz" wrap="square" lIns="0" tIns="12700" rIns="0" bIns="0" rtlCol="0">
            <a:spAutoFit/>
          </a:bodyPr>
          <a:lstStyle/>
          <a:p>
            <a:pPr marL="50800">
              <a:lnSpc>
                <a:spcPct val="100000"/>
              </a:lnSpc>
              <a:spcBef>
                <a:spcPts val="100"/>
              </a:spcBef>
            </a:pPr>
            <a:r>
              <a:rPr sz="1800" b="1" spc="-10" dirty="0">
                <a:latin typeface="Arial"/>
                <a:cs typeface="Arial"/>
              </a:rPr>
              <a:t>Hydrogen</a:t>
            </a:r>
            <a:r>
              <a:rPr sz="1800" b="1" spc="50" dirty="0">
                <a:latin typeface="Arial"/>
                <a:cs typeface="Arial"/>
              </a:rPr>
              <a:t> </a:t>
            </a:r>
            <a:r>
              <a:rPr sz="1800" b="1" dirty="0">
                <a:latin typeface="Arial"/>
                <a:cs typeface="Arial"/>
              </a:rPr>
              <a:t>Production</a:t>
            </a:r>
            <a:r>
              <a:rPr sz="1800" b="1" spc="-5" dirty="0">
                <a:latin typeface="Arial"/>
                <a:cs typeface="Arial"/>
              </a:rPr>
              <a:t> </a:t>
            </a:r>
            <a:r>
              <a:rPr sz="1800" b="1" dirty="0">
                <a:latin typeface="Arial"/>
                <a:cs typeface="Arial"/>
              </a:rPr>
              <a:t>from</a:t>
            </a:r>
            <a:r>
              <a:rPr sz="1800" b="1" spc="-5" dirty="0">
                <a:latin typeface="Arial"/>
                <a:cs typeface="Arial"/>
              </a:rPr>
              <a:t> </a:t>
            </a:r>
            <a:r>
              <a:rPr sz="1800" b="1" spc="-15" dirty="0">
                <a:latin typeface="Arial"/>
                <a:cs typeface="Arial"/>
              </a:rPr>
              <a:t>Water</a:t>
            </a:r>
            <a:r>
              <a:rPr sz="1800" b="1" spc="-10" dirty="0">
                <a:latin typeface="Arial"/>
                <a:cs typeface="Arial"/>
              </a:rPr>
              <a:t> Electrolysis</a:t>
            </a:r>
            <a:r>
              <a:rPr sz="1800" b="1" spc="50" dirty="0">
                <a:latin typeface="Arial"/>
                <a:cs typeface="Arial"/>
              </a:rPr>
              <a:t> </a:t>
            </a:r>
            <a:r>
              <a:rPr sz="1800" b="1" dirty="0">
                <a:latin typeface="Arial"/>
                <a:cs typeface="Arial"/>
              </a:rPr>
              <a:t>(~5</a:t>
            </a:r>
            <a:r>
              <a:rPr sz="1800" b="1" spc="-30" dirty="0">
                <a:latin typeface="Arial"/>
                <a:cs typeface="Arial"/>
              </a:rPr>
              <a:t> </a:t>
            </a:r>
            <a:r>
              <a:rPr sz="1800" b="1" spc="-5" dirty="0">
                <a:latin typeface="Arial"/>
                <a:cs typeface="Arial"/>
              </a:rPr>
              <a:t>kWh/Nm</a:t>
            </a:r>
            <a:r>
              <a:rPr sz="1800" b="1" spc="-7" baseline="25462" dirty="0">
                <a:latin typeface="Arial"/>
                <a:cs typeface="Arial"/>
              </a:rPr>
              <a:t>3</a:t>
            </a:r>
            <a:r>
              <a:rPr sz="1800" b="1" spc="225" baseline="25462" dirty="0">
                <a:latin typeface="Arial"/>
                <a:cs typeface="Arial"/>
              </a:rPr>
              <a:t> </a:t>
            </a:r>
            <a:r>
              <a:rPr sz="1800" b="1" spc="-5" dirty="0">
                <a:latin typeface="Arial"/>
                <a:cs typeface="Arial"/>
              </a:rPr>
              <a:t>H</a:t>
            </a:r>
            <a:r>
              <a:rPr sz="1800" b="1" spc="-7" baseline="-20833" dirty="0">
                <a:latin typeface="Arial"/>
                <a:cs typeface="Arial"/>
              </a:rPr>
              <a:t>2</a:t>
            </a:r>
            <a:r>
              <a:rPr sz="1800" b="1" spc="-5" dirty="0">
                <a:latin typeface="Arial"/>
                <a:cs typeface="Arial"/>
              </a:rPr>
              <a:t>)</a:t>
            </a:r>
            <a:endParaRPr sz="1800">
              <a:latin typeface="Arial"/>
              <a:cs typeface="Arial"/>
            </a:endParaRPr>
          </a:p>
          <a:p>
            <a:pPr marL="300990">
              <a:lnSpc>
                <a:spcPct val="100000"/>
              </a:lnSpc>
              <a:spcBef>
                <a:spcPts val="2020"/>
              </a:spcBef>
            </a:pPr>
            <a:r>
              <a:rPr sz="1600" b="1" spc="-10" dirty="0">
                <a:latin typeface="Arial"/>
                <a:cs typeface="Arial"/>
              </a:rPr>
              <a:t>Electrolyzer</a:t>
            </a:r>
            <a:r>
              <a:rPr sz="1600" b="1" spc="85" dirty="0">
                <a:latin typeface="Arial"/>
                <a:cs typeface="Arial"/>
              </a:rPr>
              <a:t> </a:t>
            </a:r>
            <a:r>
              <a:rPr sz="1600" b="1" dirty="0">
                <a:latin typeface="Arial"/>
                <a:cs typeface="Arial"/>
              </a:rPr>
              <a:t>Power:</a:t>
            </a:r>
            <a:r>
              <a:rPr sz="1600" b="1" spc="440" dirty="0">
                <a:latin typeface="Arial"/>
                <a:cs typeface="Arial"/>
              </a:rPr>
              <a:t> </a:t>
            </a:r>
            <a:r>
              <a:rPr sz="1600" dirty="0">
                <a:latin typeface="Arial"/>
                <a:cs typeface="Arial"/>
              </a:rPr>
              <a:t>1</a:t>
            </a:r>
            <a:r>
              <a:rPr sz="1600" spc="5" dirty="0">
                <a:latin typeface="Arial"/>
                <a:cs typeface="Arial"/>
              </a:rPr>
              <a:t> </a:t>
            </a:r>
            <a:r>
              <a:rPr sz="1600" dirty="0">
                <a:latin typeface="Arial"/>
                <a:cs typeface="Arial"/>
              </a:rPr>
              <a:t>MW</a:t>
            </a:r>
            <a:r>
              <a:rPr sz="1600" spc="5" dirty="0">
                <a:latin typeface="Arial"/>
                <a:cs typeface="Arial"/>
              </a:rPr>
              <a:t> </a:t>
            </a:r>
            <a:r>
              <a:rPr sz="1600" dirty="0">
                <a:latin typeface="Arial"/>
                <a:cs typeface="Arial"/>
              </a:rPr>
              <a:t>↔</a:t>
            </a:r>
            <a:r>
              <a:rPr sz="1600" spc="15" dirty="0">
                <a:latin typeface="Arial"/>
                <a:cs typeface="Arial"/>
              </a:rPr>
              <a:t> </a:t>
            </a:r>
            <a:r>
              <a:rPr sz="1600" spc="-10" dirty="0">
                <a:latin typeface="Arial"/>
                <a:cs typeface="Arial"/>
              </a:rPr>
              <a:t>200</a:t>
            </a:r>
            <a:r>
              <a:rPr sz="1600" spc="5" dirty="0">
                <a:latin typeface="Arial"/>
                <a:cs typeface="Arial"/>
              </a:rPr>
              <a:t> </a:t>
            </a:r>
            <a:r>
              <a:rPr sz="1600" spc="-5" dirty="0">
                <a:latin typeface="Arial"/>
                <a:cs typeface="Arial"/>
              </a:rPr>
              <a:t>Nm</a:t>
            </a:r>
            <a:r>
              <a:rPr sz="1575" spc="-7" baseline="26455" dirty="0">
                <a:latin typeface="Arial"/>
                <a:cs typeface="Arial"/>
              </a:rPr>
              <a:t>3</a:t>
            </a:r>
            <a:r>
              <a:rPr sz="1600" spc="-5" dirty="0">
                <a:latin typeface="Arial"/>
                <a:cs typeface="Arial"/>
              </a:rPr>
              <a:t>/h</a:t>
            </a:r>
            <a:r>
              <a:rPr sz="1600" spc="5" dirty="0">
                <a:latin typeface="Arial"/>
                <a:cs typeface="Arial"/>
              </a:rPr>
              <a:t> </a:t>
            </a:r>
            <a:r>
              <a:rPr sz="1600" dirty="0">
                <a:latin typeface="Arial"/>
                <a:cs typeface="Arial"/>
              </a:rPr>
              <a:t>H</a:t>
            </a:r>
            <a:r>
              <a:rPr sz="1575" baseline="-21164" dirty="0">
                <a:latin typeface="Arial"/>
                <a:cs typeface="Arial"/>
              </a:rPr>
              <a:t>2</a:t>
            </a:r>
            <a:r>
              <a:rPr sz="1575" spc="232" baseline="-21164" dirty="0">
                <a:latin typeface="Arial"/>
                <a:cs typeface="Arial"/>
              </a:rPr>
              <a:t> </a:t>
            </a:r>
            <a:r>
              <a:rPr sz="1600" dirty="0">
                <a:latin typeface="Arial"/>
                <a:cs typeface="Arial"/>
              </a:rPr>
              <a:t>↔</a:t>
            </a:r>
            <a:r>
              <a:rPr sz="1600" spc="-5" dirty="0">
                <a:latin typeface="Arial"/>
                <a:cs typeface="Arial"/>
              </a:rPr>
              <a:t> ~</a:t>
            </a:r>
            <a:r>
              <a:rPr sz="1600" u="heavy" spc="-5" dirty="0">
                <a:uFill>
                  <a:solidFill>
                    <a:srgbClr val="FF0000"/>
                  </a:solidFill>
                </a:uFill>
                <a:latin typeface="Arial"/>
                <a:cs typeface="Arial"/>
              </a:rPr>
              <a:t>18</a:t>
            </a:r>
            <a:r>
              <a:rPr sz="1600" u="heavy" spc="5" dirty="0">
                <a:uFill>
                  <a:solidFill>
                    <a:srgbClr val="FF0000"/>
                  </a:solidFill>
                </a:uFill>
                <a:latin typeface="Arial"/>
                <a:cs typeface="Arial"/>
              </a:rPr>
              <a:t> </a:t>
            </a:r>
            <a:r>
              <a:rPr sz="1600" u="heavy" spc="-5" dirty="0">
                <a:uFill>
                  <a:solidFill>
                    <a:srgbClr val="FF0000"/>
                  </a:solidFill>
                </a:uFill>
                <a:latin typeface="Arial"/>
                <a:cs typeface="Arial"/>
              </a:rPr>
              <a:t>kg/h</a:t>
            </a:r>
            <a:r>
              <a:rPr sz="1600" u="heavy" spc="25" dirty="0">
                <a:uFill>
                  <a:solidFill>
                    <a:srgbClr val="FF0000"/>
                  </a:solidFill>
                </a:uFill>
                <a:latin typeface="Arial"/>
                <a:cs typeface="Arial"/>
              </a:rPr>
              <a:t> </a:t>
            </a:r>
            <a:r>
              <a:rPr sz="1600" u="heavy" dirty="0">
                <a:uFill>
                  <a:solidFill>
                    <a:srgbClr val="FF0000"/>
                  </a:solidFill>
                </a:uFill>
                <a:latin typeface="Arial"/>
                <a:cs typeface="Arial"/>
              </a:rPr>
              <a:t>H</a:t>
            </a:r>
            <a:r>
              <a:rPr sz="1575" u="heavy" baseline="-21164" dirty="0">
                <a:uFill>
                  <a:solidFill>
                    <a:srgbClr val="FF0000"/>
                  </a:solidFill>
                </a:uFill>
                <a:latin typeface="Arial"/>
                <a:cs typeface="Arial"/>
              </a:rPr>
              <a:t>2</a:t>
            </a:r>
            <a:r>
              <a:rPr sz="1050" u="heavy" spc="145" dirty="0">
                <a:uFill>
                  <a:solidFill>
                    <a:srgbClr val="FF0000"/>
                  </a:solidFill>
                </a:uFill>
                <a:latin typeface="Arial"/>
                <a:cs typeface="Arial"/>
              </a:rPr>
              <a:t> </a:t>
            </a:r>
            <a:r>
              <a:rPr sz="1600" dirty="0">
                <a:latin typeface="Arial"/>
                <a:cs typeface="Arial"/>
              </a:rPr>
              <a:t>=</a:t>
            </a:r>
            <a:r>
              <a:rPr sz="1600" spc="20" dirty="0">
                <a:latin typeface="Arial"/>
                <a:cs typeface="Arial"/>
              </a:rPr>
              <a:t> </a:t>
            </a:r>
            <a:r>
              <a:rPr sz="1600" spc="-10" dirty="0">
                <a:latin typeface="Arial"/>
                <a:cs typeface="Arial"/>
              </a:rPr>
              <a:t>430</a:t>
            </a:r>
            <a:r>
              <a:rPr sz="1600" spc="5" dirty="0">
                <a:latin typeface="Arial"/>
                <a:cs typeface="Arial"/>
              </a:rPr>
              <a:t> </a:t>
            </a:r>
            <a:r>
              <a:rPr sz="1600" spc="-10" dirty="0">
                <a:latin typeface="Arial"/>
                <a:cs typeface="Arial"/>
              </a:rPr>
              <a:t>kg/day</a:t>
            </a:r>
            <a:r>
              <a:rPr sz="1600" spc="55" dirty="0">
                <a:latin typeface="Arial"/>
                <a:cs typeface="Arial"/>
              </a:rPr>
              <a:t> </a:t>
            </a:r>
            <a:r>
              <a:rPr sz="1600" spc="5" dirty="0">
                <a:latin typeface="Arial"/>
                <a:cs typeface="Arial"/>
              </a:rPr>
              <a:t>H</a:t>
            </a:r>
            <a:r>
              <a:rPr sz="1575" spc="7" baseline="-21164" dirty="0">
                <a:latin typeface="Arial"/>
                <a:cs typeface="Arial"/>
              </a:rPr>
              <a:t>2</a:t>
            </a:r>
            <a:endParaRPr sz="1575" baseline="-21164">
              <a:latin typeface="Arial"/>
              <a:cs typeface="Arial"/>
            </a:endParaRPr>
          </a:p>
          <a:p>
            <a:pPr marL="300990" marR="43180">
              <a:lnSpc>
                <a:spcPct val="100000"/>
              </a:lnSpc>
            </a:pPr>
            <a:r>
              <a:rPr sz="1600" b="1" spc="-5" dirty="0">
                <a:latin typeface="Arial"/>
                <a:cs typeface="Arial"/>
              </a:rPr>
              <a:t>Production </a:t>
            </a:r>
            <a:r>
              <a:rPr sz="1600" b="1" spc="-15" dirty="0">
                <a:latin typeface="Arial"/>
                <a:cs typeface="Arial"/>
              </a:rPr>
              <a:t>Energy:</a:t>
            </a:r>
            <a:r>
              <a:rPr sz="1600" b="1" spc="100" dirty="0">
                <a:latin typeface="Arial"/>
                <a:cs typeface="Arial"/>
              </a:rPr>
              <a:t> </a:t>
            </a:r>
            <a:r>
              <a:rPr sz="1600" spc="-10" dirty="0">
                <a:latin typeface="Arial"/>
                <a:cs typeface="Arial"/>
              </a:rPr>
              <a:t>55</a:t>
            </a:r>
            <a:r>
              <a:rPr sz="1600" spc="10" dirty="0">
                <a:latin typeface="Arial"/>
                <a:cs typeface="Arial"/>
              </a:rPr>
              <a:t> </a:t>
            </a:r>
            <a:r>
              <a:rPr sz="1600" spc="20" dirty="0">
                <a:latin typeface="Arial"/>
                <a:cs typeface="Arial"/>
              </a:rPr>
              <a:t>kWh</a:t>
            </a:r>
            <a:r>
              <a:rPr sz="1600" spc="-50" dirty="0">
                <a:latin typeface="Arial"/>
                <a:cs typeface="Arial"/>
              </a:rPr>
              <a:t> </a:t>
            </a:r>
            <a:r>
              <a:rPr sz="1600" spc="-5" dirty="0">
                <a:latin typeface="Arial"/>
                <a:cs typeface="Arial"/>
              </a:rPr>
              <a:t>of</a:t>
            </a:r>
            <a:r>
              <a:rPr sz="1600" spc="15" dirty="0">
                <a:latin typeface="Arial"/>
                <a:cs typeface="Arial"/>
              </a:rPr>
              <a:t> </a:t>
            </a:r>
            <a:r>
              <a:rPr sz="1600" spc="-5" dirty="0">
                <a:latin typeface="Arial"/>
                <a:cs typeface="Arial"/>
              </a:rPr>
              <a:t>electricity</a:t>
            </a:r>
            <a:r>
              <a:rPr sz="1600" spc="20" dirty="0">
                <a:latin typeface="Arial"/>
                <a:cs typeface="Arial"/>
              </a:rPr>
              <a:t> </a:t>
            </a:r>
            <a:r>
              <a:rPr sz="1600" dirty="0">
                <a:latin typeface="Arial"/>
                <a:cs typeface="Arial"/>
              </a:rPr>
              <a:t>→</a:t>
            </a:r>
            <a:r>
              <a:rPr sz="1600" spc="-5" dirty="0">
                <a:latin typeface="Arial"/>
                <a:cs typeface="Arial"/>
              </a:rPr>
              <a:t> </a:t>
            </a:r>
            <a:r>
              <a:rPr sz="1600" dirty="0">
                <a:latin typeface="Arial"/>
                <a:cs typeface="Arial"/>
              </a:rPr>
              <a:t>1</a:t>
            </a:r>
            <a:r>
              <a:rPr sz="1600" spc="10" dirty="0">
                <a:latin typeface="Arial"/>
                <a:cs typeface="Arial"/>
              </a:rPr>
              <a:t> </a:t>
            </a:r>
            <a:r>
              <a:rPr sz="1600" dirty="0">
                <a:latin typeface="Arial"/>
                <a:cs typeface="Arial"/>
              </a:rPr>
              <a:t>kg</a:t>
            </a:r>
            <a:r>
              <a:rPr sz="1600" spc="10" dirty="0">
                <a:latin typeface="Arial"/>
                <a:cs typeface="Arial"/>
              </a:rPr>
              <a:t> </a:t>
            </a:r>
            <a:r>
              <a:rPr sz="1600" spc="5" dirty="0">
                <a:latin typeface="Arial"/>
                <a:cs typeface="Arial"/>
              </a:rPr>
              <a:t>H</a:t>
            </a:r>
            <a:r>
              <a:rPr sz="1575" spc="7" baseline="-21164" dirty="0">
                <a:latin typeface="Arial"/>
                <a:cs typeface="Arial"/>
              </a:rPr>
              <a:t>2</a:t>
            </a:r>
            <a:r>
              <a:rPr sz="1575" spc="209" baseline="-21164" dirty="0">
                <a:latin typeface="Arial"/>
                <a:cs typeface="Arial"/>
              </a:rPr>
              <a:t> </a:t>
            </a:r>
            <a:r>
              <a:rPr sz="1600" dirty="0">
                <a:latin typeface="Arial"/>
                <a:cs typeface="Arial"/>
              </a:rPr>
              <a:t>↔</a:t>
            </a:r>
            <a:r>
              <a:rPr sz="1600" spc="20" dirty="0">
                <a:latin typeface="Arial"/>
                <a:cs typeface="Arial"/>
              </a:rPr>
              <a:t> </a:t>
            </a:r>
            <a:r>
              <a:rPr sz="1600" spc="-40" dirty="0">
                <a:latin typeface="Arial"/>
                <a:cs typeface="Arial"/>
              </a:rPr>
              <a:t>11.1</a:t>
            </a:r>
            <a:r>
              <a:rPr sz="1600" spc="30" dirty="0">
                <a:latin typeface="Arial"/>
                <a:cs typeface="Arial"/>
              </a:rPr>
              <a:t> </a:t>
            </a:r>
            <a:r>
              <a:rPr sz="1600" dirty="0">
                <a:latin typeface="Arial"/>
                <a:cs typeface="Arial"/>
              </a:rPr>
              <a:t>Nm</a:t>
            </a:r>
            <a:r>
              <a:rPr sz="1575" baseline="26455" dirty="0">
                <a:latin typeface="Arial"/>
                <a:cs typeface="Arial"/>
              </a:rPr>
              <a:t>3</a:t>
            </a:r>
            <a:r>
              <a:rPr sz="1575" spc="202" baseline="26455" dirty="0">
                <a:latin typeface="Arial"/>
                <a:cs typeface="Arial"/>
              </a:rPr>
              <a:t> </a:t>
            </a:r>
            <a:r>
              <a:rPr sz="1600" dirty="0">
                <a:latin typeface="Arial"/>
                <a:cs typeface="Arial"/>
              </a:rPr>
              <a:t>↔</a:t>
            </a:r>
            <a:r>
              <a:rPr sz="1600" spc="20" dirty="0">
                <a:latin typeface="Arial"/>
                <a:cs typeface="Arial"/>
              </a:rPr>
              <a:t> </a:t>
            </a:r>
            <a:r>
              <a:rPr sz="1600" spc="-5" dirty="0">
                <a:latin typeface="Arial"/>
                <a:cs typeface="Arial"/>
              </a:rPr>
              <a:t>requires</a:t>
            </a:r>
            <a:r>
              <a:rPr sz="1600" spc="20" dirty="0">
                <a:latin typeface="Arial"/>
                <a:cs typeface="Arial"/>
              </a:rPr>
              <a:t> </a:t>
            </a:r>
            <a:r>
              <a:rPr sz="1600" dirty="0">
                <a:latin typeface="Arial"/>
                <a:cs typeface="Arial"/>
              </a:rPr>
              <a:t>~</a:t>
            </a:r>
            <a:r>
              <a:rPr sz="1600" spc="5" dirty="0">
                <a:latin typeface="Arial"/>
                <a:cs typeface="Arial"/>
              </a:rPr>
              <a:t> </a:t>
            </a:r>
            <a:r>
              <a:rPr sz="1600" u="heavy" spc="-10" dirty="0">
                <a:uFill>
                  <a:solidFill>
                    <a:srgbClr val="FF0000"/>
                  </a:solidFill>
                </a:uFill>
                <a:latin typeface="Arial"/>
                <a:cs typeface="Arial"/>
              </a:rPr>
              <a:t>10</a:t>
            </a:r>
            <a:r>
              <a:rPr sz="1600" u="heavy" spc="30" dirty="0">
                <a:uFill>
                  <a:solidFill>
                    <a:srgbClr val="FF0000"/>
                  </a:solidFill>
                </a:uFill>
                <a:latin typeface="Arial"/>
                <a:cs typeface="Arial"/>
              </a:rPr>
              <a:t> </a:t>
            </a:r>
            <a:r>
              <a:rPr sz="1600" u="heavy" spc="-5" dirty="0">
                <a:uFill>
                  <a:solidFill>
                    <a:srgbClr val="FF0000"/>
                  </a:solidFill>
                </a:uFill>
                <a:latin typeface="Arial"/>
                <a:cs typeface="Arial"/>
              </a:rPr>
              <a:t>liters</a:t>
            </a:r>
            <a:r>
              <a:rPr sz="1600" u="heavy" dirty="0">
                <a:uFill>
                  <a:solidFill>
                    <a:srgbClr val="FF0000"/>
                  </a:solidFill>
                </a:uFill>
                <a:latin typeface="Arial"/>
                <a:cs typeface="Arial"/>
              </a:rPr>
              <a:t> </a:t>
            </a:r>
            <a:r>
              <a:rPr sz="1600" u="heavy" spc="-5" dirty="0">
                <a:uFill>
                  <a:solidFill>
                    <a:srgbClr val="FF0000"/>
                  </a:solidFill>
                </a:uFill>
                <a:latin typeface="Arial"/>
                <a:cs typeface="Arial"/>
              </a:rPr>
              <a:t>[2.2</a:t>
            </a:r>
            <a:r>
              <a:rPr sz="1600" u="heavy" spc="30" dirty="0">
                <a:uFill>
                  <a:solidFill>
                    <a:srgbClr val="FF0000"/>
                  </a:solidFill>
                </a:uFill>
                <a:latin typeface="Arial"/>
                <a:cs typeface="Arial"/>
              </a:rPr>
              <a:t> </a:t>
            </a:r>
            <a:r>
              <a:rPr sz="1600" u="heavy" spc="-10" dirty="0">
                <a:uFill>
                  <a:solidFill>
                    <a:srgbClr val="FF0000"/>
                  </a:solidFill>
                </a:uFill>
                <a:latin typeface="Arial"/>
                <a:cs typeface="Arial"/>
              </a:rPr>
              <a:t>gallons] </a:t>
            </a:r>
            <a:r>
              <a:rPr sz="1600" spc="-430" dirty="0">
                <a:latin typeface="Arial"/>
                <a:cs typeface="Arial"/>
              </a:rPr>
              <a:t> </a:t>
            </a:r>
            <a:r>
              <a:rPr sz="1600" spc="-10" dirty="0">
                <a:latin typeface="Arial"/>
                <a:cs typeface="Arial"/>
              </a:rPr>
              <a:t>demineralized</a:t>
            </a:r>
            <a:r>
              <a:rPr sz="1600" spc="20" dirty="0">
                <a:latin typeface="Arial"/>
                <a:cs typeface="Arial"/>
              </a:rPr>
              <a:t> </a:t>
            </a:r>
            <a:r>
              <a:rPr sz="1600" spc="-15" dirty="0">
                <a:latin typeface="Arial"/>
                <a:cs typeface="Arial"/>
              </a:rPr>
              <a:t>water</a:t>
            </a:r>
            <a:endParaRPr sz="1600">
              <a:latin typeface="Arial"/>
              <a:cs typeface="Arial"/>
            </a:endParaRPr>
          </a:p>
          <a:p>
            <a:pPr>
              <a:lnSpc>
                <a:spcPct val="100000"/>
              </a:lnSpc>
            </a:pPr>
            <a:endParaRPr sz="1800">
              <a:latin typeface="Arial"/>
              <a:cs typeface="Arial"/>
            </a:endParaRPr>
          </a:p>
          <a:p>
            <a:pPr>
              <a:lnSpc>
                <a:spcPct val="100000"/>
              </a:lnSpc>
              <a:spcBef>
                <a:spcPts val="55"/>
              </a:spcBef>
            </a:pPr>
            <a:endParaRPr sz="2050">
              <a:latin typeface="Arial"/>
              <a:cs typeface="Arial"/>
            </a:endParaRPr>
          </a:p>
          <a:p>
            <a:pPr marL="62230">
              <a:lnSpc>
                <a:spcPct val="100000"/>
              </a:lnSpc>
            </a:pPr>
            <a:r>
              <a:rPr sz="1800" b="1" spc="-5" dirty="0">
                <a:latin typeface="Arial"/>
                <a:cs typeface="Arial"/>
              </a:rPr>
              <a:t>Cars,</a:t>
            </a:r>
            <a:r>
              <a:rPr sz="1800" b="1" spc="-10" dirty="0">
                <a:latin typeface="Arial"/>
                <a:cs typeface="Arial"/>
              </a:rPr>
              <a:t> </a:t>
            </a:r>
            <a:r>
              <a:rPr sz="1800" b="1" spc="-5" dirty="0">
                <a:latin typeface="Arial"/>
                <a:cs typeface="Arial"/>
              </a:rPr>
              <a:t>Buses,</a:t>
            </a:r>
            <a:r>
              <a:rPr sz="1800" b="1" spc="-15" dirty="0">
                <a:latin typeface="Arial"/>
                <a:cs typeface="Arial"/>
              </a:rPr>
              <a:t> </a:t>
            </a:r>
            <a:r>
              <a:rPr sz="1800" b="1" spc="-5" dirty="0">
                <a:latin typeface="Arial"/>
                <a:cs typeface="Arial"/>
              </a:rPr>
              <a:t>and</a:t>
            </a:r>
            <a:r>
              <a:rPr sz="1800" b="1" spc="-10" dirty="0">
                <a:latin typeface="Arial"/>
                <a:cs typeface="Arial"/>
              </a:rPr>
              <a:t> </a:t>
            </a:r>
            <a:r>
              <a:rPr sz="1800" b="1" spc="-5" dirty="0">
                <a:latin typeface="Arial"/>
                <a:cs typeface="Arial"/>
              </a:rPr>
              <a:t>Gas</a:t>
            </a:r>
            <a:r>
              <a:rPr sz="1800" b="1" spc="-15" dirty="0">
                <a:latin typeface="Arial"/>
                <a:cs typeface="Arial"/>
              </a:rPr>
              <a:t> </a:t>
            </a:r>
            <a:r>
              <a:rPr sz="1800" b="1" spc="-25" dirty="0">
                <a:latin typeface="Arial"/>
                <a:cs typeface="Arial"/>
              </a:rPr>
              <a:t>Turbines</a:t>
            </a:r>
            <a:endParaRPr sz="1800">
              <a:latin typeface="Arial"/>
              <a:cs typeface="Arial"/>
            </a:endParaRPr>
          </a:p>
        </p:txBody>
      </p:sp>
      <p:sp>
        <p:nvSpPr>
          <p:cNvPr id="4" name="object 4"/>
          <p:cNvSpPr/>
          <p:nvPr/>
        </p:nvSpPr>
        <p:spPr>
          <a:xfrm>
            <a:off x="426719" y="1140460"/>
            <a:ext cx="50800" cy="487680"/>
          </a:xfrm>
          <a:custGeom>
            <a:avLst/>
            <a:gdLst/>
            <a:ahLst/>
            <a:cxnLst/>
            <a:rect l="l" t="t" r="r" b="b"/>
            <a:pathLst>
              <a:path w="50800" h="487680">
                <a:moveTo>
                  <a:pt x="50800" y="0"/>
                </a:moveTo>
                <a:lnTo>
                  <a:pt x="0" y="0"/>
                </a:lnTo>
                <a:lnTo>
                  <a:pt x="0" y="487679"/>
                </a:lnTo>
                <a:lnTo>
                  <a:pt x="50800" y="487679"/>
                </a:lnTo>
                <a:lnTo>
                  <a:pt x="50800" y="0"/>
                </a:lnTo>
                <a:close/>
              </a:path>
            </a:pathLst>
          </a:custGeom>
          <a:solidFill>
            <a:srgbClr val="006386"/>
          </a:solidFill>
        </p:spPr>
        <p:txBody>
          <a:bodyPr wrap="square" lIns="0" tIns="0" rIns="0" bIns="0" rtlCol="0"/>
          <a:lstStyle/>
          <a:p>
            <a:endParaRPr/>
          </a:p>
        </p:txBody>
      </p:sp>
      <p:sp>
        <p:nvSpPr>
          <p:cNvPr id="5" name="object 5"/>
          <p:cNvSpPr/>
          <p:nvPr/>
        </p:nvSpPr>
        <p:spPr>
          <a:xfrm>
            <a:off x="444500" y="2948940"/>
            <a:ext cx="45720" cy="487680"/>
          </a:xfrm>
          <a:custGeom>
            <a:avLst/>
            <a:gdLst/>
            <a:ahLst/>
            <a:cxnLst/>
            <a:rect l="l" t="t" r="r" b="b"/>
            <a:pathLst>
              <a:path w="45720" h="487679">
                <a:moveTo>
                  <a:pt x="45720" y="0"/>
                </a:moveTo>
                <a:lnTo>
                  <a:pt x="0" y="0"/>
                </a:lnTo>
                <a:lnTo>
                  <a:pt x="0" y="487679"/>
                </a:lnTo>
                <a:lnTo>
                  <a:pt x="45720" y="487679"/>
                </a:lnTo>
                <a:lnTo>
                  <a:pt x="45720" y="0"/>
                </a:lnTo>
                <a:close/>
              </a:path>
            </a:pathLst>
          </a:custGeom>
          <a:solidFill>
            <a:srgbClr val="006386"/>
          </a:solidFill>
        </p:spPr>
        <p:txBody>
          <a:bodyPr wrap="square" lIns="0" tIns="0" rIns="0" bIns="0" rtlCol="0"/>
          <a:lstStyle/>
          <a:p>
            <a:endParaRPr/>
          </a:p>
        </p:txBody>
      </p:sp>
      <p:graphicFrame>
        <p:nvGraphicFramePr>
          <p:cNvPr id="6" name="object 6"/>
          <p:cNvGraphicFramePr>
            <a:graphicFrameLocks noGrp="1"/>
          </p:cNvGraphicFramePr>
          <p:nvPr/>
        </p:nvGraphicFramePr>
        <p:xfrm>
          <a:off x="419747" y="3617534"/>
          <a:ext cx="11321415" cy="1511300"/>
        </p:xfrm>
        <a:graphic>
          <a:graphicData uri="http://schemas.openxmlformats.org/drawingml/2006/table">
            <a:tbl>
              <a:tblPr firstRow="1" bandRow="1">
                <a:tableStyleId>{2D5ABB26-0587-4C30-8999-92F81FD0307C}</a:tableStyleId>
              </a:tblPr>
              <a:tblGrid>
                <a:gridCol w="1955164">
                  <a:extLst>
                    <a:ext uri="{9D8B030D-6E8A-4147-A177-3AD203B41FA5}">
                      <a16:colId xmlns:a16="http://schemas.microsoft.com/office/drawing/2014/main" val="20000"/>
                    </a:ext>
                  </a:extLst>
                </a:gridCol>
                <a:gridCol w="876300">
                  <a:extLst>
                    <a:ext uri="{9D8B030D-6E8A-4147-A177-3AD203B41FA5}">
                      <a16:colId xmlns:a16="http://schemas.microsoft.com/office/drawing/2014/main" val="20001"/>
                    </a:ext>
                  </a:extLst>
                </a:gridCol>
                <a:gridCol w="1763394">
                  <a:extLst>
                    <a:ext uri="{9D8B030D-6E8A-4147-A177-3AD203B41FA5}">
                      <a16:colId xmlns:a16="http://schemas.microsoft.com/office/drawing/2014/main" val="20002"/>
                    </a:ext>
                  </a:extLst>
                </a:gridCol>
                <a:gridCol w="1543050">
                  <a:extLst>
                    <a:ext uri="{9D8B030D-6E8A-4147-A177-3AD203B41FA5}">
                      <a16:colId xmlns:a16="http://schemas.microsoft.com/office/drawing/2014/main" val="20003"/>
                    </a:ext>
                  </a:extLst>
                </a:gridCol>
                <a:gridCol w="2351404">
                  <a:extLst>
                    <a:ext uri="{9D8B030D-6E8A-4147-A177-3AD203B41FA5}">
                      <a16:colId xmlns:a16="http://schemas.microsoft.com/office/drawing/2014/main" val="20004"/>
                    </a:ext>
                  </a:extLst>
                </a:gridCol>
                <a:gridCol w="2814954">
                  <a:extLst>
                    <a:ext uri="{9D8B030D-6E8A-4147-A177-3AD203B41FA5}">
                      <a16:colId xmlns:a16="http://schemas.microsoft.com/office/drawing/2014/main" val="20005"/>
                    </a:ext>
                  </a:extLst>
                </a:gridCol>
              </a:tblGrid>
              <a:tr h="400685">
                <a:tc>
                  <a:txBody>
                    <a:bodyPr/>
                    <a:lstStyle/>
                    <a:p>
                      <a:pPr marL="90805">
                        <a:lnSpc>
                          <a:spcPct val="100000"/>
                        </a:lnSpc>
                        <a:spcBef>
                          <a:spcPts val="695"/>
                        </a:spcBef>
                      </a:pPr>
                      <a:r>
                        <a:rPr sz="1400" b="1" dirty="0">
                          <a:solidFill>
                            <a:srgbClr val="FFFFFF"/>
                          </a:solidFill>
                          <a:latin typeface="Arial"/>
                          <a:cs typeface="Arial"/>
                        </a:rPr>
                        <a:t>FCEV</a:t>
                      </a:r>
                      <a:r>
                        <a:rPr sz="1400" b="1" spc="-65" dirty="0">
                          <a:solidFill>
                            <a:srgbClr val="FFFFFF"/>
                          </a:solidFill>
                          <a:latin typeface="Arial"/>
                          <a:cs typeface="Arial"/>
                        </a:rPr>
                        <a:t> </a:t>
                      </a:r>
                      <a:r>
                        <a:rPr sz="1400" b="1" dirty="0">
                          <a:solidFill>
                            <a:srgbClr val="FFFFFF"/>
                          </a:solidFill>
                          <a:latin typeface="Arial"/>
                          <a:cs typeface="Arial"/>
                        </a:rPr>
                        <a:t>*</a:t>
                      </a:r>
                      <a:endParaRPr sz="1400">
                        <a:latin typeface="Arial"/>
                        <a:cs typeface="Arial"/>
                      </a:endParaRPr>
                    </a:p>
                  </a:txBody>
                  <a:tcPr marL="0" marR="0" marT="88265" marB="0">
                    <a:lnL w="12700">
                      <a:solidFill>
                        <a:srgbClr val="FFFFFF"/>
                      </a:solidFill>
                      <a:prstDash val="solid"/>
                    </a:lnL>
                    <a:lnR w="12700">
                      <a:solidFill>
                        <a:srgbClr val="FFFFFF"/>
                      </a:solidFill>
                      <a:prstDash val="solid"/>
                    </a:lnR>
                    <a:lnT w="12700">
                      <a:solidFill>
                        <a:srgbClr val="FFFFFF"/>
                      </a:solidFill>
                      <a:prstDash val="solid"/>
                    </a:lnT>
                    <a:lnB w="12700">
                      <a:solidFill>
                        <a:srgbClr val="006386"/>
                      </a:solidFill>
                      <a:prstDash val="solid"/>
                    </a:lnB>
                    <a:solidFill>
                      <a:srgbClr val="557783"/>
                    </a:solidFill>
                  </a:tcPr>
                </a:tc>
                <a:tc>
                  <a:txBody>
                    <a:bodyPr/>
                    <a:lstStyle/>
                    <a:p>
                      <a:pPr algn="ctr">
                        <a:lnSpc>
                          <a:spcPct val="100000"/>
                        </a:lnSpc>
                        <a:spcBef>
                          <a:spcPts val="695"/>
                        </a:spcBef>
                      </a:pPr>
                      <a:r>
                        <a:rPr sz="1400" b="1" spc="-5" dirty="0">
                          <a:solidFill>
                            <a:srgbClr val="FFFFFF"/>
                          </a:solidFill>
                          <a:latin typeface="Arial"/>
                          <a:cs typeface="Arial"/>
                        </a:rPr>
                        <a:t>H</a:t>
                      </a:r>
                      <a:r>
                        <a:rPr sz="1425" b="1" spc="-7" baseline="-20467" dirty="0">
                          <a:solidFill>
                            <a:srgbClr val="FFFFFF"/>
                          </a:solidFill>
                          <a:latin typeface="Arial"/>
                          <a:cs typeface="Arial"/>
                        </a:rPr>
                        <a:t>2</a:t>
                      </a:r>
                      <a:r>
                        <a:rPr sz="1425" b="1" spc="97" baseline="-20467" dirty="0">
                          <a:solidFill>
                            <a:srgbClr val="FFFFFF"/>
                          </a:solidFill>
                          <a:latin typeface="Arial"/>
                          <a:cs typeface="Arial"/>
                        </a:rPr>
                        <a:t> </a:t>
                      </a:r>
                      <a:r>
                        <a:rPr sz="1400" b="1" spc="-20" dirty="0">
                          <a:solidFill>
                            <a:srgbClr val="FFFFFF"/>
                          </a:solidFill>
                          <a:latin typeface="Arial"/>
                          <a:cs typeface="Arial"/>
                        </a:rPr>
                        <a:t>Tank</a:t>
                      </a:r>
                      <a:endParaRPr sz="1400">
                        <a:latin typeface="Arial"/>
                        <a:cs typeface="Arial"/>
                      </a:endParaRPr>
                    </a:p>
                  </a:txBody>
                  <a:tcPr marL="0" marR="0" marT="88265" marB="0">
                    <a:lnL w="12700">
                      <a:solidFill>
                        <a:srgbClr val="FFFFFF"/>
                      </a:solidFill>
                      <a:prstDash val="solid"/>
                    </a:lnL>
                    <a:lnR w="12700">
                      <a:solidFill>
                        <a:srgbClr val="FFFFFF"/>
                      </a:solidFill>
                      <a:prstDash val="solid"/>
                    </a:lnR>
                    <a:lnT w="12700">
                      <a:solidFill>
                        <a:srgbClr val="FFFFFF"/>
                      </a:solidFill>
                      <a:prstDash val="solid"/>
                    </a:lnT>
                    <a:lnB w="12700">
                      <a:solidFill>
                        <a:srgbClr val="006386"/>
                      </a:solidFill>
                      <a:prstDash val="solid"/>
                    </a:lnB>
                    <a:solidFill>
                      <a:srgbClr val="557783"/>
                    </a:solidFill>
                  </a:tcPr>
                </a:tc>
                <a:tc>
                  <a:txBody>
                    <a:bodyPr/>
                    <a:lstStyle/>
                    <a:p>
                      <a:pPr algn="ctr">
                        <a:lnSpc>
                          <a:spcPct val="100000"/>
                        </a:lnSpc>
                        <a:spcBef>
                          <a:spcPts val="695"/>
                        </a:spcBef>
                      </a:pPr>
                      <a:r>
                        <a:rPr sz="1400" b="1" spc="-5" dirty="0">
                          <a:solidFill>
                            <a:srgbClr val="FFFFFF"/>
                          </a:solidFill>
                          <a:latin typeface="Arial"/>
                          <a:cs typeface="Arial"/>
                        </a:rPr>
                        <a:t>H</a:t>
                      </a:r>
                      <a:r>
                        <a:rPr sz="1425" b="1" spc="-7" baseline="-20467" dirty="0">
                          <a:solidFill>
                            <a:srgbClr val="FFFFFF"/>
                          </a:solidFill>
                          <a:latin typeface="Arial"/>
                          <a:cs typeface="Arial"/>
                        </a:rPr>
                        <a:t>2</a:t>
                      </a:r>
                      <a:r>
                        <a:rPr sz="1425" b="1" spc="127" baseline="-20467" dirty="0">
                          <a:solidFill>
                            <a:srgbClr val="FFFFFF"/>
                          </a:solidFill>
                          <a:latin typeface="Arial"/>
                          <a:cs typeface="Arial"/>
                        </a:rPr>
                        <a:t> </a:t>
                      </a:r>
                      <a:r>
                        <a:rPr sz="1400" b="1" spc="-5" dirty="0">
                          <a:solidFill>
                            <a:srgbClr val="FFFFFF"/>
                          </a:solidFill>
                          <a:latin typeface="Arial"/>
                          <a:cs typeface="Arial"/>
                        </a:rPr>
                        <a:t>Consumption</a:t>
                      </a:r>
                      <a:endParaRPr sz="1400">
                        <a:latin typeface="Arial"/>
                        <a:cs typeface="Arial"/>
                      </a:endParaRPr>
                    </a:p>
                  </a:txBody>
                  <a:tcPr marL="0" marR="0" marT="88265" marB="0">
                    <a:lnL w="12700">
                      <a:solidFill>
                        <a:srgbClr val="FFFFFF"/>
                      </a:solidFill>
                      <a:prstDash val="solid"/>
                    </a:lnL>
                    <a:lnR w="12700">
                      <a:solidFill>
                        <a:srgbClr val="FFFFFF"/>
                      </a:solidFill>
                      <a:prstDash val="solid"/>
                    </a:lnR>
                    <a:lnT w="12700">
                      <a:solidFill>
                        <a:srgbClr val="FFFFFF"/>
                      </a:solidFill>
                      <a:prstDash val="solid"/>
                    </a:lnT>
                    <a:lnB w="12700">
                      <a:solidFill>
                        <a:srgbClr val="006386"/>
                      </a:solidFill>
                      <a:prstDash val="solid"/>
                    </a:lnB>
                    <a:solidFill>
                      <a:srgbClr val="557783"/>
                    </a:solidFill>
                  </a:tcPr>
                </a:tc>
                <a:tc>
                  <a:txBody>
                    <a:bodyPr/>
                    <a:lstStyle/>
                    <a:p>
                      <a:pPr algn="ctr">
                        <a:lnSpc>
                          <a:spcPct val="100000"/>
                        </a:lnSpc>
                        <a:spcBef>
                          <a:spcPts val="695"/>
                        </a:spcBef>
                      </a:pPr>
                      <a:r>
                        <a:rPr sz="1400" b="1" spc="-10" dirty="0">
                          <a:solidFill>
                            <a:srgbClr val="FFFFFF"/>
                          </a:solidFill>
                          <a:latin typeface="Arial"/>
                          <a:cs typeface="Arial"/>
                        </a:rPr>
                        <a:t>Driving </a:t>
                      </a:r>
                      <a:r>
                        <a:rPr sz="1400" b="1" dirty="0">
                          <a:solidFill>
                            <a:srgbClr val="FFFFFF"/>
                          </a:solidFill>
                          <a:latin typeface="Arial"/>
                          <a:cs typeface="Arial"/>
                        </a:rPr>
                        <a:t>Range</a:t>
                      </a:r>
                      <a:endParaRPr sz="1400">
                        <a:latin typeface="Arial"/>
                        <a:cs typeface="Arial"/>
                      </a:endParaRPr>
                    </a:p>
                  </a:txBody>
                  <a:tcPr marL="0" marR="0" marT="88265" marB="0">
                    <a:lnL w="12700">
                      <a:solidFill>
                        <a:srgbClr val="FFFFFF"/>
                      </a:solidFill>
                      <a:prstDash val="solid"/>
                    </a:lnL>
                    <a:lnR w="12700">
                      <a:solidFill>
                        <a:srgbClr val="FFFFFF"/>
                      </a:solidFill>
                      <a:prstDash val="solid"/>
                    </a:lnR>
                    <a:lnT w="12700">
                      <a:solidFill>
                        <a:srgbClr val="FFFFFF"/>
                      </a:solidFill>
                      <a:prstDash val="solid"/>
                    </a:lnT>
                    <a:lnB w="12700">
                      <a:solidFill>
                        <a:srgbClr val="006386"/>
                      </a:solidFill>
                      <a:prstDash val="solid"/>
                    </a:lnB>
                    <a:solidFill>
                      <a:srgbClr val="557783"/>
                    </a:solidFill>
                  </a:tcPr>
                </a:tc>
                <a:tc>
                  <a:txBody>
                    <a:bodyPr/>
                    <a:lstStyle/>
                    <a:p>
                      <a:pPr algn="ctr">
                        <a:lnSpc>
                          <a:spcPct val="100000"/>
                        </a:lnSpc>
                        <a:spcBef>
                          <a:spcPts val="695"/>
                        </a:spcBef>
                      </a:pPr>
                      <a:r>
                        <a:rPr sz="1400" b="1" spc="-10" dirty="0">
                          <a:solidFill>
                            <a:srgbClr val="FFFFFF"/>
                          </a:solidFill>
                          <a:latin typeface="Arial"/>
                          <a:cs typeface="Arial"/>
                        </a:rPr>
                        <a:t>Annual</a:t>
                      </a:r>
                      <a:r>
                        <a:rPr sz="1400" b="1" spc="-15" dirty="0">
                          <a:solidFill>
                            <a:srgbClr val="FFFFFF"/>
                          </a:solidFill>
                          <a:latin typeface="Arial"/>
                          <a:cs typeface="Arial"/>
                        </a:rPr>
                        <a:t> </a:t>
                      </a:r>
                      <a:r>
                        <a:rPr sz="1400" b="1" spc="-10" dirty="0">
                          <a:solidFill>
                            <a:srgbClr val="FFFFFF"/>
                          </a:solidFill>
                          <a:latin typeface="Arial"/>
                          <a:cs typeface="Arial"/>
                        </a:rPr>
                        <a:t>Driving</a:t>
                      </a:r>
                      <a:r>
                        <a:rPr sz="1400" b="1" spc="20" dirty="0">
                          <a:solidFill>
                            <a:srgbClr val="FFFFFF"/>
                          </a:solidFill>
                          <a:latin typeface="Arial"/>
                          <a:cs typeface="Arial"/>
                        </a:rPr>
                        <a:t> </a:t>
                      </a:r>
                      <a:r>
                        <a:rPr sz="1400" b="1" spc="-5" dirty="0">
                          <a:solidFill>
                            <a:srgbClr val="FFFFFF"/>
                          </a:solidFill>
                          <a:latin typeface="Arial"/>
                          <a:cs typeface="Arial"/>
                        </a:rPr>
                        <a:t>Distance</a:t>
                      </a:r>
                      <a:endParaRPr sz="1400">
                        <a:latin typeface="Arial"/>
                        <a:cs typeface="Arial"/>
                      </a:endParaRPr>
                    </a:p>
                  </a:txBody>
                  <a:tcPr marL="0" marR="0" marT="88265" marB="0">
                    <a:lnL w="12700">
                      <a:solidFill>
                        <a:srgbClr val="FFFFFF"/>
                      </a:solidFill>
                      <a:prstDash val="solid"/>
                    </a:lnL>
                    <a:lnR w="12700">
                      <a:solidFill>
                        <a:srgbClr val="FFFFFF"/>
                      </a:solidFill>
                      <a:prstDash val="solid"/>
                    </a:lnR>
                    <a:lnT w="12700">
                      <a:solidFill>
                        <a:srgbClr val="FFFFFF"/>
                      </a:solidFill>
                      <a:prstDash val="solid"/>
                    </a:lnT>
                    <a:lnB w="12700">
                      <a:solidFill>
                        <a:srgbClr val="006386"/>
                      </a:solidFill>
                      <a:prstDash val="solid"/>
                    </a:lnB>
                    <a:solidFill>
                      <a:srgbClr val="557783"/>
                    </a:solidFill>
                  </a:tcPr>
                </a:tc>
                <a:tc>
                  <a:txBody>
                    <a:bodyPr/>
                    <a:lstStyle/>
                    <a:p>
                      <a:pPr marL="635" algn="ctr">
                        <a:lnSpc>
                          <a:spcPct val="100000"/>
                        </a:lnSpc>
                        <a:spcBef>
                          <a:spcPts val="695"/>
                        </a:spcBef>
                      </a:pPr>
                      <a:r>
                        <a:rPr sz="1400" b="1" spc="-10" dirty="0">
                          <a:solidFill>
                            <a:srgbClr val="FFFFFF"/>
                          </a:solidFill>
                          <a:latin typeface="Arial"/>
                          <a:cs typeface="Arial"/>
                        </a:rPr>
                        <a:t>Annual</a:t>
                      </a:r>
                      <a:r>
                        <a:rPr sz="1400" b="1" spc="-15" dirty="0">
                          <a:solidFill>
                            <a:srgbClr val="FFFFFF"/>
                          </a:solidFill>
                          <a:latin typeface="Arial"/>
                          <a:cs typeface="Arial"/>
                        </a:rPr>
                        <a:t> </a:t>
                      </a:r>
                      <a:r>
                        <a:rPr sz="1400" b="1" dirty="0">
                          <a:solidFill>
                            <a:srgbClr val="FFFFFF"/>
                          </a:solidFill>
                          <a:latin typeface="Arial"/>
                          <a:cs typeface="Arial"/>
                        </a:rPr>
                        <a:t>H</a:t>
                      </a:r>
                      <a:r>
                        <a:rPr sz="1425" b="1" baseline="-20467" dirty="0">
                          <a:solidFill>
                            <a:srgbClr val="FFFFFF"/>
                          </a:solidFill>
                          <a:latin typeface="Arial"/>
                          <a:cs typeface="Arial"/>
                        </a:rPr>
                        <a:t>2</a:t>
                      </a:r>
                      <a:r>
                        <a:rPr sz="1425" b="1" spc="150" baseline="-20467" dirty="0">
                          <a:solidFill>
                            <a:srgbClr val="FFFFFF"/>
                          </a:solidFill>
                          <a:latin typeface="Arial"/>
                          <a:cs typeface="Arial"/>
                        </a:rPr>
                        <a:t> </a:t>
                      </a:r>
                      <a:r>
                        <a:rPr sz="1400" b="1" spc="-5" dirty="0">
                          <a:solidFill>
                            <a:srgbClr val="FFFFFF"/>
                          </a:solidFill>
                          <a:latin typeface="Arial"/>
                          <a:cs typeface="Arial"/>
                        </a:rPr>
                        <a:t>Consumption</a:t>
                      </a:r>
                      <a:endParaRPr sz="1400">
                        <a:latin typeface="Arial"/>
                        <a:cs typeface="Arial"/>
                      </a:endParaRPr>
                    </a:p>
                  </a:txBody>
                  <a:tcPr marL="0" marR="0" marT="88265" marB="0">
                    <a:lnL w="12700">
                      <a:solidFill>
                        <a:srgbClr val="FFFFFF"/>
                      </a:solidFill>
                      <a:prstDash val="solid"/>
                    </a:lnL>
                    <a:lnR w="12700">
                      <a:solidFill>
                        <a:srgbClr val="FFFFFF"/>
                      </a:solidFill>
                      <a:prstDash val="solid"/>
                    </a:lnR>
                    <a:lnT w="12700">
                      <a:solidFill>
                        <a:srgbClr val="FFFFFF"/>
                      </a:solidFill>
                      <a:prstDash val="solid"/>
                    </a:lnT>
                    <a:lnB w="12700">
                      <a:solidFill>
                        <a:srgbClr val="006386"/>
                      </a:solidFill>
                      <a:prstDash val="solid"/>
                    </a:lnB>
                    <a:solidFill>
                      <a:srgbClr val="557783"/>
                    </a:solidFill>
                  </a:tcPr>
                </a:tc>
                <a:extLst>
                  <a:ext uri="{0D108BD9-81ED-4DB2-BD59-A6C34878D82A}">
                    <a16:rowId xmlns:a16="http://schemas.microsoft.com/office/drawing/2014/main" val="10000"/>
                  </a:ext>
                </a:extLst>
              </a:tr>
              <a:tr h="370205">
                <a:tc>
                  <a:txBody>
                    <a:bodyPr/>
                    <a:lstStyle/>
                    <a:p>
                      <a:pPr marL="91440">
                        <a:lnSpc>
                          <a:spcPct val="100000"/>
                        </a:lnSpc>
                        <a:spcBef>
                          <a:spcPts val="580"/>
                        </a:spcBef>
                      </a:pPr>
                      <a:r>
                        <a:rPr sz="1400" dirty="0">
                          <a:latin typeface="Arial"/>
                          <a:cs typeface="Arial"/>
                        </a:rPr>
                        <a:t>Car</a:t>
                      </a:r>
                      <a:r>
                        <a:rPr sz="1400" spc="-50" dirty="0">
                          <a:latin typeface="Arial"/>
                          <a:cs typeface="Arial"/>
                        </a:rPr>
                        <a:t> </a:t>
                      </a:r>
                      <a:r>
                        <a:rPr sz="1400" spc="-5" dirty="0">
                          <a:latin typeface="Arial"/>
                          <a:cs typeface="Arial"/>
                        </a:rPr>
                        <a:t>(passenger)</a:t>
                      </a:r>
                      <a:endParaRPr sz="1400">
                        <a:latin typeface="Arial"/>
                        <a:cs typeface="Arial"/>
                      </a:endParaRPr>
                    </a:p>
                  </a:txBody>
                  <a:tcPr marL="0" marR="0" marT="73660" marB="0">
                    <a:lnL w="12700">
                      <a:solidFill>
                        <a:srgbClr val="FFFFFF"/>
                      </a:solidFill>
                      <a:prstDash val="solid"/>
                    </a:lnL>
                    <a:lnR w="12700">
                      <a:solidFill>
                        <a:srgbClr val="FFFFFF"/>
                      </a:solidFill>
                      <a:prstDash val="solid"/>
                    </a:lnR>
                    <a:lnT w="12700">
                      <a:solidFill>
                        <a:srgbClr val="006386"/>
                      </a:solidFill>
                      <a:prstDash val="solid"/>
                    </a:lnT>
                    <a:lnB w="12700">
                      <a:solidFill>
                        <a:srgbClr val="FFFFFF"/>
                      </a:solidFill>
                      <a:prstDash val="solid"/>
                    </a:lnB>
                    <a:solidFill>
                      <a:srgbClr val="CCCED0"/>
                    </a:solidFill>
                  </a:tcPr>
                </a:tc>
                <a:tc>
                  <a:txBody>
                    <a:bodyPr/>
                    <a:lstStyle/>
                    <a:p>
                      <a:pPr algn="ctr">
                        <a:lnSpc>
                          <a:spcPct val="100000"/>
                        </a:lnSpc>
                        <a:spcBef>
                          <a:spcPts val="580"/>
                        </a:spcBef>
                      </a:pPr>
                      <a:r>
                        <a:rPr sz="1400" dirty="0">
                          <a:latin typeface="Arial"/>
                          <a:cs typeface="Arial"/>
                        </a:rPr>
                        <a:t>5</a:t>
                      </a:r>
                      <a:r>
                        <a:rPr sz="1400" spc="-55" dirty="0">
                          <a:latin typeface="Arial"/>
                          <a:cs typeface="Arial"/>
                        </a:rPr>
                        <a:t> </a:t>
                      </a:r>
                      <a:r>
                        <a:rPr sz="1400" dirty="0">
                          <a:latin typeface="Arial"/>
                          <a:cs typeface="Arial"/>
                        </a:rPr>
                        <a:t>kg</a:t>
                      </a:r>
                      <a:endParaRPr sz="1400">
                        <a:latin typeface="Arial"/>
                        <a:cs typeface="Arial"/>
                      </a:endParaRPr>
                    </a:p>
                  </a:txBody>
                  <a:tcPr marL="0" marR="0" marT="73660" marB="0">
                    <a:lnL w="12700">
                      <a:solidFill>
                        <a:srgbClr val="FFFFFF"/>
                      </a:solidFill>
                      <a:prstDash val="solid"/>
                    </a:lnL>
                    <a:lnR w="12700">
                      <a:solidFill>
                        <a:srgbClr val="FFFFFF"/>
                      </a:solidFill>
                      <a:prstDash val="solid"/>
                    </a:lnR>
                    <a:lnT w="12700">
                      <a:solidFill>
                        <a:srgbClr val="006386"/>
                      </a:solidFill>
                      <a:prstDash val="solid"/>
                    </a:lnT>
                    <a:lnB w="12700">
                      <a:solidFill>
                        <a:srgbClr val="FFFFFF"/>
                      </a:solidFill>
                      <a:prstDash val="solid"/>
                    </a:lnB>
                    <a:solidFill>
                      <a:srgbClr val="CCCED0"/>
                    </a:solidFill>
                  </a:tcPr>
                </a:tc>
                <a:tc>
                  <a:txBody>
                    <a:bodyPr/>
                    <a:lstStyle/>
                    <a:p>
                      <a:pPr algn="ctr">
                        <a:lnSpc>
                          <a:spcPct val="100000"/>
                        </a:lnSpc>
                        <a:spcBef>
                          <a:spcPts val="580"/>
                        </a:spcBef>
                      </a:pPr>
                      <a:r>
                        <a:rPr sz="1400" dirty="0">
                          <a:latin typeface="Arial"/>
                          <a:cs typeface="Arial"/>
                        </a:rPr>
                        <a:t>1</a:t>
                      </a:r>
                      <a:r>
                        <a:rPr sz="1400" spc="-35" dirty="0">
                          <a:latin typeface="Arial"/>
                          <a:cs typeface="Arial"/>
                        </a:rPr>
                        <a:t> </a:t>
                      </a:r>
                      <a:r>
                        <a:rPr sz="1400" spc="-5" dirty="0">
                          <a:latin typeface="Arial"/>
                          <a:cs typeface="Arial"/>
                        </a:rPr>
                        <a:t>kg/100</a:t>
                      </a:r>
                      <a:r>
                        <a:rPr sz="1400" spc="-35" dirty="0">
                          <a:latin typeface="Arial"/>
                          <a:cs typeface="Arial"/>
                        </a:rPr>
                        <a:t> </a:t>
                      </a:r>
                      <a:r>
                        <a:rPr sz="1400" dirty="0">
                          <a:latin typeface="Arial"/>
                          <a:cs typeface="Arial"/>
                        </a:rPr>
                        <a:t>km</a:t>
                      </a:r>
                      <a:endParaRPr sz="1400">
                        <a:latin typeface="Arial"/>
                        <a:cs typeface="Arial"/>
                      </a:endParaRPr>
                    </a:p>
                  </a:txBody>
                  <a:tcPr marL="0" marR="0" marT="73660" marB="0">
                    <a:lnL w="12700">
                      <a:solidFill>
                        <a:srgbClr val="FFFFFF"/>
                      </a:solidFill>
                      <a:prstDash val="solid"/>
                    </a:lnL>
                    <a:lnR w="12700">
                      <a:solidFill>
                        <a:srgbClr val="FFFFFF"/>
                      </a:solidFill>
                      <a:prstDash val="solid"/>
                    </a:lnR>
                    <a:lnT w="12700">
                      <a:solidFill>
                        <a:srgbClr val="006386"/>
                      </a:solidFill>
                      <a:prstDash val="solid"/>
                    </a:lnT>
                    <a:lnB w="12700">
                      <a:solidFill>
                        <a:srgbClr val="FFFFFF"/>
                      </a:solidFill>
                      <a:prstDash val="solid"/>
                    </a:lnB>
                    <a:solidFill>
                      <a:srgbClr val="CCCED0"/>
                    </a:solidFill>
                  </a:tcPr>
                </a:tc>
                <a:tc>
                  <a:txBody>
                    <a:bodyPr/>
                    <a:lstStyle/>
                    <a:p>
                      <a:pPr algn="ctr">
                        <a:lnSpc>
                          <a:spcPct val="100000"/>
                        </a:lnSpc>
                        <a:spcBef>
                          <a:spcPts val="580"/>
                        </a:spcBef>
                      </a:pPr>
                      <a:r>
                        <a:rPr sz="1400" dirty="0">
                          <a:latin typeface="Arial"/>
                          <a:cs typeface="Arial"/>
                        </a:rPr>
                        <a:t>500</a:t>
                      </a:r>
                      <a:r>
                        <a:rPr sz="1400" spc="-55" dirty="0">
                          <a:latin typeface="Arial"/>
                          <a:cs typeface="Arial"/>
                        </a:rPr>
                        <a:t> </a:t>
                      </a:r>
                      <a:r>
                        <a:rPr sz="1400" dirty="0">
                          <a:latin typeface="Arial"/>
                          <a:cs typeface="Arial"/>
                        </a:rPr>
                        <a:t>km</a:t>
                      </a:r>
                      <a:endParaRPr sz="1400">
                        <a:latin typeface="Arial"/>
                        <a:cs typeface="Arial"/>
                      </a:endParaRPr>
                    </a:p>
                  </a:txBody>
                  <a:tcPr marL="0" marR="0" marT="73660" marB="0">
                    <a:lnL w="12700">
                      <a:solidFill>
                        <a:srgbClr val="FFFFFF"/>
                      </a:solidFill>
                      <a:prstDash val="solid"/>
                    </a:lnL>
                    <a:lnR w="12700">
                      <a:solidFill>
                        <a:srgbClr val="FFFFFF"/>
                      </a:solidFill>
                      <a:prstDash val="solid"/>
                    </a:lnR>
                    <a:lnT w="12700">
                      <a:solidFill>
                        <a:srgbClr val="006386"/>
                      </a:solidFill>
                      <a:prstDash val="solid"/>
                    </a:lnT>
                    <a:lnB w="12700">
                      <a:solidFill>
                        <a:srgbClr val="FFFFFF"/>
                      </a:solidFill>
                      <a:prstDash val="solid"/>
                    </a:lnB>
                    <a:solidFill>
                      <a:srgbClr val="CCCED0"/>
                    </a:solidFill>
                  </a:tcPr>
                </a:tc>
                <a:tc>
                  <a:txBody>
                    <a:bodyPr/>
                    <a:lstStyle/>
                    <a:p>
                      <a:pPr marL="759460">
                        <a:lnSpc>
                          <a:spcPct val="100000"/>
                        </a:lnSpc>
                        <a:spcBef>
                          <a:spcPts val="580"/>
                        </a:spcBef>
                      </a:pPr>
                      <a:r>
                        <a:rPr sz="1400" spc="-5" dirty="0">
                          <a:latin typeface="Arial"/>
                          <a:cs typeface="Arial"/>
                        </a:rPr>
                        <a:t>15.000</a:t>
                      </a:r>
                      <a:r>
                        <a:rPr sz="1400" spc="-50" dirty="0">
                          <a:latin typeface="Arial"/>
                          <a:cs typeface="Arial"/>
                        </a:rPr>
                        <a:t> </a:t>
                      </a:r>
                      <a:r>
                        <a:rPr sz="1400" dirty="0">
                          <a:latin typeface="Arial"/>
                          <a:cs typeface="Arial"/>
                        </a:rPr>
                        <a:t>km</a:t>
                      </a:r>
                      <a:endParaRPr sz="1400">
                        <a:latin typeface="Arial"/>
                        <a:cs typeface="Arial"/>
                      </a:endParaRPr>
                    </a:p>
                  </a:txBody>
                  <a:tcPr marL="0" marR="0" marT="73660" marB="0">
                    <a:lnL w="12700">
                      <a:solidFill>
                        <a:srgbClr val="FFFFFF"/>
                      </a:solidFill>
                      <a:prstDash val="solid"/>
                    </a:lnL>
                    <a:lnR w="12700">
                      <a:solidFill>
                        <a:srgbClr val="FFFFFF"/>
                      </a:solidFill>
                      <a:prstDash val="solid"/>
                    </a:lnR>
                    <a:lnT w="12700">
                      <a:solidFill>
                        <a:srgbClr val="006386"/>
                      </a:solidFill>
                      <a:prstDash val="solid"/>
                    </a:lnT>
                    <a:lnB w="12700">
                      <a:solidFill>
                        <a:srgbClr val="FFFFFF"/>
                      </a:solidFill>
                      <a:prstDash val="solid"/>
                    </a:lnB>
                    <a:solidFill>
                      <a:srgbClr val="CCCED0"/>
                    </a:solidFill>
                  </a:tcPr>
                </a:tc>
                <a:tc>
                  <a:txBody>
                    <a:bodyPr/>
                    <a:lstStyle/>
                    <a:p>
                      <a:pPr marL="635" algn="ctr">
                        <a:lnSpc>
                          <a:spcPct val="100000"/>
                        </a:lnSpc>
                        <a:spcBef>
                          <a:spcPts val="580"/>
                        </a:spcBef>
                      </a:pPr>
                      <a:r>
                        <a:rPr sz="1400" dirty="0">
                          <a:latin typeface="Arial"/>
                          <a:cs typeface="Arial"/>
                        </a:rPr>
                        <a:t>150</a:t>
                      </a:r>
                      <a:r>
                        <a:rPr sz="1400" spc="-55" dirty="0">
                          <a:latin typeface="Arial"/>
                          <a:cs typeface="Arial"/>
                        </a:rPr>
                        <a:t> </a:t>
                      </a:r>
                      <a:r>
                        <a:rPr sz="1400" dirty="0">
                          <a:latin typeface="Arial"/>
                          <a:cs typeface="Arial"/>
                        </a:rPr>
                        <a:t>kg</a:t>
                      </a:r>
                      <a:endParaRPr sz="1400">
                        <a:latin typeface="Arial"/>
                        <a:cs typeface="Arial"/>
                      </a:endParaRPr>
                    </a:p>
                  </a:txBody>
                  <a:tcPr marL="0" marR="0" marT="73660" marB="0">
                    <a:lnL w="12700">
                      <a:solidFill>
                        <a:srgbClr val="FFFFFF"/>
                      </a:solidFill>
                      <a:prstDash val="solid"/>
                    </a:lnL>
                    <a:lnR w="12700">
                      <a:solidFill>
                        <a:srgbClr val="FFFFFF"/>
                      </a:solidFill>
                      <a:prstDash val="solid"/>
                    </a:lnR>
                    <a:lnT w="12700">
                      <a:solidFill>
                        <a:srgbClr val="006386"/>
                      </a:solidFill>
                      <a:prstDash val="solid"/>
                    </a:lnT>
                    <a:lnB w="12700">
                      <a:solidFill>
                        <a:srgbClr val="FFFFFF"/>
                      </a:solidFill>
                      <a:prstDash val="solid"/>
                    </a:lnB>
                    <a:solidFill>
                      <a:srgbClr val="CCCED0"/>
                    </a:solidFill>
                  </a:tcPr>
                </a:tc>
                <a:extLst>
                  <a:ext uri="{0D108BD9-81ED-4DB2-BD59-A6C34878D82A}">
                    <a16:rowId xmlns:a16="http://schemas.microsoft.com/office/drawing/2014/main" val="10001"/>
                  </a:ext>
                </a:extLst>
              </a:tr>
              <a:tr h="370205">
                <a:tc>
                  <a:txBody>
                    <a:bodyPr/>
                    <a:lstStyle/>
                    <a:p>
                      <a:pPr marL="91440">
                        <a:lnSpc>
                          <a:spcPct val="100000"/>
                        </a:lnSpc>
                        <a:spcBef>
                          <a:spcPts val="580"/>
                        </a:spcBef>
                      </a:pPr>
                      <a:r>
                        <a:rPr sz="1400" dirty="0">
                          <a:latin typeface="Arial"/>
                          <a:cs typeface="Arial"/>
                        </a:rPr>
                        <a:t>Bus</a:t>
                      </a:r>
                      <a:r>
                        <a:rPr sz="1400" spc="-40" dirty="0">
                          <a:latin typeface="Arial"/>
                          <a:cs typeface="Arial"/>
                        </a:rPr>
                        <a:t> </a:t>
                      </a:r>
                      <a:r>
                        <a:rPr sz="1400" spc="-5" dirty="0">
                          <a:latin typeface="Arial"/>
                          <a:cs typeface="Arial"/>
                        </a:rPr>
                        <a:t>(12</a:t>
                      </a:r>
                      <a:r>
                        <a:rPr sz="1400" spc="-40" dirty="0">
                          <a:latin typeface="Arial"/>
                          <a:cs typeface="Arial"/>
                        </a:rPr>
                        <a:t> </a:t>
                      </a:r>
                      <a:r>
                        <a:rPr sz="1400" spc="5" dirty="0">
                          <a:latin typeface="Arial"/>
                          <a:cs typeface="Arial"/>
                        </a:rPr>
                        <a:t>m)</a:t>
                      </a:r>
                      <a:endParaRPr sz="1400">
                        <a:latin typeface="Arial"/>
                        <a:cs typeface="Arial"/>
                      </a:endParaRPr>
                    </a:p>
                  </a:txBody>
                  <a:tcPr marL="0" marR="0" marT="736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8E9"/>
                    </a:solidFill>
                  </a:tcPr>
                </a:tc>
                <a:tc>
                  <a:txBody>
                    <a:bodyPr/>
                    <a:lstStyle/>
                    <a:p>
                      <a:pPr marL="1270" algn="ctr">
                        <a:lnSpc>
                          <a:spcPct val="100000"/>
                        </a:lnSpc>
                        <a:spcBef>
                          <a:spcPts val="580"/>
                        </a:spcBef>
                      </a:pPr>
                      <a:r>
                        <a:rPr sz="1400" dirty="0">
                          <a:latin typeface="Arial"/>
                          <a:cs typeface="Arial"/>
                        </a:rPr>
                        <a:t>35</a:t>
                      </a:r>
                      <a:r>
                        <a:rPr sz="1400" spc="-55" dirty="0">
                          <a:latin typeface="Arial"/>
                          <a:cs typeface="Arial"/>
                        </a:rPr>
                        <a:t> </a:t>
                      </a:r>
                      <a:r>
                        <a:rPr sz="1400" dirty="0">
                          <a:latin typeface="Arial"/>
                          <a:cs typeface="Arial"/>
                        </a:rPr>
                        <a:t>kg</a:t>
                      </a:r>
                      <a:endParaRPr sz="1400">
                        <a:latin typeface="Arial"/>
                        <a:cs typeface="Arial"/>
                      </a:endParaRPr>
                    </a:p>
                  </a:txBody>
                  <a:tcPr marL="0" marR="0" marT="736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8E9"/>
                    </a:solidFill>
                  </a:tcPr>
                </a:tc>
                <a:tc>
                  <a:txBody>
                    <a:bodyPr/>
                    <a:lstStyle/>
                    <a:p>
                      <a:pPr algn="ctr">
                        <a:lnSpc>
                          <a:spcPct val="100000"/>
                        </a:lnSpc>
                        <a:spcBef>
                          <a:spcPts val="580"/>
                        </a:spcBef>
                      </a:pPr>
                      <a:r>
                        <a:rPr sz="1400" dirty="0">
                          <a:latin typeface="Arial"/>
                          <a:cs typeface="Arial"/>
                        </a:rPr>
                        <a:t>8</a:t>
                      </a:r>
                      <a:r>
                        <a:rPr sz="1400" spc="-35" dirty="0">
                          <a:latin typeface="Arial"/>
                          <a:cs typeface="Arial"/>
                        </a:rPr>
                        <a:t> </a:t>
                      </a:r>
                      <a:r>
                        <a:rPr sz="1400" spc="-5" dirty="0">
                          <a:latin typeface="Arial"/>
                          <a:cs typeface="Arial"/>
                        </a:rPr>
                        <a:t>kg/100</a:t>
                      </a:r>
                      <a:r>
                        <a:rPr sz="1400" spc="-35" dirty="0">
                          <a:latin typeface="Arial"/>
                          <a:cs typeface="Arial"/>
                        </a:rPr>
                        <a:t> </a:t>
                      </a:r>
                      <a:r>
                        <a:rPr sz="1400" dirty="0">
                          <a:latin typeface="Arial"/>
                          <a:cs typeface="Arial"/>
                        </a:rPr>
                        <a:t>km</a:t>
                      </a:r>
                      <a:endParaRPr sz="1400">
                        <a:latin typeface="Arial"/>
                        <a:cs typeface="Arial"/>
                      </a:endParaRPr>
                    </a:p>
                  </a:txBody>
                  <a:tcPr marL="0" marR="0" marT="736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8E9"/>
                    </a:solidFill>
                  </a:tcPr>
                </a:tc>
                <a:tc>
                  <a:txBody>
                    <a:bodyPr/>
                    <a:lstStyle/>
                    <a:p>
                      <a:pPr algn="ctr">
                        <a:lnSpc>
                          <a:spcPct val="100000"/>
                        </a:lnSpc>
                        <a:spcBef>
                          <a:spcPts val="580"/>
                        </a:spcBef>
                      </a:pPr>
                      <a:r>
                        <a:rPr sz="1400" dirty="0">
                          <a:latin typeface="Arial"/>
                          <a:cs typeface="Arial"/>
                        </a:rPr>
                        <a:t>350</a:t>
                      </a:r>
                      <a:r>
                        <a:rPr sz="1400" spc="-55" dirty="0">
                          <a:latin typeface="Arial"/>
                          <a:cs typeface="Arial"/>
                        </a:rPr>
                        <a:t> </a:t>
                      </a:r>
                      <a:r>
                        <a:rPr sz="1400" dirty="0">
                          <a:latin typeface="Arial"/>
                          <a:cs typeface="Arial"/>
                        </a:rPr>
                        <a:t>km</a:t>
                      </a:r>
                      <a:endParaRPr sz="1400">
                        <a:latin typeface="Arial"/>
                        <a:cs typeface="Arial"/>
                      </a:endParaRPr>
                    </a:p>
                  </a:txBody>
                  <a:tcPr marL="0" marR="0" marT="736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8E9"/>
                    </a:solidFill>
                  </a:tcPr>
                </a:tc>
                <a:tc>
                  <a:txBody>
                    <a:bodyPr/>
                    <a:lstStyle/>
                    <a:p>
                      <a:pPr marL="759460">
                        <a:lnSpc>
                          <a:spcPct val="100000"/>
                        </a:lnSpc>
                        <a:spcBef>
                          <a:spcPts val="580"/>
                        </a:spcBef>
                      </a:pPr>
                      <a:r>
                        <a:rPr sz="1400" spc="-5" dirty="0">
                          <a:latin typeface="Arial"/>
                          <a:cs typeface="Arial"/>
                        </a:rPr>
                        <a:t>60.000</a:t>
                      </a:r>
                      <a:r>
                        <a:rPr sz="1400" spc="-50" dirty="0">
                          <a:latin typeface="Arial"/>
                          <a:cs typeface="Arial"/>
                        </a:rPr>
                        <a:t> </a:t>
                      </a:r>
                      <a:r>
                        <a:rPr sz="1400" dirty="0">
                          <a:latin typeface="Arial"/>
                          <a:cs typeface="Arial"/>
                        </a:rPr>
                        <a:t>km</a:t>
                      </a:r>
                      <a:endParaRPr sz="1400">
                        <a:latin typeface="Arial"/>
                        <a:cs typeface="Arial"/>
                      </a:endParaRPr>
                    </a:p>
                  </a:txBody>
                  <a:tcPr marL="0" marR="0" marT="736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8E9"/>
                    </a:solidFill>
                  </a:tcPr>
                </a:tc>
                <a:tc>
                  <a:txBody>
                    <a:bodyPr/>
                    <a:lstStyle/>
                    <a:p>
                      <a:pPr marL="1270" algn="ctr">
                        <a:lnSpc>
                          <a:spcPct val="100000"/>
                        </a:lnSpc>
                        <a:spcBef>
                          <a:spcPts val="580"/>
                        </a:spcBef>
                      </a:pPr>
                      <a:r>
                        <a:rPr sz="1400" dirty="0">
                          <a:latin typeface="Arial"/>
                          <a:cs typeface="Arial"/>
                        </a:rPr>
                        <a:t>5</a:t>
                      </a:r>
                      <a:r>
                        <a:rPr sz="1400" spc="-55" dirty="0">
                          <a:latin typeface="Arial"/>
                          <a:cs typeface="Arial"/>
                        </a:rPr>
                        <a:t> </a:t>
                      </a:r>
                      <a:r>
                        <a:rPr sz="1400" spc="-5" dirty="0">
                          <a:latin typeface="Arial"/>
                          <a:cs typeface="Arial"/>
                        </a:rPr>
                        <a:t>tons</a:t>
                      </a:r>
                      <a:endParaRPr sz="1400">
                        <a:latin typeface="Arial"/>
                        <a:cs typeface="Arial"/>
                      </a:endParaRPr>
                    </a:p>
                  </a:txBody>
                  <a:tcPr marL="0" marR="0" marT="736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8E9"/>
                    </a:solidFill>
                  </a:tcPr>
                </a:tc>
                <a:extLst>
                  <a:ext uri="{0D108BD9-81ED-4DB2-BD59-A6C34878D82A}">
                    <a16:rowId xmlns:a16="http://schemas.microsoft.com/office/drawing/2014/main" val="10002"/>
                  </a:ext>
                </a:extLst>
              </a:tr>
              <a:tr h="370205">
                <a:tc gridSpan="5">
                  <a:txBody>
                    <a:bodyPr/>
                    <a:lstStyle/>
                    <a:p>
                      <a:pPr marL="91440">
                        <a:lnSpc>
                          <a:spcPct val="100000"/>
                        </a:lnSpc>
                        <a:spcBef>
                          <a:spcPts val="575"/>
                        </a:spcBef>
                      </a:pPr>
                      <a:r>
                        <a:rPr sz="1400" spc="-5" dirty="0">
                          <a:latin typeface="Arial"/>
                          <a:cs typeface="Arial"/>
                        </a:rPr>
                        <a:t>Large</a:t>
                      </a:r>
                      <a:r>
                        <a:rPr sz="1400" spc="-15" dirty="0">
                          <a:latin typeface="Arial"/>
                          <a:cs typeface="Arial"/>
                        </a:rPr>
                        <a:t> </a:t>
                      </a:r>
                      <a:r>
                        <a:rPr sz="1400" spc="-5" dirty="0">
                          <a:latin typeface="Arial"/>
                          <a:cs typeface="Arial"/>
                        </a:rPr>
                        <a:t>Gas</a:t>
                      </a:r>
                      <a:r>
                        <a:rPr sz="1400" spc="-35" dirty="0">
                          <a:latin typeface="Arial"/>
                          <a:cs typeface="Arial"/>
                        </a:rPr>
                        <a:t> </a:t>
                      </a:r>
                      <a:r>
                        <a:rPr sz="1400" spc="-10" dirty="0">
                          <a:latin typeface="Arial"/>
                          <a:cs typeface="Arial"/>
                        </a:rPr>
                        <a:t>Turbine</a:t>
                      </a:r>
                      <a:r>
                        <a:rPr sz="1400" spc="-35" dirty="0">
                          <a:latin typeface="Arial"/>
                          <a:cs typeface="Arial"/>
                        </a:rPr>
                        <a:t> </a:t>
                      </a:r>
                      <a:r>
                        <a:rPr sz="1400" dirty="0">
                          <a:latin typeface="Arial"/>
                          <a:cs typeface="Arial"/>
                        </a:rPr>
                        <a:t>Combined</a:t>
                      </a:r>
                      <a:r>
                        <a:rPr sz="1400" spc="-75" dirty="0">
                          <a:latin typeface="Arial"/>
                          <a:cs typeface="Arial"/>
                        </a:rPr>
                        <a:t> </a:t>
                      </a:r>
                      <a:r>
                        <a:rPr sz="1400" spc="-10" dirty="0">
                          <a:latin typeface="Arial"/>
                          <a:cs typeface="Arial"/>
                        </a:rPr>
                        <a:t>Cycle</a:t>
                      </a:r>
                      <a:r>
                        <a:rPr sz="1400" spc="30" dirty="0">
                          <a:latin typeface="Arial"/>
                          <a:cs typeface="Arial"/>
                        </a:rPr>
                        <a:t> </a:t>
                      </a:r>
                      <a:r>
                        <a:rPr sz="1400" dirty="0">
                          <a:latin typeface="Arial"/>
                          <a:cs typeface="Arial"/>
                        </a:rPr>
                        <a:t>Plant</a:t>
                      </a:r>
                      <a:endParaRPr sz="1400">
                        <a:latin typeface="Arial"/>
                        <a:cs typeface="Arial"/>
                      </a:endParaRPr>
                    </a:p>
                  </a:txBody>
                  <a:tcPr marL="0" marR="0" marT="730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CED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algn="ctr">
                        <a:lnSpc>
                          <a:spcPct val="100000"/>
                        </a:lnSpc>
                        <a:spcBef>
                          <a:spcPts val="575"/>
                        </a:spcBef>
                      </a:pPr>
                      <a:r>
                        <a:rPr sz="1400" spc="-5" dirty="0">
                          <a:latin typeface="Arial"/>
                          <a:cs typeface="Arial"/>
                        </a:rPr>
                        <a:t>31,000</a:t>
                      </a:r>
                      <a:r>
                        <a:rPr sz="1400" spc="-45" dirty="0">
                          <a:latin typeface="Arial"/>
                          <a:cs typeface="Arial"/>
                        </a:rPr>
                        <a:t> </a:t>
                      </a:r>
                      <a:r>
                        <a:rPr sz="1400" spc="-5" dirty="0">
                          <a:latin typeface="Arial"/>
                          <a:cs typeface="Arial"/>
                        </a:rPr>
                        <a:t>tons</a:t>
                      </a:r>
                      <a:endParaRPr sz="1400">
                        <a:latin typeface="Arial"/>
                        <a:cs typeface="Arial"/>
                      </a:endParaRPr>
                    </a:p>
                  </a:txBody>
                  <a:tcPr marL="0" marR="0" marT="730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CED0"/>
                    </a:solidFill>
                  </a:tcPr>
                </a:tc>
                <a:extLst>
                  <a:ext uri="{0D108BD9-81ED-4DB2-BD59-A6C34878D82A}">
                    <a16:rowId xmlns:a16="http://schemas.microsoft.com/office/drawing/2014/main" val="10003"/>
                  </a:ext>
                </a:extLst>
              </a:tr>
            </a:tbl>
          </a:graphicData>
        </a:graphic>
      </p:graphicFrame>
      <p:sp>
        <p:nvSpPr>
          <p:cNvPr id="7" name="object 7"/>
          <p:cNvSpPr txBox="1"/>
          <p:nvPr/>
        </p:nvSpPr>
        <p:spPr>
          <a:xfrm>
            <a:off x="517550" y="5392013"/>
            <a:ext cx="2482850" cy="208279"/>
          </a:xfrm>
          <a:prstGeom prst="rect">
            <a:avLst/>
          </a:prstGeom>
        </p:spPr>
        <p:txBody>
          <a:bodyPr vert="horz" wrap="square" lIns="0" tIns="0" rIns="0" bIns="0" rtlCol="0">
            <a:spAutoFit/>
          </a:bodyPr>
          <a:lstStyle/>
          <a:p>
            <a:pPr marL="12700">
              <a:lnSpc>
                <a:spcPts val="1639"/>
              </a:lnSpc>
            </a:pPr>
            <a:r>
              <a:rPr sz="2000" dirty="0">
                <a:latin typeface="Arial"/>
                <a:cs typeface="Arial"/>
              </a:rPr>
              <a:t>*</a:t>
            </a:r>
            <a:r>
              <a:rPr sz="2000" spc="-40" dirty="0">
                <a:latin typeface="Arial"/>
                <a:cs typeface="Arial"/>
              </a:rPr>
              <a:t> </a:t>
            </a:r>
            <a:r>
              <a:rPr sz="1200" b="1" spc="-15" dirty="0">
                <a:latin typeface="Arial"/>
                <a:cs typeface="Arial"/>
              </a:rPr>
              <a:t>FCEV:</a:t>
            </a:r>
            <a:r>
              <a:rPr sz="1200" b="1" spc="-5" dirty="0">
                <a:latin typeface="Arial"/>
                <a:cs typeface="Arial"/>
              </a:rPr>
              <a:t> </a:t>
            </a:r>
            <a:r>
              <a:rPr sz="1200" b="1" dirty="0">
                <a:latin typeface="Arial"/>
                <a:cs typeface="Arial"/>
              </a:rPr>
              <a:t>Fuel</a:t>
            </a:r>
            <a:r>
              <a:rPr sz="1200" b="1" spc="-25" dirty="0">
                <a:latin typeface="Arial"/>
                <a:cs typeface="Arial"/>
              </a:rPr>
              <a:t> </a:t>
            </a:r>
            <a:r>
              <a:rPr sz="1200" b="1" spc="-5" dirty="0">
                <a:latin typeface="Arial"/>
                <a:cs typeface="Arial"/>
              </a:rPr>
              <a:t>Cell Electric</a:t>
            </a:r>
            <a:r>
              <a:rPr sz="1200" b="1" spc="-15" dirty="0">
                <a:latin typeface="Arial"/>
                <a:cs typeface="Arial"/>
              </a:rPr>
              <a:t> </a:t>
            </a:r>
            <a:r>
              <a:rPr sz="1200" b="1" spc="-10" dirty="0">
                <a:latin typeface="Arial"/>
                <a:cs typeface="Arial"/>
              </a:rPr>
              <a:t>Vehicle</a:t>
            </a:r>
            <a:endParaRPr sz="1200">
              <a:latin typeface="Arial"/>
              <a:cs typeface="Arial"/>
            </a:endParaRPr>
          </a:p>
        </p:txBody>
      </p:sp>
      <p:sp>
        <p:nvSpPr>
          <p:cNvPr id="8" name="object 8"/>
          <p:cNvSpPr/>
          <p:nvPr/>
        </p:nvSpPr>
        <p:spPr>
          <a:xfrm>
            <a:off x="8723630" y="3343910"/>
            <a:ext cx="3048000" cy="2085339"/>
          </a:xfrm>
          <a:custGeom>
            <a:avLst/>
            <a:gdLst/>
            <a:ahLst/>
            <a:cxnLst/>
            <a:rect l="l" t="t" r="r" b="b"/>
            <a:pathLst>
              <a:path w="3048000" h="2085339">
                <a:moveTo>
                  <a:pt x="0" y="1042669"/>
                </a:moveTo>
                <a:lnTo>
                  <a:pt x="1051" y="1003580"/>
                </a:lnTo>
                <a:lnTo>
                  <a:pt x="4180" y="964853"/>
                </a:lnTo>
                <a:lnTo>
                  <a:pt x="9350" y="926515"/>
                </a:lnTo>
                <a:lnTo>
                  <a:pt x="16524" y="888590"/>
                </a:lnTo>
                <a:lnTo>
                  <a:pt x="25665" y="851104"/>
                </a:lnTo>
                <a:lnTo>
                  <a:pt x="36737" y="814082"/>
                </a:lnTo>
                <a:lnTo>
                  <a:pt x="49702" y="777549"/>
                </a:lnTo>
                <a:lnTo>
                  <a:pt x="64524" y="741531"/>
                </a:lnTo>
                <a:lnTo>
                  <a:pt x="81166" y="706052"/>
                </a:lnTo>
                <a:lnTo>
                  <a:pt x="99592" y="671137"/>
                </a:lnTo>
                <a:lnTo>
                  <a:pt x="119763" y="636813"/>
                </a:lnTo>
                <a:lnTo>
                  <a:pt x="141644" y="603104"/>
                </a:lnTo>
                <a:lnTo>
                  <a:pt x="165198" y="570035"/>
                </a:lnTo>
                <a:lnTo>
                  <a:pt x="190387" y="537632"/>
                </a:lnTo>
                <a:lnTo>
                  <a:pt x="217175" y="505919"/>
                </a:lnTo>
                <a:lnTo>
                  <a:pt x="245526" y="474922"/>
                </a:lnTo>
                <a:lnTo>
                  <a:pt x="275402" y="444667"/>
                </a:lnTo>
                <a:lnTo>
                  <a:pt x="306766" y="415178"/>
                </a:lnTo>
                <a:lnTo>
                  <a:pt x="339581" y="386480"/>
                </a:lnTo>
                <a:lnTo>
                  <a:pt x="373812" y="358599"/>
                </a:lnTo>
                <a:lnTo>
                  <a:pt x="409420" y="331560"/>
                </a:lnTo>
                <a:lnTo>
                  <a:pt x="446370" y="305388"/>
                </a:lnTo>
                <a:lnTo>
                  <a:pt x="484623" y="280109"/>
                </a:lnTo>
                <a:lnTo>
                  <a:pt x="524144" y="255747"/>
                </a:lnTo>
                <a:lnTo>
                  <a:pt x="564896" y="232328"/>
                </a:lnTo>
                <a:lnTo>
                  <a:pt x="606842" y="209877"/>
                </a:lnTo>
                <a:lnTo>
                  <a:pt x="649944" y="188419"/>
                </a:lnTo>
                <a:lnTo>
                  <a:pt x="694167" y="167979"/>
                </a:lnTo>
                <a:lnTo>
                  <a:pt x="739472" y="148582"/>
                </a:lnTo>
                <a:lnTo>
                  <a:pt x="785824" y="130255"/>
                </a:lnTo>
                <a:lnTo>
                  <a:pt x="833186" y="113021"/>
                </a:lnTo>
                <a:lnTo>
                  <a:pt x="881520" y="96907"/>
                </a:lnTo>
                <a:lnTo>
                  <a:pt x="930791" y="81937"/>
                </a:lnTo>
                <a:lnTo>
                  <a:pt x="980960" y="68136"/>
                </a:lnTo>
                <a:lnTo>
                  <a:pt x="1031992" y="55531"/>
                </a:lnTo>
                <a:lnTo>
                  <a:pt x="1083849" y="44145"/>
                </a:lnTo>
                <a:lnTo>
                  <a:pt x="1136495" y="34004"/>
                </a:lnTo>
                <a:lnTo>
                  <a:pt x="1189892" y="25134"/>
                </a:lnTo>
                <a:lnTo>
                  <a:pt x="1244004" y="17559"/>
                </a:lnTo>
                <a:lnTo>
                  <a:pt x="1298794" y="11305"/>
                </a:lnTo>
                <a:lnTo>
                  <a:pt x="1354226" y="6396"/>
                </a:lnTo>
                <a:lnTo>
                  <a:pt x="1410262" y="2859"/>
                </a:lnTo>
                <a:lnTo>
                  <a:pt x="1466865" y="719"/>
                </a:lnTo>
                <a:lnTo>
                  <a:pt x="1524000" y="0"/>
                </a:lnTo>
                <a:lnTo>
                  <a:pt x="1581134" y="719"/>
                </a:lnTo>
                <a:lnTo>
                  <a:pt x="1637737" y="2859"/>
                </a:lnTo>
                <a:lnTo>
                  <a:pt x="1693773" y="6396"/>
                </a:lnTo>
                <a:lnTo>
                  <a:pt x="1749205" y="11305"/>
                </a:lnTo>
                <a:lnTo>
                  <a:pt x="1803995" y="17559"/>
                </a:lnTo>
                <a:lnTo>
                  <a:pt x="1858107" y="25134"/>
                </a:lnTo>
                <a:lnTo>
                  <a:pt x="1911504" y="34004"/>
                </a:lnTo>
                <a:lnTo>
                  <a:pt x="1964150" y="44145"/>
                </a:lnTo>
                <a:lnTo>
                  <a:pt x="2016007" y="55531"/>
                </a:lnTo>
                <a:lnTo>
                  <a:pt x="2067039" y="68136"/>
                </a:lnTo>
                <a:lnTo>
                  <a:pt x="2117208" y="81937"/>
                </a:lnTo>
                <a:lnTo>
                  <a:pt x="2166479" y="96907"/>
                </a:lnTo>
                <a:lnTo>
                  <a:pt x="2214813" y="113021"/>
                </a:lnTo>
                <a:lnTo>
                  <a:pt x="2262175" y="130255"/>
                </a:lnTo>
                <a:lnTo>
                  <a:pt x="2308527" y="148582"/>
                </a:lnTo>
                <a:lnTo>
                  <a:pt x="2353832" y="167979"/>
                </a:lnTo>
                <a:lnTo>
                  <a:pt x="2398055" y="188419"/>
                </a:lnTo>
                <a:lnTo>
                  <a:pt x="2441157" y="209877"/>
                </a:lnTo>
                <a:lnTo>
                  <a:pt x="2483103" y="232328"/>
                </a:lnTo>
                <a:lnTo>
                  <a:pt x="2523855" y="255747"/>
                </a:lnTo>
                <a:lnTo>
                  <a:pt x="2563376" y="280109"/>
                </a:lnTo>
                <a:lnTo>
                  <a:pt x="2601629" y="305388"/>
                </a:lnTo>
                <a:lnTo>
                  <a:pt x="2638579" y="331560"/>
                </a:lnTo>
                <a:lnTo>
                  <a:pt x="2674187" y="358599"/>
                </a:lnTo>
                <a:lnTo>
                  <a:pt x="2708418" y="386480"/>
                </a:lnTo>
                <a:lnTo>
                  <a:pt x="2741233" y="415178"/>
                </a:lnTo>
                <a:lnTo>
                  <a:pt x="2772597" y="444667"/>
                </a:lnTo>
                <a:lnTo>
                  <a:pt x="2802473" y="474922"/>
                </a:lnTo>
                <a:lnTo>
                  <a:pt x="2830824" y="505919"/>
                </a:lnTo>
                <a:lnTo>
                  <a:pt x="2857612" y="537632"/>
                </a:lnTo>
                <a:lnTo>
                  <a:pt x="2882801" y="570035"/>
                </a:lnTo>
                <a:lnTo>
                  <a:pt x="2906355" y="603104"/>
                </a:lnTo>
                <a:lnTo>
                  <a:pt x="2928236" y="636813"/>
                </a:lnTo>
                <a:lnTo>
                  <a:pt x="2948407" y="671137"/>
                </a:lnTo>
                <a:lnTo>
                  <a:pt x="2966833" y="706052"/>
                </a:lnTo>
                <a:lnTo>
                  <a:pt x="2983475" y="741531"/>
                </a:lnTo>
                <a:lnTo>
                  <a:pt x="2998297" y="777549"/>
                </a:lnTo>
                <a:lnTo>
                  <a:pt x="3011262" y="814082"/>
                </a:lnTo>
                <a:lnTo>
                  <a:pt x="3022334" y="851104"/>
                </a:lnTo>
                <a:lnTo>
                  <a:pt x="3031475" y="888590"/>
                </a:lnTo>
                <a:lnTo>
                  <a:pt x="3038649" y="926515"/>
                </a:lnTo>
                <a:lnTo>
                  <a:pt x="3043819" y="964853"/>
                </a:lnTo>
                <a:lnTo>
                  <a:pt x="3046948" y="1003580"/>
                </a:lnTo>
                <a:lnTo>
                  <a:pt x="3048000" y="1042669"/>
                </a:lnTo>
                <a:lnTo>
                  <a:pt x="3046948" y="1081759"/>
                </a:lnTo>
                <a:lnTo>
                  <a:pt x="3043819" y="1120486"/>
                </a:lnTo>
                <a:lnTo>
                  <a:pt x="3038649" y="1158824"/>
                </a:lnTo>
                <a:lnTo>
                  <a:pt x="3031475" y="1196749"/>
                </a:lnTo>
                <a:lnTo>
                  <a:pt x="3022334" y="1234235"/>
                </a:lnTo>
                <a:lnTo>
                  <a:pt x="3011262" y="1271257"/>
                </a:lnTo>
                <a:lnTo>
                  <a:pt x="2998297" y="1307790"/>
                </a:lnTo>
                <a:lnTo>
                  <a:pt x="2983475" y="1343808"/>
                </a:lnTo>
                <a:lnTo>
                  <a:pt x="2966833" y="1379287"/>
                </a:lnTo>
                <a:lnTo>
                  <a:pt x="2948407" y="1414202"/>
                </a:lnTo>
                <a:lnTo>
                  <a:pt x="2928236" y="1448526"/>
                </a:lnTo>
                <a:lnTo>
                  <a:pt x="2906355" y="1482235"/>
                </a:lnTo>
                <a:lnTo>
                  <a:pt x="2882801" y="1515304"/>
                </a:lnTo>
                <a:lnTo>
                  <a:pt x="2857612" y="1547707"/>
                </a:lnTo>
                <a:lnTo>
                  <a:pt x="2830824" y="1579420"/>
                </a:lnTo>
                <a:lnTo>
                  <a:pt x="2802473" y="1610417"/>
                </a:lnTo>
                <a:lnTo>
                  <a:pt x="2772597" y="1640672"/>
                </a:lnTo>
                <a:lnTo>
                  <a:pt x="2741233" y="1670161"/>
                </a:lnTo>
                <a:lnTo>
                  <a:pt x="2708418" y="1698859"/>
                </a:lnTo>
                <a:lnTo>
                  <a:pt x="2674187" y="1726740"/>
                </a:lnTo>
                <a:lnTo>
                  <a:pt x="2638579" y="1753779"/>
                </a:lnTo>
                <a:lnTo>
                  <a:pt x="2601629" y="1779951"/>
                </a:lnTo>
                <a:lnTo>
                  <a:pt x="2563376" y="1805230"/>
                </a:lnTo>
                <a:lnTo>
                  <a:pt x="2523855" y="1829592"/>
                </a:lnTo>
                <a:lnTo>
                  <a:pt x="2483103" y="1853011"/>
                </a:lnTo>
                <a:lnTo>
                  <a:pt x="2441157" y="1875462"/>
                </a:lnTo>
                <a:lnTo>
                  <a:pt x="2398055" y="1896920"/>
                </a:lnTo>
                <a:lnTo>
                  <a:pt x="2353832" y="1917360"/>
                </a:lnTo>
                <a:lnTo>
                  <a:pt x="2308527" y="1936757"/>
                </a:lnTo>
                <a:lnTo>
                  <a:pt x="2262175" y="1955084"/>
                </a:lnTo>
                <a:lnTo>
                  <a:pt x="2214813" y="1972318"/>
                </a:lnTo>
                <a:lnTo>
                  <a:pt x="2166479" y="1988432"/>
                </a:lnTo>
                <a:lnTo>
                  <a:pt x="2117208" y="2003402"/>
                </a:lnTo>
                <a:lnTo>
                  <a:pt x="2067039" y="2017203"/>
                </a:lnTo>
                <a:lnTo>
                  <a:pt x="2016007" y="2029808"/>
                </a:lnTo>
                <a:lnTo>
                  <a:pt x="1964150" y="2041194"/>
                </a:lnTo>
                <a:lnTo>
                  <a:pt x="1911504" y="2051335"/>
                </a:lnTo>
                <a:lnTo>
                  <a:pt x="1858107" y="2060205"/>
                </a:lnTo>
                <a:lnTo>
                  <a:pt x="1803995" y="2067780"/>
                </a:lnTo>
                <a:lnTo>
                  <a:pt x="1749205" y="2074034"/>
                </a:lnTo>
                <a:lnTo>
                  <a:pt x="1693773" y="2078943"/>
                </a:lnTo>
                <a:lnTo>
                  <a:pt x="1637737" y="2082480"/>
                </a:lnTo>
                <a:lnTo>
                  <a:pt x="1581134" y="2084620"/>
                </a:lnTo>
                <a:lnTo>
                  <a:pt x="1524000" y="2085339"/>
                </a:lnTo>
                <a:lnTo>
                  <a:pt x="1466865" y="2084620"/>
                </a:lnTo>
                <a:lnTo>
                  <a:pt x="1410262" y="2082480"/>
                </a:lnTo>
                <a:lnTo>
                  <a:pt x="1354226" y="2078943"/>
                </a:lnTo>
                <a:lnTo>
                  <a:pt x="1298794" y="2074034"/>
                </a:lnTo>
                <a:lnTo>
                  <a:pt x="1244004" y="2067780"/>
                </a:lnTo>
                <a:lnTo>
                  <a:pt x="1189892" y="2060205"/>
                </a:lnTo>
                <a:lnTo>
                  <a:pt x="1136495" y="2051335"/>
                </a:lnTo>
                <a:lnTo>
                  <a:pt x="1083849" y="2041194"/>
                </a:lnTo>
                <a:lnTo>
                  <a:pt x="1031992" y="2029808"/>
                </a:lnTo>
                <a:lnTo>
                  <a:pt x="980960" y="2017203"/>
                </a:lnTo>
                <a:lnTo>
                  <a:pt x="930791" y="2003402"/>
                </a:lnTo>
                <a:lnTo>
                  <a:pt x="881520" y="1988432"/>
                </a:lnTo>
                <a:lnTo>
                  <a:pt x="833186" y="1972318"/>
                </a:lnTo>
                <a:lnTo>
                  <a:pt x="785824" y="1955084"/>
                </a:lnTo>
                <a:lnTo>
                  <a:pt x="739472" y="1936757"/>
                </a:lnTo>
                <a:lnTo>
                  <a:pt x="694167" y="1917360"/>
                </a:lnTo>
                <a:lnTo>
                  <a:pt x="649944" y="1896920"/>
                </a:lnTo>
                <a:lnTo>
                  <a:pt x="606842" y="1875462"/>
                </a:lnTo>
                <a:lnTo>
                  <a:pt x="564896" y="1853011"/>
                </a:lnTo>
                <a:lnTo>
                  <a:pt x="524144" y="1829592"/>
                </a:lnTo>
                <a:lnTo>
                  <a:pt x="484623" y="1805230"/>
                </a:lnTo>
                <a:lnTo>
                  <a:pt x="446370" y="1779951"/>
                </a:lnTo>
                <a:lnTo>
                  <a:pt x="409420" y="1753779"/>
                </a:lnTo>
                <a:lnTo>
                  <a:pt x="373812" y="1726740"/>
                </a:lnTo>
                <a:lnTo>
                  <a:pt x="339581" y="1698859"/>
                </a:lnTo>
                <a:lnTo>
                  <a:pt x="306766" y="1670161"/>
                </a:lnTo>
                <a:lnTo>
                  <a:pt x="275402" y="1640672"/>
                </a:lnTo>
                <a:lnTo>
                  <a:pt x="245526" y="1610417"/>
                </a:lnTo>
                <a:lnTo>
                  <a:pt x="217175" y="1579420"/>
                </a:lnTo>
                <a:lnTo>
                  <a:pt x="190387" y="1547707"/>
                </a:lnTo>
                <a:lnTo>
                  <a:pt x="165198" y="1515304"/>
                </a:lnTo>
                <a:lnTo>
                  <a:pt x="141644" y="1482235"/>
                </a:lnTo>
                <a:lnTo>
                  <a:pt x="119763" y="1448526"/>
                </a:lnTo>
                <a:lnTo>
                  <a:pt x="99592" y="1414202"/>
                </a:lnTo>
                <a:lnTo>
                  <a:pt x="81166" y="1379287"/>
                </a:lnTo>
                <a:lnTo>
                  <a:pt x="64524" y="1343808"/>
                </a:lnTo>
                <a:lnTo>
                  <a:pt x="49702" y="1307790"/>
                </a:lnTo>
                <a:lnTo>
                  <a:pt x="36737" y="1271257"/>
                </a:lnTo>
                <a:lnTo>
                  <a:pt x="25665" y="1234235"/>
                </a:lnTo>
                <a:lnTo>
                  <a:pt x="16524" y="1196749"/>
                </a:lnTo>
                <a:lnTo>
                  <a:pt x="9350" y="1158824"/>
                </a:lnTo>
                <a:lnTo>
                  <a:pt x="4180" y="1120486"/>
                </a:lnTo>
                <a:lnTo>
                  <a:pt x="1051" y="1081759"/>
                </a:lnTo>
                <a:lnTo>
                  <a:pt x="0" y="1042669"/>
                </a:lnTo>
                <a:close/>
              </a:path>
            </a:pathLst>
          </a:custGeom>
          <a:ln w="27939">
            <a:solidFill>
              <a:srgbClr val="FF0000"/>
            </a:solidFill>
          </a:ln>
        </p:spPr>
        <p:txBody>
          <a:bodyPr wrap="square" lIns="0" tIns="0" rIns="0" bIns="0" rtlCol="0"/>
          <a:lstStyle/>
          <a:p>
            <a:endParaRPr/>
          </a:p>
        </p:txBody>
      </p:sp>
      <p:sp>
        <p:nvSpPr>
          <p:cNvPr id="9" name="object 9"/>
          <p:cNvSpPr txBox="1">
            <a:spLocks noGrp="1"/>
          </p:cNvSpPr>
          <p:nvPr>
            <p:ph type="sldNum" sz="quarter" idx="7"/>
          </p:nvPr>
        </p:nvSpPr>
        <p:spPr>
          <a:prstGeom prst="rect">
            <a:avLst/>
          </a:prstGeom>
        </p:spPr>
        <p:txBody>
          <a:bodyPr vert="horz" wrap="square" lIns="0" tIns="635" rIns="0" bIns="0" rtlCol="0">
            <a:spAutoFit/>
          </a:bodyPr>
          <a:lstStyle/>
          <a:p>
            <a:pPr marL="108585">
              <a:lnSpc>
                <a:spcPct val="100000"/>
              </a:lnSpc>
              <a:spcBef>
                <a:spcPts val="5"/>
              </a:spcBef>
            </a:pPr>
            <a:fld id="{81D60167-4931-47E6-BA6A-407CBD079E47}" type="slidenum">
              <a:rPr dirty="0"/>
              <a:t>6</a:t>
            </a:fld>
            <a:endParaRPr dirty="0"/>
          </a:p>
        </p:txBody>
      </p:sp>
      <p:sp>
        <p:nvSpPr>
          <p:cNvPr id="10" name="object 10"/>
          <p:cNvSpPr txBox="1">
            <a:spLocks noGrp="1"/>
          </p:cNvSpPr>
          <p:nvPr>
            <p:ph type="ftr" sz="quarter" idx="5"/>
          </p:nvPr>
        </p:nvSpPr>
        <p:spPr>
          <a:prstGeom prst="rect">
            <a:avLst/>
          </a:prstGeom>
        </p:spPr>
        <p:txBody>
          <a:bodyPr vert="horz" wrap="square" lIns="0" tIns="3810" rIns="0" bIns="0" rtlCol="0">
            <a:spAutoFit/>
          </a:bodyPr>
          <a:lstStyle/>
          <a:p>
            <a:pPr marL="12700">
              <a:lnSpc>
                <a:spcPct val="100000"/>
              </a:lnSpc>
              <a:spcBef>
                <a:spcPts val="30"/>
              </a:spcBef>
            </a:pPr>
            <a:r>
              <a:rPr dirty="0"/>
              <a:t>©</a:t>
            </a:r>
            <a:r>
              <a:rPr spc="5" dirty="0"/>
              <a:t> </a:t>
            </a:r>
            <a:r>
              <a:rPr spc="-10" dirty="0"/>
              <a:t>2020</a:t>
            </a:r>
            <a:r>
              <a:rPr spc="15" dirty="0"/>
              <a:t> </a:t>
            </a:r>
            <a:r>
              <a:rPr spc="-5" dirty="0"/>
              <a:t>Mitsubishi</a:t>
            </a:r>
            <a:r>
              <a:rPr spc="30" dirty="0"/>
              <a:t> </a:t>
            </a:r>
            <a:r>
              <a:rPr spc="-20" dirty="0"/>
              <a:t>Power</a:t>
            </a:r>
            <a:r>
              <a:rPr spc="65" dirty="0"/>
              <a:t> </a:t>
            </a:r>
            <a:r>
              <a:rPr spc="-10" dirty="0"/>
              <a:t>Americas,</a:t>
            </a:r>
            <a:r>
              <a:rPr spc="70" dirty="0"/>
              <a:t> </a:t>
            </a:r>
            <a:r>
              <a:rPr spc="-5" dirty="0"/>
              <a:t>Inc.</a:t>
            </a:r>
            <a:r>
              <a:rPr spc="5" dirty="0"/>
              <a:t> </a:t>
            </a:r>
            <a:r>
              <a:rPr spc="-10" dirty="0"/>
              <a:t>All</a:t>
            </a:r>
            <a:r>
              <a:rPr spc="30" dirty="0"/>
              <a:t> </a:t>
            </a:r>
            <a:r>
              <a:rPr spc="-10" dirty="0"/>
              <a:t>Rights</a:t>
            </a:r>
            <a:r>
              <a:rPr spc="15" dirty="0"/>
              <a:t> </a:t>
            </a:r>
            <a:r>
              <a:rPr spc="-15" dirty="0"/>
              <a:t>Reserved.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4540" y="138587"/>
            <a:ext cx="5334000" cy="330200"/>
          </a:xfrm>
          <a:prstGeom prst="rect">
            <a:avLst/>
          </a:prstGeom>
        </p:spPr>
        <p:txBody>
          <a:bodyPr vert="horz" wrap="square" lIns="0" tIns="12700" rIns="0" bIns="0" rtlCol="0">
            <a:spAutoFit/>
          </a:bodyPr>
          <a:lstStyle/>
          <a:p>
            <a:pPr marL="12700">
              <a:lnSpc>
                <a:spcPct val="100000"/>
              </a:lnSpc>
              <a:spcBef>
                <a:spcPts val="100"/>
              </a:spcBef>
            </a:pPr>
            <a:r>
              <a:rPr sz="2000" spc="-10" dirty="0">
                <a:solidFill>
                  <a:srgbClr val="000000"/>
                </a:solidFill>
              </a:rPr>
              <a:t>Hydrogen</a:t>
            </a:r>
            <a:r>
              <a:rPr sz="2000" spc="45" dirty="0">
                <a:solidFill>
                  <a:srgbClr val="000000"/>
                </a:solidFill>
              </a:rPr>
              <a:t> </a:t>
            </a:r>
            <a:r>
              <a:rPr sz="2000" dirty="0">
                <a:solidFill>
                  <a:srgbClr val="000000"/>
                </a:solidFill>
              </a:rPr>
              <a:t>Primary</a:t>
            </a:r>
            <a:r>
              <a:rPr sz="2000" spc="-60" dirty="0">
                <a:solidFill>
                  <a:srgbClr val="000000"/>
                </a:solidFill>
              </a:rPr>
              <a:t> </a:t>
            </a:r>
            <a:r>
              <a:rPr sz="2000" spc="-5" dirty="0">
                <a:solidFill>
                  <a:srgbClr val="000000"/>
                </a:solidFill>
              </a:rPr>
              <a:t>Governing</a:t>
            </a:r>
            <a:r>
              <a:rPr sz="2000" spc="10" dirty="0">
                <a:solidFill>
                  <a:srgbClr val="000000"/>
                </a:solidFill>
              </a:rPr>
              <a:t> </a:t>
            </a:r>
            <a:r>
              <a:rPr sz="2000" spc="-5" dirty="0">
                <a:solidFill>
                  <a:srgbClr val="000000"/>
                </a:solidFill>
              </a:rPr>
              <a:t>Requirements</a:t>
            </a:r>
            <a:endParaRPr sz="2000"/>
          </a:p>
        </p:txBody>
      </p:sp>
      <p:sp>
        <p:nvSpPr>
          <p:cNvPr id="3" name="object 3"/>
          <p:cNvSpPr txBox="1"/>
          <p:nvPr/>
        </p:nvSpPr>
        <p:spPr>
          <a:xfrm>
            <a:off x="6064158" y="2986666"/>
            <a:ext cx="939800" cy="217804"/>
          </a:xfrm>
          <a:prstGeom prst="rect">
            <a:avLst/>
          </a:prstGeom>
        </p:spPr>
        <p:txBody>
          <a:bodyPr vert="horz" wrap="square" lIns="0" tIns="13970" rIns="0" bIns="0" rtlCol="0">
            <a:spAutoFit/>
          </a:bodyPr>
          <a:lstStyle/>
          <a:p>
            <a:pPr marL="12700">
              <a:lnSpc>
                <a:spcPct val="100000"/>
              </a:lnSpc>
              <a:spcBef>
                <a:spcPts val="110"/>
              </a:spcBef>
            </a:pPr>
            <a:r>
              <a:rPr sz="1250" b="1" u="sng" spc="-5" dirty="0">
                <a:uFill>
                  <a:solidFill>
                    <a:srgbClr val="000000"/>
                  </a:solidFill>
                </a:uFill>
                <a:latin typeface="Arial"/>
                <a:cs typeface="Arial"/>
              </a:rPr>
              <a:t>R</a:t>
            </a:r>
            <a:r>
              <a:rPr sz="1250" b="1" u="sng" dirty="0">
                <a:uFill>
                  <a:solidFill>
                    <a:srgbClr val="000000"/>
                  </a:solidFill>
                </a:uFill>
                <a:latin typeface="Arial"/>
                <a:cs typeface="Arial"/>
              </a:rPr>
              <a:t>efe</a:t>
            </a:r>
            <a:r>
              <a:rPr sz="1250" b="1" u="sng" spc="5" dirty="0">
                <a:uFill>
                  <a:solidFill>
                    <a:srgbClr val="000000"/>
                  </a:solidFill>
                </a:uFill>
                <a:latin typeface="Arial"/>
                <a:cs typeface="Arial"/>
              </a:rPr>
              <a:t>r</a:t>
            </a:r>
            <a:r>
              <a:rPr sz="1250" b="1" u="sng" dirty="0">
                <a:uFill>
                  <a:solidFill>
                    <a:srgbClr val="000000"/>
                  </a:solidFill>
                </a:uFill>
                <a:latin typeface="Arial"/>
                <a:cs typeface="Arial"/>
              </a:rPr>
              <a:t>e</a:t>
            </a:r>
            <a:r>
              <a:rPr sz="1250" b="1" u="sng" spc="-5" dirty="0">
                <a:uFill>
                  <a:solidFill>
                    <a:srgbClr val="000000"/>
                  </a:solidFill>
                </a:uFill>
                <a:latin typeface="Arial"/>
                <a:cs typeface="Arial"/>
              </a:rPr>
              <a:t>n</a:t>
            </a:r>
            <a:r>
              <a:rPr sz="1250" b="1" u="sng" dirty="0">
                <a:uFill>
                  <a:solidFill>
                    <a:srgbClr val="000000"/>
                  </a:solidFill>
                </a:uFill>
                <a:latin typeface="Arial"/>
                <a:cs typeface="Arial"/>
              </a:rPr>
              <a:t>ces:</a:t>
            </a:r>
            <a:endParaRPr sz="1250">
              <a:latin typeface="Arial"/>
              <a:cs typeface="Arial"/>
            </a:endParaRPr>
          </a:p>
        </p:txBody>
      </p:sp>
      <p:sp>
        <p:nvSpPr>
          <p:cNvPr id="4" name="object 4"/>
          <p:cNvSpPr txBox="1"/>
          <p:nvPr/>
        </p:nvSpPr>
        <p:spPr>
          <a:xfrm>
            <a:off x="6064158" y="891166"/>
            <a:ext cx="5797550" cy="2694305"/>
          </a:xfrm>
          <a:prstGeom prst="rect">
            <a:avLst/>
          </a:prstGeom>
        </p:spPr>
        <p:txBody>
          <a:bodyPr vert="horz" wrap="square" lIns="0" tIns="13970" rIns="0" bIns="0" rtlCol="0">
            <a:spAutoFit/>
          </a:bodyPr>
          <a:lstStyle/>
          <a:p>
            <a:pPr marL="12700">
              <a:lnSpc>
                <a:spcPct val="100000"/>
              </a:lnSpc>
              <a:spcBef>
                <a:spcPts val="110"/>
              </a:spcBef>
            </a:pPr>
            <a:r>
              <a:rPr sz="1250" b="1" u="sng" dirty="0">
                <a:uFill>
                  <a:solidFill>
                    <a:srgbClr val="000000"/>
                  </a:solidFill>
                </a:uFill>
                <a:latin typeface="Arial"/>
                <a:cs typeface="Arial"/>
              </a:rPr>
              <a:t>Example</a:t>
            </a:r>
            <a:r>
              <a:rPr sz="1250" b="1" u="sng" spc="-45" dirty="0">
                <a:uFill>
                  <a:solidFill>
                    <a:srgbClr val="000000"/>
                  </a:solidFill>
                </a:uFill>
                <a:latin typeface="Arial"/>
                <a:cs typeface="Arial"/>
              </a:rPr>
              <a:t> </a:t>
            </a:r>
            <a:r>
              <a:rPr sz="1250" b="1" u="sng" dirty="0">
                <a:uFill>
                  <a:solidFill>
                    <a:srgbClr val="000000"/>
                  </a:solidFill>
                </a:uFill>
                <a:latin typeface="Arial"/>
                <a:cs typeface="Arial"/>
              </a:rPr>
              <a:t>Codes/Standards:</a:t>
            </a:r>
            <a:endParaRPr sz="1250">
              <a:latin typeface="Arial"/>
              <a:cs typeface="Arial"/>
            </a:endParaRPr>
          </a:p>
          <a:p>
            <a:pPr marL="355600" indent="-342900">
              <a:lnSpc>
                <a:spcPct val="100000"/>
              </a:lnSpc>
              <a:buFont typeface="Symbol"/>
              <a:buChar char=""/>
              <a:tabLst>
                <a:tab pos="354965" algn="l"/>
                <a:tab pos="355600" algn="l"/>
              </a:tabLst>
            </a:pPr>
            <a:r>
              <a:rPr sz="1250" spc="-10" dirty="0">
                <a:latin typeface="Arial"/>
                <a:cs typeface="Arial"/>
              </a:rPr>
              <a:t>NF</a:t>
            </a:r>
            <a:r>
              <a:rPr sz="1250" spc="-100" dirty="0">
                <a:latin typeface="Arial"/>
                <a:cs typeface="Arial"/>
              </a:rPr>
              <a:t>P</a:t>
            </a:r>
            <a:r>
              <a:rPr sz="1250" spc="5" dirty="0">
                <a:latin typeface="Arial"/>
                <a:cs typeface="Arial"/>
              </a:rPr>
              <a:t>A</a:t>
            </a:r>
            <a:r>
              <a:rPr sz="1250" spc="-70" dirty="0">
                <a:latin typeface="Arial"/>
                <a:cs typeface="Arial"/>
              </a:rPr>
              <a:t> </a:t>
            </a:r>
            <a:r>
              <a:rPr sz="1250" spc="5" dirty="0">
                <a:latin typeface="Arial"/>
                <a:cs typeface="Arial"/>
              </a:rPr>
              <a:t>2</a:t>
            </a:r>
            <a:r>
              <a:rPr sz="1250" spc="10" dirty="0">
                <a:latin typeface="Arial"/>
                <a:cs typeface="Arial"/>
              </a:rPr>
              <a:t> </a:t>
            </a:r>
            <a:r>
              <a:rPr sz="1250" dirty="0">
                <a:latin typeface="Arial"/>
                <a:cs typeface="Arial"/>
              </a:rPr>
              <a:t>-</a:t>
            </a:r>
            <a:r>
              <a:rPr sz="1250" spc="-10" dirty="0">
                <a:latin typeface="Arial"/>
                <a:cs typeface="Arial"/>
              </a:rPr>
              <a:t> </a:t>
            </a:r>
            <a:r>
              <a:rPr sz="1250" spc="-5" dirty="0">
                <a:latin typeface="Arial"/>
                <a:cs typeface="Arial"/>
              </a:rPr>
              <a:t>Hy</a:t>
            </a:r>
            <a:r>
              <a:rPr sz="1250" dirty="0">
                <a:latin typeface="Arial"/>
                <a:cs typeface="Arial"/>
              </a:rPr>
              <a:t>droge</a:t>
            </a:r>
            <a:r>
              <a:rPr sz="1250" spc="5" dirty="0">
                <a:latin typeface="Arial"/>
                <a:cs typeface="Arial"/>
              </a:rPr>
              <a:t>n</a:t>
            </a:r>
            <a:r>
              <a:rPr sz="1250" spc="-30" dirty="0">
                <a:latin typeface="Arial"/>
                <a:cs typeface="Arial"/>
              </a:rPr>
              <a:t> </a:t>
            </a:r>
            <a:r>
              <a:rPr sz="1250" spc="-145" dirty="0">
                <a:latin typeface="Arial"/>
                <a:cs typeface="Arial"/>
              </a:rPr>
              <a:t>T</a:t>
            </a:r>
            <a:r>
              <a:rPr sz="1250" dirty="0">
                <a:latin typeface="Arial"/>
                <a:cs typeface="Arial"/>
              </a:rPr>
              <a:t>e</a:t>
            </a:r>
            <a:r>
              <a:rPr sz="1250" spc="10" dirty="0">
                <a:latin typeface="Arial"/>
                <a:cs typeface="Arial"/>
              </a:rPr>
              <a:t>c</a:t>
            </a:r>
            <a:r>
              <a:rPr sz="1250" dirty="0">
                <a:latin typeface="Arial"/>
                <a:cs typeface="Arial"/>
              </a:rPr>
              <a:t>hnologie</a:t>
            </a:r>
            <a:r>
              <a:rPr sz="1250" spc="5" dirty="0">
                <a:latin typeface="Arial"/>
                <a:cs typeface="Arial"/>
              </a:rPr>
              <a:t>s</a:t>
            </a:r>
            <a:r>
              <a:rPr sz="1250" spc="-20" dirty="0">
                <a:latin typeface="Arial"/>
                <a:cs typeface="Arial"/>
              </a:rPr>
              <a:t> </a:t>
            </a:r>
            <a:r>
              <a:rPr sz="1250" spc="-5" dirty="0">
                <a:latin typeface="Arial"/>
                <a:cs typeface="Arial"/>
              </a:rPr>
              <a:t>C</a:t>
            </a:r>
            <a:r>
              <a:rPr sz="1250" dirty="0">
                <a:latin typeface="Arial"/>
                <a:cs typeface="Arial"/>
              </a:rPr>
              <a:t>ode</a:t>
            </a:r>
            <a:endParaRPr sz="1250">
              <a:latin typeface="Arial"/>
              <a:cs typeface="Arial"/>
            </a:endParaRPr>
          </a:p>
          <a:p>
            <a:pPr marL="355600" indent="-342900">
              <a:lnSpc>
                <a:spcPct val="100000"/>
              </a:lnSpc>
              <a:buFont typeface="Symbol"/>
              <a:buChar char=""/>
              <a:tabLst>
                <a:tab pos="354965" algn="l"/>
                <a:tab pos="355600" algn="l"/>
              </a:tabLst>
            </a:pPr>
            <a:r>
              <a:rPr sz="1250" spc="-10" dirty="0">
                <a:latin typeface="Arial"/>
                <a:cs typeface="Arial"/>
              </a:rPr>
              <a:t>NF</a:t>
            </a:r>
            <a:r>
              <a:rPr sz="1250" spc="-100" dirty="0">
                <a:latin typeface="Arial"/>
                <a:cs typeface="Arial"/>
              </a:rPr>
              <a:t>P</a:t>
            </a:r>
            <a:r>
              <a:rPr sz="1250" spc="5" dirty="0">
                <a:latin typeface="Arial"/>
                <a:cs typeface="Arial"/>
              </a:rPr>
              <a:t>A</a:t>
            </a:r>
            <a:r>
              <a:rPr sz="1250" spc="-70" dirty="0">
                <a:latin typeface="Arial"/>
                <a:cs typeface="Arial"/>
              </a:rPr>
              <a:t> </a:t>
            </a:r>
            <a:r>
              <a:rPr sz="1250" dirty="0">
                <a:latin typeface="Arial"/>
                <a:cs typeface="Arial"/>
              </a:rPr>
              <a:t>5</a:t>
            </a:r>
            <a:r>
              <a:rPr sz="1250" spc="5" dirty="0">
                <a:latin typeface="Arial"/>
                <a:cs typeface="Arial"/>
              </a:rPr>
              <a:t>5</a:t>
            </a:r>
            <a:r>
              <a:rPr sz="1250" spc="10" dirty="0">
                <a:latin typeface="Arial"/>
                <a:cs typeface="Arial"/>
              </a:rPr>
              <a:t> </a:t>
            </a:r>
            <a:r>
              <a:rPr sz="1250" dirty="0">
                <a:latin typeface="Arial"/>
                <a:cs typeface="Arial"/>
              </a:rPr>
              <a:t>-</a:t>
            </a:r>
            <a:r>
              <a:rPr sz="1250" spc="-10" dirty="0">
                <a:latin typeface="Arial"/>
                <a:cs typeface="Arial"/>
              </a:rPr>
              <a:t> </a:t>
            </a:r>
            <a:r>
              <a:rPr sz="1250" spc="-5" dirty="0">
                <a:latin typeface="Arial"/>
                <a:cs typeface="Arial"/>
              </a:rPr>
              <a:t>C</a:t>
            </a:r>
            <a:r>
              <a:rPr sz="1250" dirty="0">
                <a:latin typeface="Arial"/>
                <a:cs typeface="Arial"/>
              </a:rPr>
              <a:t>o</a:t>
            </a:r>
            <a:r>
              <a:rPr sz="1250" spc="15" dirty="0">
                <a:latin typeface="Arial"/>
                <a:cs typeface="Arial"/>
              </a:rPr>
              <a:t>m</a:t>
            </a:r>
            <a:r>
              <a:rPr sz="1250" dirty="0">
                <a:latin typeface="Arial"/>
                <a:cs typeface="Arial"/>
              </a:rPr>
              <a:t>pre</a:t>
            </a:r>
            <a:r>
              <a:rPr sz="1250" spc="15" dirty="0">
                <a:latin typeface="Arial"/>
                <a:cs typeface="Arial"/>
              </a:rPr>
              <a:t>ss</a:t>
            </a:r>
            <a:r>
              <a:rPr sz="1250" dirty="0">
                <a:latin typeface="Arial"/>
                <a:cs typeface="Arial"/>
              </a:rPr>
              <a:t>e</a:t>
            </a:r>
            <a:r>
              <a:rPr sz="1250" spc="5" dirty="0">
                <a:latin typeface="Arial"/>
                <a:cs typeface="Arial"/>
              </a:rPr>
              <a:t>d</a:t>
            </a:r>
            <a:r>
              <a:rPr sz="1250" spc="-70" dirty="0">
                <a:latin typeface="Arial"/>
                <a:cs typeface="Arial"/>
              </a:rPr>
              <a:t> </a:t>
            </a:r>
            <a:r>
              <a:rPr sz="1250" spc="5" dirty="0">
                <a:latin typeface="Arial"/>
                <a:cs typeface="Arial"/>
              </a:rPr>
              <a:t>G</a:t>
            </a:r>
            <a:r>
              <a:rPr sz="1250" dirty="0">
                <a:latin typeface="Arial"/>
                <a:cs typeface="Arial"/>
              </a:rPr>
              <a:t>a</a:t>
            </a:r>
            <a:r>
              <a:rPr sz="1250" spc="15" dirty="0">
                <a:latin typeface="Arial"/>
                <a:cs typeface="Arial"/>
              </a:rPr>
              <a:t>s</a:t>
            </a:r>
            <a:r>
              <a:rPr sz="1250" dirty="0">
                <a:latin typeface="Arial"/>
                <a:cs typeface="Arial"/>
              </a:rPr>
              <a:t>e</a:t>
            </a:r>
            <a:r>
              <a:rPr sz="1250" spc="5" dirty="0">
                <a:latin typeface="Arial"/>
                <a:cs typeface="Arial"/>
              </a:rPr>
              <a:t>s</a:t>
            </a:r>
            <a:r>
              <a:rPr sz="1250" spc="-20" dirty="0">
                <a:latin typeface="Arial"/>
                <a:cs typeface="Arial"/>
              </a:rPr>
              <a:t> </a:t>
            </a:r>
            <a:r>
              <a:rPr sz="1250" dirty="0">
                <a:latin typeface="Arial"/>
                <a:cs typeface="Arial"/>
              </a:rPr>
              <a:t>an</a:t>
            </a:r>
            <a:r>
              <a:rPr sz="1250" spc="5" dirty="0">
                <a:latin typeface="Arial"/>
                <a:cs typeface="Arial"/>
              </a:rPr>
              <a:t>d</a:t>
            </a:r>
            <a:r>
              <a:rPr sz="1250" spc="10" dirty="0">
                <a:latin typeface="Arial"/>
                <a:cs typeface="Arial"/>
              </a:rPr>
              <a:t> </a:t>
            </a:r>
            <a:r>
              <a:rPr sz="1250" spc="-5" dirty="0">
                <a:latin typeface="Arial"/>
                <a:cs typeface="Arial"/>
              </a:rPr>
              <a:t>C</a:t>
            </a:r>
            <a:r>
              <a:rPr sz="1250" dirty="0">
                <a:latin typeface="Arial"/>
                <a:cs typeface="Arial"/>
              </a:rPr>
              <a:t>r</a:t>
            </a:r>
            <a:r>
              <a:rPr sz="1250" spc="-5" dirty="0">
                <a:latin typeface="Arial"/>
                <a:cs typeface="Arial"/>
              </a:rPr>
              <a:t>y</a:t>
            </a:r>
            <a:r>
              <a:rPr sz="1250" dirty="0">
                <a:latin typeface="Arial"/>
                <a:cs typeface="Arial"/>
              </a:rPr>
              <a:t>ogenic</a:t>
            </a:r>
            <a:r>
              <a:rPr sz="1250" spc="-20" dirty="0">
                <a:latin typeface="Arial"/>
                <a:cs typeface="Arial"/>
              </a:rPr>
              <a:t> </a:t>
            </a:r>
            <a:r>
              <a:rPr sz="1250" spc="-5" dirty="0">
                <a:latin typeface="Arial"/>
                <a:cs typeface="Arial"/>
              </a:rPr>
              <a:t>F</a:t>
            </a:r>
            <a:r>
              <a:rPr sz="1250" dirty="0">
                <a:latin typeface="Arial"/>
                <a:cs typeface="Arial"/>
              </a:rPr>
              <a:t>luid</a:t>
            </a:r>
            <a:r>
              <a:rPr sz="1250" spc="5" dirty="0">
                <a:latin typeface="Arial"/>
                <a:cs typeface="Arial"/>
              </a:rPr>
              <a:t>s</a:t>
            </a:r>
            <a:r>
              <a:rPr sz="1250" spc="-20" dirty="0">
                <a:latin typeface="Arial"/>
                <a:cs typeface="Arial"/>
              </a:rPr>
              <a:t> </a:t>
            </a:r>
            <a:r>
              <a:rPr sz="1250" spc="-5" dirty="0">
                <a:latin typeface="Arial"/>
                <a:cs typeface="Arial"/>
              </a:rPr>
              <a:t>C</a:t>
            </a:r>
            <a:r>
              <a:rPr sz="1250" dirty="0">
                <a:latin typeface="Arial"/>
                <a:cs typeface="Arial"/>
              </a:rPr>
              <a:t>od</a:t>
            </a:r>
            <a:r>
              <a:rPr sz="1250" spc="5" dirty="0">
                <a:latin typeface="Arial"/>
                <a:cs typeface="Arial"/>
              </a:rPr>
              <a:t>e</a:t>
            </a:r>
            <a:endParaRPr sz="1250">
              <a:latin typeface="Arial"/>
              <a:cs typeface="Arial"/>
            </a:endParaRPr>
          </a:p>
          <a:p>
            <a:pPr marL="355600" indent="-342900">
              <a:lnSpc>
                <a:spcPct val="100000"/>
              </a:lnSpc>
              <a:buFont typeface="Symbol"/>
              <a:buChar char=""/>
              <a:tabLst>
                <a:tab pos="354965" algn="l"/>
                <a:tab pos="355600" algn="l"/>
              </a:tabLst>
            </a:pPr>
            <a:r>
              <a:rPr sz="1250" spc="5" dirty="0">
                <a:latin typeface="Arial"/>
                <a:cs typeface="Arial"/>
              </a:rPr>
              <a:t>ASME</a:t>
            </a:r>
            <a:r>
              <a:rPr sz="1250" spc="-40" dirty="0">
                <a:latin typeface="Arial"/>
                <a:cs typeface="Arial"/>
              </a:rPr>
              <a:t> </a:t>
            </a:r>
            <a:r>
              <a:rPr sz="1250" spc="5" dirty="0">
                <a:latin typeface="Arial"/>
                <a:cs typeface="Arial"/>
              </a:rPr>
              <a:t>– </a:t>
            </a:r>
            <a:r>
              <a:rPr sz="1250" dirty="0">
                <a:latin typeface="Arial"/>
                <a:cs typeface="Arial"/>
              </a:rPr>
              <a:t>B31</a:t>
            </a:r>
            <a:r>
              <a:rPr sz="1250" spc="-15" dirty="0">
                <a:latin typeface="Arial"/>
                <a:cs typeface="Arial"/>
              </a:rPr>
              <a:t> </a:t>
            </a:r>
            <a:r>
              <a:rPr sz="1250" dirty="0">
                <a:latin typeface="Arial"/>
                <a:cs typeface="Arial"/>
              </a:rPr>
              <a:t>-</a:t>
            </a:r>
            <a:r>
              <a:rPr sz="1250" spc="335" dirty="0">
                <a:latin typeface="Arial"/>
                <a:cs typeface="Arial"/>
              </a:rPr>
              <a:t> </a:t>
            </a:r>
            <a:r>
              <a:rPr sz="1250" spc="5" dirty="0">
                <a:latin typeface="Arial"/>
                <a:cs typeface="Arial"/>
              </a:rPr>
              <a:t>pressure</a:t>
            </a:r>
            <a:r>
              <a:rPr sz="1250" spc="-55" dirty="0">
                <a:latin typeface="Arial"/>
                <a:cs typeface="Arial"/>
              </a:rPr>
              <a:t> </a:t>
            </a:r>
            <a:r>
              <a:rPr sz="1250" spc="5" dirty="0">
                <a:latin typeface="Arial"/>
                <a:cs typeface="Arial"/>
              </a:rPr>
              <a:t>vessels</a:t>
            </a:r>
            <a:endParaRPr sz="1250">
              <a:latin typeface="Arial"/>
              <a:cs typeface="Arial"/>
            </a:endParaRPr>
          </a:p>
          <a:p>
            <a:pPr marL="355600" indent="-342900">
              <a:lnSpc>
                <a:spcPct val="100000"/>
              </a:lnSpc>
              <a:buFont typeface="Symbol"/>
              <a:buChar char=""/>
              <a:tabLst>
                <a:tab pos="354965" algn="l"/>
                <a:tab pos="355600" algn="l"/>
              </a:tabLst>
            </a:pPr>
            <a:r>
              <a:rPr sz="1250" spc="-10" dirty="0">
                <a:latin typeface="Arial"/>
                <a:cs typeface="Arial"/>
              </a:rPr>
              <a:t>NF</a:t>
            </a:r>
            <a:r>
              <a:rPr sz="1250" spc="-100" dirty="0">
                <a:latin typeface="Arial"/>
                <a:cs typeface="Arial"/>
              </a:rPr>
              <a:t>P</a:t>
            </a:r>
            <a:r>
              <a:rPr sz="1250" spc="5" dirty="0">
                <a:latin typeface="Arial"/>
                <a:cs typeface="Arial"/>
              </a:rPr>
              <a:t>A</a:t>
            </a:r>
            <a:r>
              <a:rPr sz="1250" spc="-70" dirty="0">
                <a:latin typeface="Arial"/>
                <a:cs typeface="Arial"/>
              </a:rPr>
              <a:t> </a:t>
            </a:r>
            <a:r>
              <a:rPr sz="1250" dirty="0">
                <a:latin typeface="Arial"/>
                <a:cs typeface="Arial"/>
              </a:rPr>
              <a:t>6</a:t>
            </a:r>
            <a:r>
              <a:rPr sz="1250" spc="5" dirty="0">
                <a:latin typeface="Arial"/>
                <a:cs typeface="Arial"/>
              </a:rPr>
              <a:t>9</a:t>
            </a:r>
            <a:r>
              <a:rPr sz="1250" spc="10" dirty="0">
                <a:latin typeface="Arial"/>
                <a:cs typeface="Arial"/>
              </a:rPr>
              <a:t> </a:t>
            </a:r>
            <a:r>
              <a:rPr sz="1250" dirty="0">
                <a:latin typeface="Arial"/>
                <a:cs typeface="Arial"/>
              </a:rPr>
              <a:t>-</a:t>
            </a:r>
            <a:r>
              <a:rPr sz="1250" spc="-10" dirty="0">
                <a:latin typeface="Arial"/>
                <a:cs typeface="Arial"/>
              </a:rPr>
              <a:t> </a:t>
            </a:r>
            <a:r>
              <a:rPr sz="1250" dirty="0">
                <a:latin typeface="Arial"/>
                <a:cs typeface="Arial"/>
              </a:rPr>
              <a:t>S</a:t>
            </a:r>
            <a:r>
              <a:rPr sz="1250" spc="5" dirty="0">
                <a:latin typeface="Arial"/>
                <a:cs typeface="Arial"/>
              </a:rPr>
              <a:t>t</a:t>
            </a:r>
            <a:r>
              <a:rPr sz="1250" dirty="0">
                <a:latin typeface="Arial"/>
                <a:cs typeface="Arial"/>
              </a:rPr>
              <a:t>andard</a:t>
            </a:r>
            <a:r>
              <a:rPr sz="1250" spc="-30" dirty="0">
                <a:latin typeface="Arial"/>
                <a:cs typeface="Arial"/>
              </a:rPr>
              <a:t> </a:t>
            </a:r>
            <a:r>
              <a:rPr sz="1250" dirty="0">
                <a:latin typeface="Arial"/>
                <a:cs typeface="Arial"/>
              </a:rPr>
              <a:t>o</a:t>
            </a:r>
            <a:r>
              <a:rPr sz="1250" spc="5" dirty="0">
                <a:latin typeface="Arial"/>
                <a:cs typeface="Arial"/>
              </a:rPr>
              <a:t>n</a:t>
            </a:r>
            <a:r>
              <a:rPr sz="1250" spc="10" dirty="0">
                <a:latin typeface="Arial"/>
                <a:cs typeface="Arial"/>
              </a:rPr>
              <a:t> </a:t>
            </a:r>
            <a:r>
              <a:rPr sz="1250" dirty="0">
                <a:latin typeface="Arial"/>
                <a:cs typeface="Arial"/>
              </a:rPr>
              <a:t>E</a:t>
            </a:r>
            <a:r>
              <a:rPr sz="1250" spc="-5" dirty="0">
                <a:latin typeface="Arial"/>
                <a:cs typeface="Arial"/>
              </a:rPr>
              <a:t>x</a:t>
            </a:r>
            <a:r>
              <a:rPr sz="1250" dirty="0">
                <a:latin typeface="Arial"/>
                <a:cs typeface="Arial"/>
              </a:rPr>
              <a:t>plo</a:t>
            </a:r>
            <a:r>
              <a:rPr sz="1250" spc="15" dirty="0">
                <a:latin typeface="Arial"/>
                <a:cs typeface="Arial"/>
              </a:rPr>
              <a:t>s</a:t>
            </a:r>
            <a:r>
              <a:rPr sz="1250" dirty="0">
                <a:latin typeface="Arial"/>
                <a:cs typeface="Arial"/>
              </a:rPr>
              <a:t>io</a:t>
            </a:r>
            <a:r>
              <a:rPr sz="1250" spc="5" dirty="0">
                <a:latin typeface="Arial"/>
                <a:cs typeface="Arial"/>
              </a:rPr>
              <a:t>n</a:t>
            </a:r>
            <a:r>
              <a:rPr sz="1250" spc="-30" dirty="0">
                <a:latin typeface="Arial"/>
                <a:cs typeface="Arial"/>
              </a:rPr>
              <a:t> </a:t>
            </a:r>
            <a:r>
              <a:rPr sz="1250" dirty="0">
                <a:latin typeface="Arial"/>
                <a:cs typeface="Arial"/>
              </a:rPr>
              <a:t>Pre</a:t>
            </a:r>
            <a:r>
              <a:rPr sz="1250" spc="35" dirty="0">
                <a:latin typeface="Arial"/>
                <a:cs typeface="Arial"/>
              </a:rPr>
              <a:t>v</a:t>
            </a:r>
            <a:r>
              <a:rPr sz="1250" dirty="0">
                <a:latin typeface="Arial"/>
                <a:cs typeface="Arial"/>
              </a:rPr>
              <a:t>en</a:t>
            </a:r>
            <a:r>
              <a:rPr sz="1250" spc="5" dirty="0">
                <a:latin typeface="Arial"/>
                <a:cs typeface="Arial"/>
              </a:rPr>
              <a:t>t</a:t>
            </a:r>
            <a:r>
              <a:rPr sz="1250" dirty="0">
                <a:latin typeface="Arial"/>
                <a:cs typeface="Arial"/>
              </a:rPr>
              <a:t>io</a:t>
            </a:r>
            <a:r>
              <a:rPr sz="1250" spc="5" dirty="0">
                <a:latin typeface="Arial"/>
                <a:cs typeface="Arial"/>
              </a:rPr>
              <a:t>n</a:t>
            </a:r>
            <a:r>
              <a:rPr sz="1250" spc="-50" dirty="0">
                <a:latin typeface="Arial"/>
                <a:cs typeface="Arial"/>
              </a:rPr>
              <a:t> </a:t>
            </a:r>
            <a:r>
              <a:rPr sz="1250" dirty="0">
                <a:latin typeface="Arial"/>
                <a:cs typeface="Arial"/>
              </a:rPr>
              <a:t>S</a:t>
            </a:r>
            <a:r>
              <a:rPr sz="1250" spc="-5" dirty="0">
                <a:latin typeface="Arial"/>
                <a:cs typeface="Arial"/>
              </a:rPr>
              <a:t>y</a:t>
            </a:r>
            <a:r>
              <a:rPr sz="1250" spc="15" dirty="0">
                <a:latin typeface="Arial"/>
                <a:cs typeface="Arial"/>
              </a:rPr>
              <a:t>s</a:t>
            </a:r>
            <a:r>
              <a:rPr sz="1250" spc="5" dirty="0">
                <a:latin typeface="Arial"/>
                <a:cs typeface="Arial"/>
              </a:rPr>
              <a:t>t</a:t>
            </a:r>
            <a:r>
              <a:rPr sz="1250" dirty="0">
                <a:latin typeface="Arial"/>
                <a:cs typeface="Arial"/>
              </a:rPr>
              <a:t>e</a:t>
            </a:r>
            <a:r>
              <a:rPr sz="1250" spc="15" dirty="0">
                <a:latin typeface="Arial"/>
                <a:cs typeface="Arial"/>
              </a:rPr>
              <a:t>m</a:t>
            </a:r>
            <a:r>
              <a:rPr sz="1250" spc="5" dirty="0">
                <a:latin typeface="Arial"/>
                <a:cs typeface="Arial"/>
              </a:rPr>
              <a:t>s</a:t>
            </a:r>
            <a:endParaRPr sz="1250">
              <a:latin typeface="Arial"/>
              <a:cs typeface="Arial"/>
            </a:endParaRPr>
          </a:p>
          <a:p>
            <a:pPr marL="355600" indent="-342900">
              <a:lnSpc>
                <a:spcPct val="100000"/>
              </a:lnSpc>
              <a:buFont typeface="Symbol"/>
              <a:buChar char=""/>
              <a:tabLst>
                <a:tab pos="354965" algn="l"/>
                <a:tab pos="355600" algn="l"/>
              </a:tabLst>
            </a:pPr>
            <a:r>
              <a:rPr sz="1250" dirty="0">
                <a:latin typeface="Arial"/>
                <a:cs typeface="Arial"/>
              </a:rPr>
              <a:t>ISO/TC197:</a:t>
            </a:r>
            <a:r>
              <a:rPr sz="1250" spc="-45" dirty="0">
                <a:latin typeface="Arial"/>
                <a:cs typeface="Arial"/>
              </a:rPr>
              <a:t> </a:t>
            </a:r>
            <a:r>
              <a:rPr sz="1250" dirty="0">
                <a:latin typeface="Arial"/>
                <a:cs typeface="Arial"/>
              </a:rPr>
              <a:t>Hydrogen</a:t>
            </a:r>
            <a:r>
              <a:rPr sz="1250" spc="-50" dirty="0">
                <a:latin typeface="Arial"/>
                <a:cs typeface="Arial"/>
              </a:rPr>
              <a:t> </a:t>
            </a:r>
            <a:r>
              <a:rPr sz="1250" spc="-10" dirty="0">
                <a:latin typeface="Arial"/>
                <a:cs typeface="Arial"/>
              </a:rPr>
              <a:t>Technologies</a:t>
            </a:r>
            <a:endParaRPr sz="1250">
              <a:latin typeface="Arial"/>
              <a:cs typeface="Arial"/>
            </a:endParaRPr>
          </a:p>
          <a:p>
            <a:pPr marL="355600" indent="-342900">
              <a:lnSpc>
                <a:spcPct val="100000"/>
              </a:lnSpc>
              <a:buFont typeface="Symbol"/>
              <a:buChar char=""/>
              <a:tabLst>
                <a:tab pos="354965" algn="l"/>
                <a:tab pos="355600" algn="l"/>
              </a:tabLst>
            </a:pPr>
            <a:r>
              <a:rPr sz="1250" dirty="0">
                <a:latin typeface="Arial"/>
                <a:cs typeface="Arial"/>
              </a:rPr>
              <a:t>CGA</a:t>
            </a:r>
            <a:r>
              <a:rPr sz="1250" spc="-70" dirty="0">
                <a:latin typeface="Arial"/>
                <a:cs typeface="Arial"/>
              </a:rPr>
              <a:t> </a:t>
            </a:r>
            <a:r>
              <a:rPr sz="1250" dirty="0">
                <a:latin typeface="Arial"/>
                <a:cs typeface="Arial"/>
              </a:rPr>
              <a:t>S-1.</a:t>
            </a:r>
            <a:r>
              <a:rPr sz="1250" spc="-20" dirty="0">
                <a:latin typeface="Arial"/>
                <a:cs typeface="Arial"/>
              </a:rPr>
              <a:t> </a:t>
            </a:r>
            <a:r>
              <a:rPr sz="1250" dirty="0">
                <a:latin typeface="Arial"/>
                <a:cs typeface="Arial"/>
              </a:rPr>
              <a:t>1-1.3</a:t>
            </a:r>
            <a:r>
              <a:rPr sz="1250" spc="-10" dirty="0">
                <a:latin typeface="Arial"/>
                <a:cs typeface="Arial"/>
              </a:rPr>
              <a:t> </a:t>
            </a:r>
            <a:r>
              <a:rPr sz="1250" spc="5" dirty="0">
                <a:latin typeface="Arial"/>
                <a:cs typeface="Arial"/>
              </a:rPr>
              <a:t>Pressure</a:t>
            </a:r>
            <a:r>
              <a:rPr sz="1250" spc="-50" dirty="0">
                <a:latin typeface="Arial"/>
                <a:cs typeface="Arial"/>
              </a:rPr>
              <a:t> </a:t>
            </a:r>
            <a:r>
              <a:rPr sz="1250" dirty="0">
                <a:latin typeface="Arial"/>
                <a:cs typeface="Arial"/>
              </a:rPr>
              <a:t>relief</a:t>
            </a:r>
            <a:r>
              <a:rPr sz="1250" spc="-20" dirty="0">
                <a:latin typeface="Arial"/>
                <a:cs typeface="Arial"/>
              </a:rPr>
              <a:t> </a:t>
            </a:r>
            <a:r>
              <a:rPr sz="1250" spc="5" dirty="0">
                <a:latin typeface="Arial"/>
                <a:cs typeface="Arial"/>
              </a:rPr>
              <a:t>device</a:t>
            </a:r>
            <a:r>
              <a:rPr sz="1250" spc="-50" dirty="0">
                <a:latin typeface="Arial"/>
                <a:cs typeface="Arial"/>
              </a:rPr>
              <a:t> </a:t>
            </a:r>
            <a:r>
              <a:rPr sz="1250" dirty="0">
                <a:latin typeface="Arial"/>
                <a:cs typeface="Arial"/>
              </a:rPr>
              <a:t>design</a:t>
            </a:r>
            <a:endParaRPr sz="1250">
              <a:latin typeface="Arial"/>
              <a:cs typeface="Arial"/>
            </a:endParaRPr>
          </a:p>
          <a:p>
            <a:pPr marL="355600" indent="-342900">
              <a:lnSpc>
                <a:spcPct val="100000"/>
              </a:lnSpc>
              <a:buFont typeface="Symbol"/>
              <a:buChar char=""/>
              <a:tabLst>
                <a:tab pos="354965" algn="l"/>
                <a:tab pos="355600" algn="l"/>
              </a:tabLst>
            </a:pPr>
            <a:r>
              <a:rPr sz="1250" dirty="0">
                <a:latin typeface="Arial"/>
                <a:cs typeface="Arial"/>
              </a:rPr>
              <a:t>The</a:t>
            </a:r>
            <a:r>
              <a:rPr sz="1250" spc="5" dirty="0">
                <a:latin typeface="Arial"/>
                <a:cs typeface="Arial"/>
              </a:rPr>
              <a:t> </a:t>
            </a:r>
            <a:r>
              <a:rPr sz="1250" dirty="0">
                <a:latin typeface="Arial"/>
                <a:cs typeface="Arial"/>
              </a:rPr>
              <a:t>International</a:t>
            </a:r>
            <a:r>
              <a:rPr sz="1250" spc="-50" dirty="0">
                <a:latin typeface="Arial"/>
                <a:cs typeface="Arial"/>
              </a:rPr>
              <a:t> </a:t>
            </a:r>
            <a:r>
              <a:rPr sz="1250" dirty="0">
                <a:latin typeface="Arial"/>
                <a:cs typeface="Arial"/>
              </a:rPr>
              <a:t>Fire</a:t>
            </a:r>
            <a:r>
              <a:rPr sz="1250" spc="-10" dirty="0">
                <a:latin typeface="Arial"/>
                <a:cs typeface="Arial"/>
              </a:rPr>
              <a:t> </a:t>
            </a:r>
            <a:r>
              <a:rPr sz="1250" dirty="0">
                <a:latin typeface="Arial"/>
                <a:cs typeface="Arial"/>
              </a:rPr>
              <a:t>Code</a:t>
            </a:r>
            <a:r>
              <a:rPr sz="1250" spc="-10" dirty="0">
                <a:latin typeface="Arial"/>
                <a:cs typeface="Arial"/>
              </a:rPr>
              <a:t> </a:t>
            </a:r>
            <a:r>
              <a:rPr sz="1250" dirty="0">
                <a:latin typeface="Arial"/>
                <a:cs typeface="Arial"/>
              </a:rPr>
              <a:t>(IFC),</a:t>
            </a:r>
            <a:r>
              <a:rPr sz="1250" spc="-20" dirty="0">
                <a:latin typeface="Arial"/>
                <a:cs typeface="Arial"/>
              </a:rPr>
              <a:t> </a:t>
            </a:r>
            <a:r>
              <a:rPr sz="1250" dirty="0">
                <a:latin typeface="Arial"/>
                <a:cs typeface="Arial"/>
              </a:rPr>
              <a:t>2009</a:t>
            </a:r>
            <a:r>
              <a:rPr sz="1250" spc="10" dirty="0">
                <a:latin typeface="Arial"/>
                <a:cs typeface="Arial"/>
              </a:rPr>
              <a:t> </a:t>
            </a:r>
            <a:r>
              <a:rPr sz="1250" dirty="0">
                <a:latin typeface="Arial"/>
                <a:cs typeface="Arial"/>
              </a:rPr>
              <a:t>edition</a:t>
            </a:r>
            <a:endParaRPr sz="1250">
              <a:latin typeface="Arial"/>
              <a:cs typeface="Arial"/>
            </a:endParaRPr>
          </a:p>
          <a:p>
            <a:pPr marL="355600" marR="5080" indent="-342900">
              <a:lnSpc>
                <a:spcPct val="100000"/>
              </a:lnSpc>
              <a:buFont typeface="Symbol"/>
              <a:buChar char=""/>
              <a:tabLst>
                <a:tab pos="354965" algn="l"/>
                <a:tab pos="355600" algn="l"/>
              </a:tabLst>
            </a:pPr>
            <a:r>
              <a:rPr sz="1250" dirty="0">
                <a:latin typeface="Arial"/>
                <a:cs typeface="Arial"/>
              </a:rPr>
              <a:t>UL</a:t>
            </a:r>
            <a:r>
              <a:rPr sz="1250" spc="-45" dirty="0">
                <a:latin typeface="Arial"/>
                <a:cs typeface="Arial"/>
              </a:rPr>
              <a:t> </a:t>
            </a:r>
            <a:r>
              <a:rPr sz="1250" dirty="0">
                <a:latin typeface="Arial"/>
                <a:cs typeface="Arial"/>
              </a:rPr>
              <a:t>61010-1:</a:t>
            </a:r>
            <a:r>
              <a:rPr sz="1250" spc="10" dirty="0">
                <a:latin typeface="Arial"/>
                <a:cs typeface="Arial"/>
              </a:rPr>
              <a:t> </a:t>
            </a:r>
            <a:r>
              <a:rPr sz="1250" dirty="0">
                <a:latin typeface="Arial"/>
                <a:cs typeface="Arial"/>
              </a:rPr>
              <a:t>Safety</a:t>
            </a:r>
            <a:r>
              <a:rPr sz="1250" spc="-35" dirty="0">
                <a:latin typeface="Arial"/>
                <a:cs typeface="Arial"/>
              </a:rPr>
              <a:t> </a:t>
            </a:r>
            <a:r>
              <a:rPr sz="1250" dirty="0">
                <a:latin typeface="Arial"/>
                <a:cs typeface="Arial"/>
              </a:rPr>
              <a:t>Requirements</a:t>
            </a:r>
            <a:r>
              <a:rPr sz="1250" spc="-30" dirty="0">
                <a:latin typeface="Arial"/>
                <a:cs typeface="Arial"/>
              </a:rPr>
              <a:t> </a:t>
            </a:r>
            <a:r>
              <a:rPr sz="1250" spc="5" dirty="0">
                <a:latin typeface="Arial"/>
                <a:cs typeface="Arial"/>
              </a:rPr>
              <a:t>for</a:t>
            </a:r>
            <a:r>
              <a:rPr sz="1250" dirty="0">
                <a:latin typeface="Arial"/>
                <a:cs typeface="Arial"/>
              </a:rPr>
              <a:t> </a:t>
            </a:r>
            <a:r>
              <a:rPr sz="1250" spc="5" dirty="0">
                <a:latin typeface="Arial"/>
                <a:cs typeface="Arial"/>
              </a:rPr>
              <a:t>Electrical</a:t>
            </a:r>
            <a:r>
              <a:rPr sz="1250" spc="-65" dirty="0">
                <a:latin typeface="Arial"/>
                <a:cs typeface="Arial"/>
              </a:rPr>
              <a:t> </a:t>
            </a:r>
            <a:r>
              <a:rPr sz="1250" dirty="0">
                <a:latin typeface="Arial"/>
                <a:cs typeface="Arial"/>
              </a:rPr>
              <a:t>Equipment</a:t>
            </a:r>
            <a:r>
              <a:rPr sz="1250" spc="-30" dirty="0">
                <a:latin typeface="Arial"/>
                <a:cs typeface="Arial"/>
              </a:rPr>
              <a:t> </a:t>
            </a:r>
            <a:r>
              <a:rPr sz="1250" dirty="0">
                <a:latin typeface="Arial"/>
                <a:cs typeface="Arial"/>
              </a:rPr>
              <a:t>for</a:t>
            </a:r>
            <a:r>
              <a:rPr sz="1250" spc="-5" dirty="0">
                <a:latin typeface="Arial"/>
                <a:cs typeface="Arial"/>
              </a:rPr>
              <a:t> </a:t>
            </a:r>
            <a:r>
              <a:rPr sz="1250" dirty="0">
                <a:latin typeface="Arial"/>
                <a:cs typeface="Arial"/>
              </a:rPr>
              <a:t>Measurement, </a:t>
            </a:r>
            <a:r>
              <a:rPr sz="1250" spc="-330" dirty="0">
                <a:latin typeface="Arial"/>
                <a:cs typeface="Arial"/>
              </a:rPr>
              <a:t> </a:t>
            </a:r>
            <a:r>
              <a:rPr sz="1250" dirty="0">
                <a:latin typeface="Arial"/>
                <a:cs typeface="Arial"/>
              </a:rPr>
              <a:t>Control</a:t>
            </a:r>
            <a:endParaRPr sz="1250">
              <a:latin typeface="Arial"/>
              <a:cs typeface="Arial"/>
            </a:endParaRPr>
          </a:p>
          <a:p>
            <a:pPr marL="355600" indent="-342900">
              <a:lnSpc>
                <a:spcPct val="100000"/>
              </a:lnSpc>
              <a:buFont typeface="Symbol"/>
              <a:buChar char=""/>
              <a:tabLst>
                <a:tab pos="354965" algn="l"/>
                <a:tab pos="355600" algn="l"/>
              </a:tabLst>
            </a:pPr>
            <a:r>
              <a:rPr sz="1250" dirty="0">
                <a:latin typeface="Arial"/>
                <a:cs typeface="Arial"/>
              </a:rPr>
              <a:t>IEC/TC</a:t>
            </a:r>
            <a:r>
              <a:rPr sz="1250" spc="-20" dirty="0">
                <a:latin typeface="Arial"/>
                <a:cs typeface="Arial"/>
              </a:rPr>
              <a:t> </a:t>
            </a:r>
            <a:r>
              <a:rPr sz="1250" dirty="0">
                <a:latin typeface="Arial"/>
                <a:cs typeface="Arial"/>
              </a:rPr>
              <a:t>31:</a:t>
            </a:r>
            <a:r>
              <a:rPr sz="1250" spc="5" dirty="0">
                <a:latin typeface="Arial"/>
                <a:cs typeface="Arial"/>
              </a:rPr>
              <a:t> </a:t>
            </a:r>
            <a:r>
              <a:rPr sz="1250" dirty="0">
                <a:latin typeface="Arial"/>
                <a:cs typeface="Arial"/>
              </a:rPr>
              <a:t>Equipment</a:t>
            </a:r>
            <a:r>
              <a:rPr sz="1250" spc="-40" dirty="0">
                <a:latin typeface="Arial"/>
                <a:cs typeface="Arial"/>
              </a:rPr>
              <a:t> </a:t>
            </a:r>
            <a:r>
              <a:rPr sz="1250" dirty="0">
                <a:latin typeface="Arial"/>
                <a:cs typeface="Arial"/>
              </a:rPr>
              <a:t>for</a:t>
            </a:r>
            <a:r>
              <a:rPr sz="1250" spc="-5" dirty="0">
                <a:latin typeface="Arial"/>
                <a:cs typeface="Arial"/>
              </a:rPr>
              <a:t> </a:t>
            </a:r>
            <a:r>
              <a:rPr sz="1250" spc="5" dirty="0">
                <a:latin typeface="Arial"/>
                <a:cs typeface="Arial"/>
              </a:rPr>
              <a:t>explosive</a:t>
            </a:r>
            <a:r>
              <a:rPr sz="1250" spc="-70" dirty="0">
                <a:latin typeface="Arial"/>
                <a:cs typeface="Arial"/>
              </a:rPr>
              <a:t> </a:t>
            </a:r>
            <a:r>
              <a:rPr sz="1250" dirty="0">
                <a:latin typeface="Arial"/>
                <a:cs typeface="Arial"/>
              </a:rPr>
              <a:t>atmospheres</a:t>
            </a:r>
            <a:endParaRPr sz="1250">
              <a:latin typeface="Arial"/>
              <a:cs typeface="Arial"/>
            </a:endParaRPr>
          </a:p>
          <a:p>
            <a:pPr>
              <a:lnSpc>
                <a:spcPct val="100000"/>
              </a:lnSpc>
              <a:spcBef>
                <a:spcPts val="5"/>
              </a:spcBef>
              <a:buFont typeface="Symbol"/>
              <a:buChar char=""/>
            </a:pPr>
            <a:endParaRPr sz="1300">
              <a:latin typeface="Arial"/>
              <a:cs typeface="Arial"/>
            </a:endParaRPr>
          </a:p>
          <a:p>
            <a:pPr marL="355600" indent="-342900">
              <a:lnSpc>
                <a:spcPct val="100000"/>
              </a:lnSpc>
              <a:buFont typeface="Symbol"/>
              <a:buChar char=""/>
              <a:tabLst>
                <a:tab pos="354965" algn="l"/>
                <a:tab pos="355600" algn="l"/>
              </a:tabLst>
            </a:pPr>
            <a:r>
              <a:rPr sz="1250" spc="5" dirty="0">
                <a:latin typeface="Arial"/>
                <a:cs typeface="Arial"/>
              </a:rPr>
              <a:t>ISO</a:t>
            </a:r>
            <a:r>
              <a:rPr sz="1250" spc="-5" dirty="0">
                <a:latin typeface="Arial"/>
                <a:cs typeface="Arial"/>
              </a:rPr>
              <a:t> </a:t>
            </a:r>
            <a:r>
              <a:rPr sz="1250" dirty="0">
                <a:latin typeface="Arial"/>
                <a:cs typeface="Arial"/>
              </a:rPr>
              <a:t>22734</a:t>
            </a:r>
            <a:r>
              <a:rPr sz="1250" spc="-5" dirty="0">
                <a:latin typeface="Arial"/>
                <a:cs typeface="Arial"/>
              </a:rPr>
              <a:t> </a:t>
            </a:r>
            <a:r>
              <a:rPr sz="1250" dirty="0">
                <a:latin typeface="Arial"/>
                <a:cs typeface="Arial"/>
              </a:rPr>
              <a:t>-</a:t>
            </a:r>
            <a:r>
              <a:rPr sz="1250" spc="-5" dirty="0">
                <a:latin typeface="Arial"/>
                <a:cs typeface="Arial"/>
              </a:rPr>
              <a:t> </a:t>
            </a:r>
            <a:r>
              <a:rPr sz="1250" dirty="0">
                <a:latin typeface="Arial"/>
                <a:cs typeface="Arial"/>
              </a:rPr>
              <a:t>Hydrogen</a:t>
            </a:r>
            <a:r>
              <a:rPr sz="1250" spc="20" dirty="0">
                <a:latin typeface="Arial"/>
                <a:cs typeface="Arial"/>
              </a:rPr>
              <a:t> </a:t>
            </a:r>
            <a:r>
              <a:rPr sz="1250" dirty="0">
                <a:latin typeface="Arial"/>
                <a:cs typeface="Arial"/>
              </a:rPr>
              <a:t>generators</a:t>
            </a:r>
            <a:r>
              <a:rPr sz="1250" spc="-35" dirty="0">
                <a:latin typeface="Arial"/>
                <a:cs typeface="Arial"/>
              </a:rPr>
              <a:t> </a:t>
            </a:r>
            <a:r>
              <a:rPr sz="1250" dirty="0">
                <a:latin typeface="Arial"/>
                <a:cs typeface="Arial"/>
              </a:rPr>
              <a:t>using</a:t>
            </a:r>
            <a:r>
              <a:rPr sz="1250" spc="-5" dirty="0">
                <a:latin typeface="Arial"/>
                <a:cs typeface="Arial"/>
              </a:rPr>
              <a:t> </a:t>
            </a:r>
            <a:r>
              <a:rPr sz="1250" spc="-10" dirty="0">
                <a:latin typeface="Arial"/>
                <a:cs typeface="Arial"/>
              </a:rPr>
              <a:t>water</a:t>
            </a:r>
            <a:r>
              <a:rPr sz="1250" spc="15" dirty="0">
                <a:latin typeface="Arial"/>
                <a:cs typeface="Arial"/>
              </a:rPr>
              <a:t> </a:t>
            </a:r>
            <a:r>
              <a:rPr sz="1250" dirty="0">
                <a:latin typeface="Arial"/>
                <a:cs typeface="Arial"/>
              </a:rPr>
              <a:t>electrolysis</a:t>
            </a:r>
            <a:r>
              <a:rPr sz="1250" spc="-55" dirty="0">
                <a:latin typeface="Arial"/>
                <a:cs typeface="Arial"/>
              </a:rPr>
              <a:t> </a:t>
            </a:r>
            <a:r>
              <a:rPr sz="1250" dirty="0">
                <a:latin typeface="Arial"/>
                <a:cs typeface="Arial"/>
              </a:rPr>
              <a:t>(attached)</a:t>
            </a:r>
            <a:endParaRPr sz="1250">
              <a:latin typeface="Arial"/>
              <a:cs typeface="Arial"/>
            </a:endParaRPr>
          </a:p>
          <a:p>
            <a:pPr marL="355600" indent="-342900">
              <a:lnSpc>
                <a:spcPct val="100000"/>
              </a:lnSpc>
              <a:buFont typeface="Symbol"/>
              <a:buChar char=""/>
              <a:tabLst>
                <a:tab pos="354965" algn="l"/>
                <a:tab pos="355600" algn="l"/>
              </a:tabLst>
            </a:pPr>
            <a:r>
              <a:rPr sz="1250" dirty="0">
                <a:latin typeface="Arial"/>
                <a:cs typeface="Arial"/>
              </a:rPr>
              <a:t>NREL</a:t>
            </a:r>
            <a:r>
              <a:rPr sz="1250" spc="-55" dirty="0">
                <a:latin typeface="Arial"/>
                <a:cs typeface="Arial"/>
              </a:rPr>
              <a:t> </a:t>
            </a:r>
            <a:r>
              <a:rPr sz="1250" dirty="0">
                <a:latin typeface="Arial"/>
                <a:cs typeface="Arial"/>
              </a:rPr>
              <a:t>Hydrogen</a:t>
            </a:r>
            <a:r>
              <a:rPr sz="1250" spc="-30" dirty="0">
                <a:latin typeface="Arial"/>
                <a:cs typeface="Arial"/>
              </a:rPr>
              <a:t> </a:t>
            </a:r>
            <a:r>
              <a:rPr sz="1250" spc="-10" dirty="0">
                <a:latin typeface="Arial"/>
                <a:cs typeface="Arial"/>
              </a:rPr>
              <a:t>Technologies</a:t>
            </a:r>
            <a:r>
              <a:rPr sz="1250" spc="-25" dirty="0">
                <a:latin typeface="Arial"/>
                <a:cs typeface="Arial"/>
              </a:rPr>
              <a:t> </a:t>
            </a:r>
            <a:r>
              <a:rPr sz="1250" dirty="0">
                <a:latin typeface="Arial"/>
                <a:cs typeface="Arial"/>
              </a:rPr>
              <a:t>Safety</a:t>
            </a:r>
            <a:r>
              <a:rPr sz="1250" spc="-20" dirty="0">
                <a:latin typeface="Arial"/>
                <a:cs typeface="Arial"/>
              </a:rPr>
              <a:t> </a:t>
            </a:r>
            <a:r>
              <a:rPr sz="1250" dirty="0">
                <a:latin typeface="Arial"/>
                <a:cs typeface="Arial"/>
              </a:rPr>
              <a:t>Guide</a:t>
            </a:r>
            <a:r>
              <a:rPr sz="1250" spc="-15" dirty="0">
                <a:latin typeface="Arial"/>
                <a:cs typeface="Arial"/>
              </a:rPr>
              <a:t> </a:t>
            </a:r>
            <a:r>
              <a:rPr sz="1250" dirty="0">
                <a:latin typeface="Arial"/>
                <a:cs typeface="Arial"/>
              </a:rPr>
              <a:t>(attached)</a:t>
            </a:r>
            <a:endParaRPr sz="1250">
              <a:latin typeface="Arial"/>
              <a:cs typeface="Arial"/>
            </a:endParaRPr>
          </a:p>
        </p:txBody>
      </p:sp>
      <p:pic>
        <p:nvPicPr>
          <p:cNvPr id="5" name="object 5"/>
          <p:cNvPicPr/>
          <p:nvPr/>
        </p:nvPicPr>
        <p:blipFill>
          <a:blip r:embed="rId2" cstate="print"/>
          <a:stretch>
            <a:fillRect/>
          </a:stretch>
        </p:blipFill>
        <p:spPr>
          <a:xfrm>
            <a:off x="5697942" y="4216631"/>
            <a:ext cx="6259187" cy="1970026"/>
          </a:xfrm>
          <a:prstGeom prst="rect">
            <a:avLst/>
          </a:prstGeom>
        </p:spPr>
      </p:pic>
      <p:sp>
        <p:nvSpPr>
          <p:cNvPr id="6" name="object 6"/>
          <p:cNvSpPr txBox="1"/>
          <p:nvPr/>
        </p:nvSpPr>
        <p:spPr>
          <a:xfrm>
            <a:off x="258889" y="759058"/>
            <a:ext cx="4839335" cy="5401945"/>
          </a:xfrm>
          <a:prstGeom prst="rect">
            <a:avLst/>
          </a:prstGeom>
        </p:spPr>
        <p:txBody>
          <a:bodyPr vert="horz" wrap="square" lIns="0" tIns="12700" rIns="0" bIns="0" rtlCol="0">
            <a:spAutoFit/>
          </a:bodyPr>
          <a:lstStyle/>
          <a:p>
            <a:pPr marL="12700" marR="140335">
              <a:lnSpc>
                <a:spcPct val="107200"/>
              </a:lnSpc>
              <a:spcBef>
                <a:spcPts val="100"/>
              </a:spcBef>
            </a:pPr>
            <a:r>
              <a:rPr sz="1400" b="1" spc="-5" dirty="0">
                <a:latin typeface="Arial"/>
                <a:cs typeface="Arial"/>
              </a:rPr>
              <a:t>Hydrogen</a:t>
            </a:r>
            <a:r>
              <a:rPr sz="1400" b="1" spc="-25" dirty="0">
                <a:latin typeface="Arial"/>
                <a:cs typeface="Arial"/>
              </a:rPr>
              <a:t> </a:t>
            </a:r>
            <a:r>
              <a:rPr sz="1400" b="1" dirty="0">
                <a:latin typeface="Arial"/>
                <a:cs typeface="Arial"/>
              </a:rPr>
              <a:t>Projects</a:t>
            </a:r>
            <a:r>
              <a:rPr sz="1400" b="1" spc="-25" dirty="0">
                <a:latin typeface="Arial"/>
                <a:cs typeface="Arial"/>
              </a:rPr>
              <a:t> </a:t>
            </a:r>
            <a:r>
              <a:rPr sz="1400" b="1" spc="-5" dirty="0">
                <a:latin typeface="Arial"/>
                <a:cs typeface="Arial"/>
              </a:rPr>
              <a:t>with Production,</a:t>
            </a:r>
            <a:r>
              <a:rPr sz="1400" b="1" spc="-35" dirty="0">
                <a:latin typeface="Arial"/>
                <a:cs typeface="Arial"/>
              </a:rPr>
              <a:t> </a:t>
            </a:r>
            <a:r>
              <a:rPr sz="1400" b="1" spc="-5" dirty="0">
                <a:latin typeface="Arial"/>
                <a:cs typeface="Arial"/>
              </a:rPr>
              <a:t>Transportation</a:t>
            </a:r>
            <a:r>
              <a:rPr sz="1400" b="1" spc="-65" dirty="0">
                <a:latin typeface="Arial"/>
                <a:cs typeface="Arial"/>
              </a:rPr>
              <a:t> </a:t>
            </a:r>
            <a:r>
              <a:rPr sz="1400" b="1" dirty="0">
                <a:latin typeface="Arial"/>
                <a:cs typeface="Arial"/>
              </a:rPr>
              <a:t>and </a:t>
            </a:r>
            <a:r>
              <a:rPr sz="1400" b="1" spc="-370" dirty="0">
                <a:latin typeface="Arial"/>
                <a:cs typeface="Arial"/>
              </a:rPr>
              <a:t> </a:t>
            </a:r>
            <a:r>
              <a:rPr sz="1400" b="1" spc="-5" dirty="0">
                <a:latin typeface="Arial"/>
                <a:cs typeface="Arial"/>
              </a:rPr>
              <a:t>Subsurface</a:t>
            </a:r>
            <a:r>
              <a:rPr sz="1400" b="1" spc="-50" dirty="0">
                <a:latin typeface="Arial"/>
                <a:cs typeface="Arial"/>
              </a:rPr>
              <a:t> </a:t>
            </a:r>
            <a:r>
              <a:rPr sz="1400" b="1" spc="-5" dirty="0">
                <a:latin typeface="Arial"/>
                <a:cs typeface="Arial"/>
              </a:rPr>
              <a:t>Storage</a:t>
            </a:r>
            <a:r>
              <a:rPr sz="1400" b="1" spc="-10" dirty="0">
                <a:latin typeface="Arial"/>
                <a:cs typeface="Arial"/>
              </a:rPr>
              <a:t> </a:t>
            </a:r>
            <a:r>
              <a:rPr sz="1400" b="1" spc="-5" dirty="0">
                <a:latin typeface="Arial"/>
                <a:cs typeface="Arial"/>
              </a:rPr>
              <a:t>will</a:t>
            </a:r>
            <a:r>
              <a:rPr sz="1400" b="1" dirty="0">
                <a:latin typeface="Arial"/>
                <a:cs typeface="Arial"/>
              </a:rPr>
              <a:t> </a:t>
            </a:r>
            <a:r>
              <a:rPr sz="1400" b="1" spc="-5" dirty="0">
                <a:latin typeface="Arial"/>
                <a:cs typeface="Arial"/>
              </a:rPr>
              <a:t>generally</a:t>
            </a:r>
            <a:r>
              <a:rPr sz="1400" b="1" spc="-30" dirty="0">
                <a:latin typeface="Arial"/>
                <a:cs typeface="Arial"/>
              </a:rPr>
              <a:t> </a:t>
            </a:r>
            <a:r>
              <a:rPr sz="1400" b="1" dirty="0">
                <a:latin typeface="Arial"/>
                <a:cs typeface="Arial"/>
              </a:rPr>
              <a:t>need</a:t>
            </a:r>
            <a:r>
              <a:rPr sz="1400" b="1" spc="-25" dirty="0">
                <a:latin typeface="Arial"/>
                <a:cs typeface="Arial"/>
              </a:rPr>
              <a:t> </a:t>
            </a:r>
            <a:r>
              <a:rPr sz="1400" b="1" spc="-5" dirty="0">
                <a:latin typeface="Arial"/>
                <a:cs typeface="Arial"/>
              </a:rPr>
              <a:t>to meet:</a:t>
            </a:r>
            <a:endParaRPr sz="1400">
              <a:latin typeface="Arial"/>
              <a:cs typeface="Arial"/>
            </a:endParaRPr>
          </a:p>
          <a:p>
            <a:pPr>
              <a:lnSpc>
                <a:spcPct val="100000"/>
              </a:lnSpc>
              <a:spcBef>
                <a:spcPts val="30"/>
              </a:spcBef>
            </a:pPr>
            <a:endParaRPr sz="1650">
              <a:latin typeface="Arial"/>
              <a:cs typeface="Arial"/>
            </a:endParaRPr>
          </a:p>
          <a:p>
            <a:pPr marL="243840" indent="-231140">
              <a:lnSpc>
                <a:spcPct val="100000"/>
              </a:lnSpc>
              <a:buFont typeface="Symbol"/>
              <a:buChar char=""/>
              <a:tabLst>
                <a:tab pos="243204" algn="l"/>
                <a:tab pos="243840" algn="l"/>
              </a:tabLst>
            </a:pPr>
            <a:r>
              <a:rPr sz="1250" b="1" dirty="0">
                <a:latin typeface="Arial"/>
                <a:cs typeface="Arial"/>
              </a:rPr>
              <a:t>Federal</a:t>
            </a:r>
            <a:r>
              <a:rPr sz="1250" b="1" spc="-25" dirty="0">
                <a:latin typeface="Arial"/>
                <a:cs typeface="Arial"/>
              </a:rPr>
              <a:t> </a:t>
            </a:r>
            <a:r>
              <a:rPr sz="1250" b="1" dirty="0">
                <a:latin typeface="Arial"/>
                <a:cs typeface="Arial"/>
              </a:rPr>
              <a:t>Safety</a:t>
            </a:r>
            <a:r>
              <a:rPr sz="1250" b="1" spc="-55" dirty="0">
                <a:latin typeface="Arial"/>
                <a:cs typeface="Arial"/>
              </a:rPr>
              <a:t> </a:t>
            </a:r>
            <a:r>
              <a:rPr sz="1250" b="1" dirty="0">
                <a:latin typeface="Arial"/>
                <a:cs typeface="Arial"/>
              </a:rPr>
              <a:t>Regulations:</a:t>
            </a:r>
            <a:endParaRPr sz="1250">
              <a:latin typeface="Arial"/>
              <a:cs typeface="Arial"/>
            </a:endParaRPr>
          </a:p>
          <a:p>
            <a:pPr marL="675005" marR="5080" lvl="1" indent="-231140">
              <a:lnSpc>
                <a:spcPct val="106700"/>
              </a:lnSpc>
              <a:buFont typeface="Symbol"/>
              <a:buChar char=""/>
              <a:tabLst>
                <a:tab pos="675005" algn="l"/>
                <a:tab pos="675640" algn="l"/>
              </a:tabLst>
            </a:pPr>
            <a:r>
              <a:rPr sz="1250" dirty="0">
                <a:latin typeface="Arial"/>
                <a:cs typeface="Arial"/>
              </a:rPr>
              <a:t>OSHA Sections 4, 6, and 8; 29 CFR 1910.103 Subpart </a:t>
            </a:r>
            <a:r>
              <a:rPr sz="1250" spc="5" dirty="0">
                <a:latin typeface="Arial"/>
                <a:cs typeface="Arial"/>
              </a:rPr>
              <a:t>H – </a:t>
            </a:r>
            <a:r>
              <a:rPr sz="1250" spc="-335" dirty="0">
                <a:latin typeface="Arial"/>
                <a:cs typeface="Arial"/>
              </a:rPr>
              <a:t> </a:t>
            </a:r>
            <a:r>
              <a:rPr sz="1250" spc="-5" dirty="0">
                <a:latin typeface="Arial"/>
                <a:cs typeface="Arial"/>
              </a:rPr>
              <a:t>Hazardous</a:t>
            </a:r>
            <a:r>
              <a:rPr sz="1250" spc="15" dirty="0">
                <a:latin typeface="Arial"/>
                <a:cs typeface="Arial"/>
              </a:rPr>
              <a:t> </a:t>
            </a:r>
            <a:r>
              <a:rPr sz="1250" dirty="0">
                <a:latin typeface="Arial"/>
                <a:cs typeface="Arial"/>
              </a:rPr>
              <a:t>Materials</a:t>
            </a:r>
            <a:endParaRPr sz="1250">
              <a:latin typeface="Arial"/>
              <a:cs typeface="Arial"/>
            </a:endParaRPr>
          </a:p>
          <a:p>
            <a:pPr marL="675005" marR="245110" lvl="1" indent="-231140">
              <a:lnSpc>
                <a:spcPct val="106700"/>
              </a:lnSpc>
              <a:spcBef>
                <a:spcPts val="20"/>
              </a:spcBef>
              <a:buFont typeface="Symbol"/>
              <a:buChar char=""/>
              <a:tabLst>
                <a:tab pos="675005" algn="l"/>
                <a:tab pos="675640" algn="l"/>
              </a:tabLst>
            </a:pPr>
            <a:r>
              <a:rPr sz="1250" dirty="0">
                <a:latin typeface="Arial"/>
                <a:cs typeface="Arial"/>
              </a:rPr>
              <a:t>U.S. DOT 49 </a:t>
            </a:r>
            <a:r>
              <a:rPr sz="1250" spc="-5" dirty="0">
                <a:latin typeface="Arial"/>
                <a:cs typeface="Arial"/>
              </a:rPr>
              <a:t>CFR </a:t>
            </a:r>
            <a:r>
              <a:rPr sz="1250" dirty="0">
                <a:latin typeface="Arial"/>
                <a:cs typeface="Arial"/>
              </a:rPr>
              <a:t>171-179, 192 </a:t>
            </a:r>
            <a:r>
              <a:rPr sz="1250" spc="5" dirty="0">
                <a:latin typeface="Arial"/>
                <a:cs typeface="Arial"/>
              </a:rPr>
              <a:t>– </a:t>
            </a:r>
            <a:r>
              <a:rPr sz="1250" spc="-5" dirty="0">
                <a:latin typeface="Arial"/>
                <a:cs typeface="Arial"/>
              </a:rPr>
              <a:t>Hazardous </a:t>
            </a:r>
            <a:r>
              <a:rPr sz="1250" dirty="0">
                <a:latin typeface="Arial"/>
                <a:cs typeface="Arial"/>
              </a:rPr>
              <a:t>Materials </a:t>
            </a:r>
            <a:r>
              <a:rPr sz="1250" spc="-335" dirty="0">
                <a:latin typeface="Arial"/>
                <a:cs typeface="Arial"/>
              </a:rPr>
              <a:t> </a:t>
            </a:r>
            <a:r>
              <a:rPr sz="1250" dirty="0">
                <a:latin typeface="Arial"/>
                <a:cs typeface="Arial"/>
              </a:rPr>
              <a:t>Transportation</a:t>
            </a:r>
            <a:endParaRPr sz="1250">
              <a:latin typeface="Arial"/>
              <a:cs typeface="Arial"/>
            </a:endParaRPr>
          </a:p>
          <a:p>
            <a:pPr marL="243840" indent="-231140">
              <a:lnSpc>
                <a:spcPct val="100000"/>
              </a:lnSpc>
              <a:spcBef>
                <a:spcPts val="100"/>
              </a:spcBef>
              <a:buFont typeface="Symbol"/>
              <a:buChar char=""/>
              <a:tabLst>
                <a:tab pos="243204" algn="l"/>
                <a:tab pos="243840" algn="l"/>
              </a:tabLst>
            </a:pPr>
            <a:r>
              <a:rPr sz="1250" b="1" dirty="0">
                <a:latin typeface="Arial"/>
                <a:cs typeface="Arial"/>
              </a:rPr>
              <a:t>State</a:t>
            </a:r>
            <a:r>
              <a:rPr sz="1250" b="1" spc="-20" dirty="0">
                <a:latin typeface="Arial"/>
                <a:cs typeface="Arial"/>
              </a:rPr>
              <a:t> </a:t>
            </a:r>
            <a:r>
              <a:rPr sz="1250" b="1" dirty="0">
                <a:latin typeface="Arial"/>
                <a:cs typeface="Arial"/>
              </a:rPr>
              <a:t>Environmental</a:t>
            </a:r>
            <a:r>
              <a:rPr sz="1250" b="1" spc="-45" dirty="0">
                <a:latin typeface="Arial"/>
                <a:cs typeface="Arial"/>
              </a:rPr>
              <a:t> </a:t>
            </a:r>
            <a:r>
              <a:rPr sz="1250" b="1" dirty="0">
                <a:latin typeface="Arial"/>
                <a:cs typeface="Arial"/>
              </a:rPr>
              <a:t>Quality</a:t>
            </a:r>
            <a:r>
              <a:rPr sz="1250" b="1" spc="-40" dirty="0">
                <a:latin typeface="Arial"/>
                <a:cs typeface="Arial"/>
              </a:rPr>
              <a:t> </a:t>
            </a:r>
            <a:r>
              <a:rPr sz="1250" b="1" dirty="0">
                <a:latin typeface="Arial"/>
                <a:cs typeface="Arial"/>
              </a:rPr>
              <a:t>Regulations:</a:t>
            </a:r>
            <a:endParaRPr sz="1250">
              <a:latin typeface="Arial"/>
              <a:cs typeface="Arial"/>
            </a:endParaRPr>
          </a:p>
          <a:p>
            <a:pPr marL="675640" lvl="1" indent="-231140">
              <a:lnSpc>
                <a:spcPct val="100000"/>
              </a:lnSpc>
              <a:spcBef>
                <a:spcPts val="100"/>
              </a:spcBef>
              <a:buFont typeface="Symbol"/>
              <a:buChar char=""/>
              <a:tabLst>
                <a:tab pos="675005" algn="l"/>
                <a:tab pos="675640" algn="l"/>
              </a:tabLst>
            </a:pPr>
            <a:r>
              <a:rPr sz="1250" dirty="0">
                <a:latin typeface="Arial"/>
                <a:cs typeface="Arial"/>
              </a:rPr>
              <a:t>Air</a:t>
            </a:r>
            <a:r>
              <a:rPr sz="1250" spc="-50" dirty="0">
                <a:latin typeface="Arial"/>
                <a:cs typeface="Arial"/>
              </a:rPr>
              <a:t> </a:t>
            </a:r>
            <a:r>
              <a:rPr sz="1250" spc="5" dirty="0">
                <a:latin typeface="Arial"/>
                <a:cs typeface="Arial"/>
              </a:rPr>
              <a:t>Emissions</a:t>
            </a:r>
            <a:endParaRPr sz="1250">
              <a:latin typeface="Arial"/>
              <a:cs typeface="Arial"/>
            </a:endParaRPr>
          </a:p>
          <a:p>
            <a:pPr marL="675640" lvl="1" indent="-231140">
              <a:lnSpc>
                <a:spcPct val="100000"/>
              </a:lnSpc>
              <a:spcBef>
                <a:spcPts val="120"/>
              </a:spcBef>
              <a:buFont typeface="Symbol"/>
              <a:buChar char=""/>
              <a:tabLst>
                <a:tab pos="675005" algn="l"/>
                <a:tab pos="675640" algn="l"/>
              </a:tabLst>
            </a:pPr>
            <a:r>
              <a:rPr sz="1250" spc="-5" dirty="0">
                <a:latin typeface="Arial"/>
                <a:cs typeface="Arial"/>
              </a:rPr>
              <a:t>Groundwater</a:t>
            </a:r>
            <a:r>
              <a:rPr sz="1250" spc="-10" dirty="0">
                <a:latin typeface="Arial"/>
                <a:cs typeface="Arial"/>
              </a:rPr>
              <a:t> </a:t>
            </a:r>
            <a:r>
              <a:rPr sz="1250" dirty="0">
                <a:latin typeface="Arial"/>
                <a:cs typeface="Arial"/>
              </a:rPr>
              <a:t>Quality</a:t>
            </a:r>
            <a:endParaRPr sz="1250">
              <a:latin typeface="Arial"/>
              <a:cs typeface="Arial"/>
            </a:endParaRPr>
          </a:p>
          <a:p>
            <a:pPr marL="243840" indent="-231140">
              <a:lnSpc>
                <a:spcPct val="100000"/>
              </a:lnSpc>
              <a:spcBef>
                <a:spcPts val="100"/>
              </a:spcBef>
              <a:buFont typeface="Symbol"/>
              <a:buChar char=""/>
              <a:tabLst>
                <a:tab pos="243204" algn="l"/>
                <a:tab pos="243840" algn="l"/>
              </a:tabLst>
            </a:pPr>
            <a:r>
              <a:rPr sz="1250" b="1" spc="-5" dirty="0">
                <a:latin typeface="Arial"/>
                <a:cs typeface="Arial"/>
              </a:rPr>
              <a:t>Local</a:t>
            </a:r>
            <a:r>
              <a:rPr sz="1250" b="1" spc="-10" dirty="0">
                <a:latin typeface="Arial"/>
                <a:cs typeface="Arial"/>
              </a:rPr>
              <a:t> </a:t>
            </a:r>
            <a:r>
              <a:rPr sz="1250" b="1" spc="-5" dirty="0">
                <a:latin typeface="Arial"/>
                <a:cs typeface="Arial"/>
              </a:rPr>
              <a:t>Land Use</a:t>
            </a:r>
            <a:r>
              <a:rPr sz="1250" b="1" dirty="0">
                <a:latin typeface="Arial"/>
                <a:cs typeface="Arial"/>
              </a:rPr>
              <a:t> Ordinances:</a:t>
            </a:r>
            <a:endParaRPr sz="1250">
              <a:latin typeface="Arial"/>
              <a:cs typeface="Arial"/>
            </a:endParaRPr>
          </a:p>
          <a:p>
            <a:pPr marL="675640" lvl="1" indent="-231140">
              <a:lnSpc>
                <a:spcPct val="100000"/>
              </a:lnSpc>
              <a:spcBef>
                <a:spcPts val="100"/>
              </a:spcBef>
              <a:buFont typeface="Symbol"/>
              <a:buChar char=""/>
              <a:tabLst>
                <a:tab pos="675005" algn="l"/>
                <a:tab pos="675640" algn="l"/>
              </a:tabLst>
            </a:pPr>
            <a:r>
              <a:rPr sz="1250" dirty="0">
                <a:latin typeface="Arial"/>
                <a:cs typeface="Arial"/>
              </a:rPr>
              <a:t>Zoning</a:t>
            </a:r>
            <a:r>
              <a:rPr sz="1250" spc="-25" dirty="0">
                <a:latin typeface="Arial"/>
                <a:cs typeface="Arial"/>
              </a:rPr>
              <a:t> </a:t>
            </a:r>
            <a:r>
              <a:rPr sz="1250" dirty="0">
                <a:latin typeface="Arial"/>
                <a:cs typeface="Arial"/>
              </a:rPr>
              <a:t>and</a:t>
            </a:r>
            <a:r>
              <a:rPr sz="1250" spc="-5" dirty="0">
                <a:latin typeface="Arial"/>
                <a:cs typeface="Arial"/>
              </a:rPr>
              <a:t> </a:t>
            </a:r>
            <a:r>
              <a:rPr sz="1250" dirty="0">
                <a:latin typeface="Arial"/>
                <a:cs typeface="Arial"/>
              </a:rPr>
              <a:t>Conditional</a:t>
            </a:r>
            <a:r>
              <a:rPr sz="1250" spc="-40" dirty="0">
                <a:latin typeface="Arial"/>
                <a:cs typeface="Arial"/>
              </a:rPr>
              <a:t> </a:t>
            </a:r>
            <a:r>
              <a:rPr sz="1250" dirty="0">
                <a:latin typeface="Arial"/>
                <a:cs typeface="Arial"/>
              </a:rPr>
              <a:t>Uses</a:t>
            </a:r>
            <a:endParaRPr sz="1250">
              <a:latin typeface="Arial"/>
              <a:cs typeface="Arial"/>
            </a:endParaRPr>
          </a:p>
          <a:p>
            <a:pPr marL="675640" lvl="1" indent="-231140">
              <a:lnSpc>
                <a:spcPct val="100000"/>
              </a:lnSpc>
              <a:spcBef>
                <a:spcPts val="100"/>
              </a:spcBef>
              <a:buFont typeface="Symbol"/>
              <a:buChar char=""/>
              <a:tabLst>
                <a:tab pos="675005" algn="l"/>
                <a:tab pos="675640" algn="l"/>
              </a:tabLst>
            </a:pPr>
            <a:r>
              <a:rPr sz="1250" dirty="0">
                <a:latin typeface="Arial"/>
                <a:cs typeface="Arial"/>
              </a:rPr>
              <a:t>Building</a:t>
            </a:r>
            <a:r>
              <a:rPr sz="1250" spc="-10" dirty="0">
                <a:latin typeface="Arial"/>
                <a:cs typeface="Arial"/>
              </a:rPr>
              <a:t> </a:t>
            </a:r>
            <a:r>
              <a:rPr sz="1250" dirty="0">
                <a:latin typeface="Arial"/>
                <a:cs typeface="Arial"/>
              </a:rPr>
              <a:t>Inspection</a:t>
            </a:r>
            <a:r>
              <a:rPr sz="1250" spc="-70" dirty="0">
                <a:latin typeface="Arial"/>
                <a:cs typeface="Arial"/>
              </a:rPr>
              <a:t> </a:t>
            </a:r>
            <a:r>
              <a:rPr sz="1250" dirty="0">
                <a:latin typeface="Arial"/>
                <a:cs typeface="Arial"/>
              </a:rPr>
              <a:t>and</a:t>
            </a:r>
            <a:r>
              <a:rPr sz="1250" spc="15" dirty="0">
                <a:latin typeface="Arial"/>
                <a:cs typeface="Arial"/>
              </a:rPr>
              <a:t> </a:t>
            </a:r>
            <a:r>
              <a:rPr sz="1250" dirty="0">
                <a:latin typeface="Arial"/>
                <a:cs typeface="Arial"/>
              </a:rPr>
              <a:t>Fire</a:t>
            </a:r>
            <a:r>
              <a:rPr sz="1250" spc="-10" dirty="0">
                <a:latin typeface="Arial"/>
                <a:cs typeface="Arial"/>
              </a:rPr>
              <a:t> </a:t>
            </a:r>
            <a:r>
              <a:rPr sz="1250" dirty="0">
                <a:latin typeface="Arial"/>
                <a:cs typeface="Arial"/>
              </a:rPr>
              <a:t>Safety</a:t>
            </a:r>
            <a:r>
              <a:rPr sz="1250" spc="-20" dirty="0">
                <a:latin typeface="Arial"/>
                <a:cs typeface="Arial"/>
              </a:rPr>
              <a:t> </a:t>
            </a:r>
            <a:r>
              <a:rPr sz="1250" spc="5" dirty="0">
                <a:latin typeface="Arial"/>
                <a:cs typeface="Arial"/>
              </a:rPr>
              <a:t>Review</a:t>
            </a:r>
            <a:endParaRPr sz="1250">
              <a:latin typeface="Arial"/>
              <a:cs typeface="Arial"/>
            </a:endParaRPr>
          </a:p>
          <a:p>
            <a:pPr marL="243840" indent="-231140">
              <a:lnSpc>
                <a:spcPct val="100000"/>
              </a:lnSpc>
              <a:spcBef>
                <a:spcPts val="120"/>
              </a:spcBef>
              <a:buFont typeface="Symbol"/>
              <a:buChar char=""/>
              <a:tabLst>
                <a:tab pos="243204" algn="l"/>
                <a:tab pos="243840" algn="l"/>
              </a:tabLst>
            </a:pPr>
            <a:r>
              <a:rPr sz="1250" b="1" spc="-5" dirty="0">
                <a:latin typeface="Arial"/>
                <a:cs typeface="Arial"/>
              </a:rPr>
              <a:t>National</a:t>
            </a:r>
            <a:r>
              <a:rPr sz="1250" b="1" spc="-35" dirty="0">
                <a:latin typeface="Arial"/>
                <a:cs typeface="Arial"/>
              </a:rPr>
              <a:t> </a:t>
            </a:r>
            <a:r>
              <a:rPr sz="1250" b="1" spc="-5" dirty="0">
                <a:latin typeface="Arial"/>
                <a:cs typeface="Arial"/>
              </a:rPr>
              <a:t>Codes</a:t>
            </a:r>
            <a:r>
              <a:rPr sz="1250" b="1" dirty="0">
                <a:latin typeface="Arial"/>
                <a:cs typeface="Arial"/>
              </a:rPr>
              <a:t> and</a:t>
            </a:r>
            <a:r>
              <a:rPr sz="1250" b="1" spc="-10" dirty="0">
                <a:latin typeface="Arial"/>
                <a:cs typeface="Arial"/>
              </a:rPr>
              <a:t> </a:t>
            </a:r>
            <a:r>
              <a:rPr sz="1250" b="1" dirty="0">
                <a:latin typeface="Arial"/>
                <a:cs typeface="Arial"/>
              </a:rPr>
              <a:t>Standards:</a:t>
            </a:r>
            <a:endParaRPr sz="1250">
              <a:latin typeface="Arial"/>
              <a:cs typeface="Arial"/>
            </a:endParaRPr>
          </a:p>
          <a:p>
            <a:pPr marL="675640" lvl="1" indent="-231140">
              <a:lnSpc>
                <a:spcPct val="100000"/>
              </a:lnSpc>
              <a:spcBef>
                <a:spcPts val="100"/>
              </a:spcBef>
              <a:buFont typeface="Symbol"/>
              <a:buChar char=""/>
              <a:tabLst>
                <a:tab pos="675005" algn="l"/>
                <a:tab pos="675640" algn="l"/>
              </a:tabLst>
            </a:pPr>
            <a:r>
              <a:rPr sz="1250" spc="5" dirty="0">
                <a:latin typeface="Arial"/>
                <a:cs typeface="Arial"/>
              </a:rPr>
              <a:t>American</a:t>
            </a:r>
            <a:r>
              <a:rPr sz="1250" spc="-65" dirty="0">
                <a:latin typeface="Arial"/>
                <a:cs typeface="Arial"/>
              </a:rPr>
              <a:t> </a:t>
            </a:r>
            <a:r>
              <a:rPr sz="1250" dirty="0">
                <a:latin typeface="Arial"/>
                <a:cs typeface="Arial"/>
              </a:rPr>
              <a:t>National</a:t>
            </a:r>
            <a:r>
              <a:rPr sz="1250" spc="-40" dirty="0">
                <a:latin typeface="Arial"/>
                <a:cs typeface="Arial"/>
              </a:rPr>
              <a:t> </a:t>
            </a:r>
            <a:r>
              <a:rPr sz="1250" dirty="0">
                <a:latin typeface="Arial"/>
                <a:cs typeface="Arial"/>
              </a:rPr>
              <a:t>Standards</a:t>
            </a:r>
            <a:r>
              <a:rPr sz="1250" spc="-30" dirty="0">
                <a:latin typeface="Arial"/>
                <a:cs typeface="Arial"/>
              </a:rPr>
              <a:t> </a:t>
            </a:r>
            <a:r>
              <a:rPr sz="1250" spc="5" dirty="0">
                <a:latin typeface="Arial"/>
                <a:cs typeface="Arial"/>
              </a:rPr>
              <a:t>Institute</a:t>
            </a:r>
            <a:endParaRPr sz="1250">
              <a:latin typeface="Arial"/>
              <a:cs typeface="Arial"/>
            </a:endParaRPr>
          </a:p>
          <a:p>
            <a:pPr marL="675640" lvl="1" indent="-231140">
              <a:lnSpc>
                <a:spcPct val="100000"/>
              </a:lnSpc>
              <a:spcBef>
                <a:spcPts val="100"/>
              </a:spcBef>
              <a:buFont typeface="Symbol"/>
              <a:buChar char=""/>
              <a:tabLst>
                <a:tab pos="675005" algn="l"/>
                <a:tab pos="675640" algn="l"/>
              </a:tabLst>
            </a:pPr>
            <a:r>
              <a:rPr sz="1250" spc="5" dirty="0">
                <a:latin typeface="Arial"/>
                <a:cs typeface="Arial"/>
              </a:rPr>
              <a:t>American</a:t>
            </a:r>
            <a:r>
              <a:rPr sz="1250" spc="-70" dirty="0">
                <a:latin typeface="Arial"/>
                <a:cs typeface="Arial"/>
              </a:rPr>
              <a:t> </a:t>
            </a:r>
            <a:r>
              <a:rPr sz="1250" dirty="0">
                <a:latin typeface="Arial"/>
                <a:cs typeface="Arial"/>
              </a:rPr>
              <a:t>Petroleum</a:t>
            </a:r>
            <a:r>
              <a:rPr sz="1250" spc="-55" dirty="0">
                <a:latin typeface="Arial"/>
                <a:cs typeface="Arial"/>
              </a:rPr>
              <a:t> </a:t>
            </a:r>
            <a:r>
              <a:rPr sz="1250" spc="5" dirty="0">
                <a:latin typeface="Arial"/>
                <a:cs typeface="Arial"/>
              </a:rPr>
              <a:t>Institute</a:t>
            </a:r>
            <a:endParaRPr sz="1250">
              <a:latin typeface="Arial"/>
              <a:cs typeface="Arial"/>
            </a:endParaRPr>
          </a:p>
          <a:p>
            <a:pPr marL="675640" lvl="1" indent="-231140">
              <a:lnSpc>
                <a:spcPct val="100000"/>
              </a:lnSpc>
              <a:spcBef>
                <a:spcPts val="100"/>
              </a:spcBef>
              <a:buFont typeface="Symbol"/>
              <a:buChar char=""/>
              <a:tabLst>
                <a:tab pos="675005" algn="l"/>
                <a:tab pos="675640" algn="l"/>
              </a:tabLst>
            </a:pPr>
            <a:r>
              <a:rPr sz="1250" spc="5" dirty="0">
                <a:latin typeface="Arial"/>
                <a:cs typeface="Arial"/>
              </a:rPr>
              <a:t>American</a:t>
            </a:r>
            <a:r>
              <a:rPr sz="1250" spc="-55" dirty="0">
                <a:latin typeface="Arial"/>
                <a:cs typeface="Arial"/>
              </a:rPr>
              <a:t> </a:t>
            </a:r>
            <a:r>
              <a:rPr sz="1250" dirty="0">
                <a:latin typeface="Arial"/>
                <a:cs typeface="Arial"/>
              </a:rPr>
              <a:t>Society</a:t>
            </a:r>
            <a:r>
              <a:rPr sz="1250" spc="-50" dirty="0">
                <a:latin typeface="Arial"/>
                <a:cs typeface="Arial"/>
              </a:rPr>
              <a:t> </a:t>
            </a:r>
            <a:r>
              <a:rPr sz="1250" dirty="0">
                <a:latin typeface="Arial"/>
                <a:cs typeface="Arial"/>
              </a:rPr>
              <a:t>of</a:t>
            </a:r>
            <a:r>
              <a:rPr sz="1250" spc="-5" dirty="0">
                <a:latin typeface="Arial"/>
                <a:cs typeface="Arial"/>
              </a:rPr>
              <a:t> </a:t>
            </a:r>
            <a:r>
              <a:rPr sz="1250" spc="5" dirty="0">
                <a:latin typeface="Arial"/>
                <a:cs typeface="Arial"/>
              </a:rPr>
              <a:t>Civil</a:t>
            </a:r>
            <a:r>
              <a:rPr sz="1250" spc="-55" dirty="0">
                <a:latin typeface="Arial"/>
                <a:cs typeface="Arial"/>
              </a:rPr>
              <a:t> </a:t>
            </a:r>
            <a:r>
              <a:rPr sz="1250" dirty="0">
                <a:latin typeface="Arial"/>
                <a:cs typeface="Arial"/>
              </a:rPr>
              <a:t>Engineers</a:t>
            </a:r>
            <a:endParaRPr sz="1250">
              <a:latin typeface="Arial"/>
              <a:cs typeface="Arial"/>
            </a:endParaRPr>
          </a:p>
          <a:p>
            <a:pPr marL="675640" lvl="1" indent="-231140">
              <a:lnSpc>
                <a:spcPct val="100000"/>
              </a:lnSpc>
              <a:spcBef>
                <a:spcPts val="120"/>
              </a:spcBef>
              <a:buFont typeface="Symbol"/>
              <a:buChar char=""/>
              <a:tabLst>
                <a:tab pos="675005" algn="l"/>
                <a:tab pos="675640" algn="l"/>
              </a:tabLst>
            </a:pPr>
            <a:r>
              <a:rPr sz="1250" spc="5" dirty="0">
                <a:latin typeface="Arial"/>
                <a:cs typeface="Arial"/>
              </a:rPr>
              <a:t>American</a:t>
            </a:r>
            <a:r>
              <a:rPr sz="1250" spc="-50" dirty="0">
                <a:latin typeface="Arial"/>
                <a:cs typeface="Arial"/>
              </a:rPr>
              <a:t> </a:t>
            </a:r>
            <a:r>
              <a:rPr sz="1250" dirty="0">
                <a:latin typeface="Arial"/>
                <a:cs typeface="Arial"/>
              </a:rPr>
              <a:t>Society</a:t>
            </a:r>
            <a:r>
              <a:rPr sz="1250" spc="-35" dirty="0">
                <a:latin typeface="Arial"/>
                <a:cs typeface="Arial"/>
              </a:rPr>
              <a:t> </a:t>
            </a:r>
            <a:r>
              <a:rPr sz="1250" dirty="0">
                <a:latin typeface="Arial"/>
                <a:cs typeface="Arial"/>
              </a:rPr>
              <a:t>of Testing</a:t>
            </a:r>
            <a:r>
              <a:rPr sz="1250" spc="-25" dirty="0">
                <a:latin typeface="Arial"/>
                <a:cs typeface="Arial"/>
              </a:rPr>
              <a:t> </a:t>
            </a:r>
            <a:r>
              <a:rPr sz="1250" dirty="0">
                <a:latin typeface="Arial"/>
                <a:cs typeface="Arial"/>
              </a:rPr>
              <a:t>and</a:t>
            </a:r>
            <a:r>
              <a:rPr sz="1250" spc="10" dirty="0">
                <a:latin typeface="Arial"/>
                <a:cs typeface="Arial"/>
              </a:rPr>
              <a:t> </a:t>
            </a:r>
            <a:r>
              <a:rPr sz="1250" dirty="0">
                <a:latin typeface="Arial"/>
                <a:cs typeface="Arial"/>
              </a:rPr>
              <a:t>Materials</a:t>
            </a:r>
            <a:endParaRPr sz="1250">
              <a:latin typeface="Arial"/>
              <a:cs typeface="Arial"/>
            </a:endParaRPr>
          </a:p>
          <a:p>
            <a:pPr marL="675640" lvl="1" indent="-231140">
              <a:lnSpc>
                <a:spcPct val="100000"/>
              </a:lnSpc>
              <a:spcBef>
                <a:spcPts val="100"/>
              </a:spcBef>
              <a:buFont typeface="Symbol"/>
              <a:buChar char=""/>
              <a:tabLst>
                <a:tab pos="675005" algn="l"/>
                <a:tab pos="675640" algn="l"/>
              </a:tabLst>
            </a:pPr>
            <a:r>
              <a:rPr sz="1250" spc="5" dirty="0">
                <a:latin typeface="Arial"/>
                <a:cs typeface="Arial"/>
              </a:rPr>
              <a:t>American</a:t>
            </a:r>
            <a:r>
              <a:rPr sz="1250" spc="-60" dirty="0">
                <a:latin typeface="Arial"/>
                <a:cs typeface="Arial"/>
              </a:rPr>
              <a:t> </a:t>
            </a:r>
            <a:r>
              <a:rPr sz="1250" dirty="0">
                <a:latin typeface="Arial"/>
                <a:cs typeface="Arial"/>
              </a:rPr>
              <a:t>Society</a:t>
            </a:r>
            <a:r>
              <a:rPr sz="1250" spc="-50" dirty="0">
                <a:latin typeface="Arial"/>
                <a:cs typeface="Arial"/>
              </a:rPr>
              <a:t> </a:t>
            </a:r>
            <a:r>
              <a:rPr sz="1250" dirty="0">
                <a:latin typeface="Arial"/>
                <a:cs typeface="Arial"/>
              </a:rPr>
              <a:t>of</a:t>
            </a:r>
            <a:r>
              <a:rPr sz="1250" spc="-5" dirty="0">
                <a:latin typeface="Arial"/>
                <a:cs typeface="Arial"/>
              </a:rPr>
              <a:t> </a:t>
            </a:r>
            <a:r>
              <a:rPr sz="1250" spc="5" dirty="0">
                <a:latin typeface="Arial"/>
                <a:cs typeface="Arial"/>
              </a:rPr>
              <a:t>Mechanical</a:t>
            </a:r>
            <a:r>
              <a:rPr sz="1250" spc="-80" dirty="0">
                <a:latin typeface="Arial"/>
                <a:cs typeface="Arial"/>
              </a:rPr>
              <a:t> </a:t>
            </a:r>
            <a:r>
              <a:rPr sz="1250" dirty="0">
                <a:latin typeface="Arial"/>
                <a:cs typeface="Arial"/>
              </a:rPr>
              <a:t>Engineers</a:t>
            </a:r>
            <a:endParaRPr sz="1250">
              <a:latin typeface="Arial"/>
              <a:cs typeface="Arial"/>
            </a:endParaRPr>
          </a:p>
          <a:p>
            <a:pPr marL="675640" lvl="1" indent="-231140">
              <a:lnSpc>
                <a:spcPct val="100000"/>
              </a:lnSpc>
              <a:spcBef>
                <a:spcPts val="100"/>
              </a:spcBef>
              <a:buFont typeface="Symbol"/>
              <a:buChar char=""/>
              <a:tabLst>
                <a:tab pos="675005" algn="l"/>
                <a:tab pos="675640" algn="l"/>
              </a:tabLst>
            </a:pPr>
            <a:r>
              <a:rPr sz="1250" spc="5" dirty="0">
                <a:latin typeface="Arial"/>
                <a:cs typeface="Arial"/>
              </a:rPr>
              <a:t>Compressed</a:t>
            </a:r>
            <a:r>
              <a:rPr sz="1250" spc="-60" dirty="0">
                <a:latin typeface="Arial"/>
                <a:cs typeface="Arial"/>
              </a:rPr>
              <a:t> </a:t>
            </a:r>
            <a:r>
              <a:rPr sz="1250" dirty="0">
                <a:latin typeface="Arial"/>
                <a:cs typeface="Arial"/>
              </a:rPr>
              <a:t>Gas</a:t>
            </a:r>
            <a:r>
              <a:rPr sz="1250" spc="-25" dirty="0">
                <a:latin typeface="Arial"/>
                <a:cs typeface="Arial"/>
              </a:rPr>
              <a:t> </a:t>
            </a:r>
            <a:r>
              <a:rPr sz="1250" spc="5" dirty="0">
                <a:latin typeface="Arial"/>
                <a:cs typeface="Arial"/>
              </a:rPr>
              <a:t>Association</a:t>
            </a:r>
            <a:r>
              <a:rPr sz="1250" spc="-75" dirty="0">
                <a:latin typeface="Arial"/>
                <a:cs typeface="Arial"/>
              </a:rPr>
              <a:t> </a:t>
            </a:r>
            <a:r>
              <a:rPr sz="1250" spc="5" dirty="0">
                <a:latin typeface="Arial"/>
                <a:cs typeface="Arial"/>
              </a:rPr>
              <a:t>H</a:t>
            </a:r>
            <a:r>
              <a:rPr sz="1250" spc="-10" dirty="0">
                <a:latin typeface="Arial"/>
                <a:cs typeface="Arial"/>
              </a:rPr>
              <a:t> </a:t>
            </a:r>
            <a:r>
              <a:rPr sz="1250" dirty="0">
                <a:latin typeface="Arial"/>
                <a:cs typeface="Arial"/>
              </a:rPr>
              <a:t>and</a:t>
            </a:r>
            <a:r>
              <a:rPr sz="1250" spc="-15" dirty="0">
                <a:latin typeface="Arial"/>
                <a:cs typeface="Arial"/>
              </a:rPr>
              <a:t> </a:t>
            </a:r>
            <a:r>
              <a:rPr sz="1250" spc="5" dirty="0">
                <a:latin typeface="Arial"/>
                <a:cs typeface="Arial"/>
              </a:rPr>
              <a:t>S</a:t>
            </a:r>
            <a:r>
              <a:rPr sz="1250" dirty="0">
                <a:latin typeface="Arial"/>
                <a:cs typeface="Arial"/>
              </a:rPr>
              <a:t> Series</a:t>
            </a:r>
            <a:endParaRPr sz="1250">
              <a:latin typeface="Arial"/>
              <a:cs typeface="Arial"/>
            </a:endParaRPr>
          </a:p>
          <a:p>
            <a:pPr marL="675640" lvl="1" indent="-231140">
              <a:lnSpc>
                <a:spcPct val="100000"/>
              </a:lnSpc>
              <a:spcBef>
                <a:spcPts val="100"/>
              </a:spcBef>
              <a:buFont typeface="Symbol"/>
              <a:buChar char=""/>
              <a:tabLst>
                <a:tab pos="675005" algn="l"/>
                <a:tab pos="675640" algn="l"/>
              </a:tabLst>
            </a:pPr>
            <a:r>
              <a:rPr sz="1250" dirty="0">
                <a:latin typeface="Arial"/>
                <a:cs typeface="Arial"/>
              </a:rPr>
              <a:t>National</a:t>
            </a:r>
            <a:r>
              <a:rPr sz="1250" spc="-10" dirty="0">
                <a:latin typeface="Arial"/>
                <a:cs typeface="Arial"/>
              </a:rPr>
              <a:t> </a:t>
            </a:r>
            <a:r>
              <a:rPr sz="1250" dirty="0">
                <a:latin typeface="Arial"/>
                <a:cs typeface="Arial"/>
              </a:rPr>
              <a:t>Fire</a:t>
            </a:r>
            <a:r>
              <a:rPr sz="1250" spc="-5" dirty="0">
                <a:latin typeface="Arial"/>
                <a:cs typeface="Arial"/>
              </a:rPr>
              <a:t> </a:t>
            </a:r>
            <a:r>
              <a:rPr sz="1250" dirty="0">
                <a:latin typeface="Arial"/>
                <a:cs typeface="Arial"/>
              </a:rPr>
              <a:t>Protection</a:t>
            </a:r>
            <a:r>
              <a:rPr sz="1250" spc="-50" dirty="0">
                <a:latin typeface="Arial"/>
                <a:cs typeface="Arial"/>
              </a:rPr>
              <a:t> </a:t>
            </a:r>
            <a:r>
              <a:rPr sz="1250" dirty="0">
                <a:latin typeface="Arial"/>
                <a:cs typeface="Arial"/>
              </a:rPr>
              <a:t>Association</a:t>
            </a:r>
            <a:r>
              <a:rPr sz="1250" spc="-45" dirty="0">
                <a:latin typeface="Arial"/>
                <a:cs typeface="Arial"/>
              </a:rPr>
              <a:t> </a:t>
            </a:r>
            <a:r>
              <a:rPr sz="1250" dirty="0">
                <a:latin typeface="Arial"/>
                <a:cs typeface="Arial"/>
              </a:rPr>
              <a:t>Codes</a:t>
            </a:r>
            <a:r>
              <a:rPr sz="1250" spc="-20" dirty="0">
                <a:latin typeface="Arial"/>
                <a:cs typeface="Arial"/>
              </a:rPr>
              <a:t> </a:t>
            </a:r>
            <a:r>
              <a:rPr sz="1250" dirty="0">
                <a:latin typeface="Arial"/>
                <a:cs typeface="Arial"/>
              </a:rPr>
              <a:t>1,</a:t>
            </a:r>
            <a:r>
              <a:rPr sz="1250" spc="5" dirty="0">
                <a:latin typeface="Arial"/>
                <a:cs typeface="Arial"/>
              </a:rPr>
              <a:t> </a:t>
            </a:r>
            <a:r>
              <a:rPr sz="1250" dirty="0">
                <a:latin typeface="Arial"/>
                <a:cs typeface="Arial"/>
              </a:rPr>
              <a:t>2, 55,</a:t>
            </a:r>
            <a:r>
              <a:rPr sz="1250" spc="5" dirty="0">
                <a:latin typeface="Arial"/>
                <a:cs typeface="Arial"/>
              </a:rPr>
              <a:t> </a:t>
            </a:r>
            <a:r>
              <a:rPr sz="1250" dirty="0">
                <a:latin typeface="Arial"/>
                <a:cs typeface="Arial"/>
              </a:rPr>
              <a:t>853</a:t>
            </a:r>
            <a:endParaRPr sz="1250">
              <a:latin typeface="Arial"/>
              <a:cs typeface="Arial"/>
            </a:endParaRPr>
          </a:p>
          <a:p>
            <a:pPr marL="675640" lvl="1" indent="-231140">
              <a:lnSpc>
                <a:spcPct val="100000"/>
              </a:lnSpc>
              <a:spcBef>
                <a:spcPts val="120"/>
              </a:spcBef>
              <a:buFont typeface="Symbol"/>
              <a:buChar char=""/>
              <a:tabLst>
                <a:tab pos="675005" algn="l"/>
                <a:tab pos="675640" algn="l"/>
              </a:tabLst>
            </a:pPr>
            <a:r>
              <a:rPr sz="1250" dirty="0">
                <a:latin typeface="Arial"/>
                <a:cs typeface="Arial"/>
              </a:rPr>
              <a:t>International</a:t>
            </a:r>
            <a:r>
              <a:rPr sz="1250" spc="-65" dirty="0">
                <a:latin typeface="Arial"/>
                <a:cs typeface="Arial"/>
              </a:rPr>
              <a:t> </a:t>
            </a:r>
            <a:r>
              <a:rPr sz="1250" dirty="0">
                <a:latin typeface="Arial"/>
                <a:cs typeface="Arial"/>
              </a:rPr>
              <a:t>Building</a:t>
            </a:r>
            <a:r>
              <a:rPr sz="1250" spc="-25" dirty="0">
                <a:latin typeface="Arial"/>
                <a:cs typeface="Arial"/>
              </a:rPr>
              <a:t> </a:t>
            </a:r>
            <a:r>
              <a:rPr sz="1250" dirty="0">
                <a:latin typeface="Arial"/>
                <a:cs typeface="Arial"/>
              </a:rPr>
              <a:t>Code</a:t>
            </a:r>
            <a:endParaRPr sz="1250">
              <a:latin typeface="Arial"/>
              <a:cs typeface="Arial"/>
            </a:endParaRPr>
          </a:p>
          <a:p>
            <a:pPr marL="675640" lvl="1" indent="-231140">
              <a:lnSpc>
                <a:spcPct val="100000"/>
              </a:lnSpc>
              <a:spcBef>
                <a:spcPts val="100"/>
              </a:spcBef>
              <a:buFont typeface="Symbol"/>
              <a:buChar char=""/>
              <a:tabLst>
                <a:tab pos="675005" algn="l"/>
                <a:tab pos="675640" algn="l"/>
              </a:tabLst>
            </a:pPr>
            <a:r>
              <a:rPr sz="1250" dirty="0">
                <a:latin typeface="Arial"/>
                <a:cs typeface="Arial"/>
              </a:rPr>
              <a:t>International</a:t>
            </a:r>
            <a:r>
              <a:rPr sz="1250" spc="-70" dirty="0">
                <a:latin typeface="Arial"/>
                <a:cs typeface="Arial"/>
              </a:rPr>
              <a:t> </a:t>
            </a:r>
            <a:r>
              <a:rPr sz="1250" dirty="0">
                <a:latin typeface="Arial"/>
                <a:cs typeface="Arial"/>
              </a:rPr>
              <a:t>Fire</a:t>
            </a:r>
            <a:r>
              <a:rPr sz="1250" spc="-25" dirty="0">
                <a:latin typeface="Arial"/>
                <a:cs typeface="Arial"/>
              </a:rPr>
              <a:t> </a:t>
            </a:r>
            <a:r>
              <a:rPr sz="1250" dirty="0">
                <a:latin typeface="Arial"/>
                <a:cs typeface="Arial"/>
              </a:rPr>
              <a:t>Code</a:t>
            </a:r>
            <a:endParaRPr sz="1250">
              <a:latin typeface="Arial"/>
              <a:cs typeface="Arial"/>
            </a:endParaRPr>
          </a:p>
          <a:p>
            <a:pPr marL="675640" lvl="1" indent="-231140">
              <a:lnSpc>
                <a:spcPct val="100000"/>
              </a:lnSpc>
              <a:spcBef>
                <a:spcPts val="100"/>
              </a:spcBef>
              <a:buFont typeface="Symbol"/>
              <a:buChar char=""/>
              <a:tabLst>
                <a:tab pos="675005" algn="l"/>
                <a:tab pos="675640" algn="l"/>
              </a:tabLst>
            </a:pPr>
            <a:r>
              <a:rPr sz="1250" dirty="0">
                <a:latin typeface="Arial"/>
                <a:cs typeface="Arial"/>
              </a:rPr>
              <a:t>International</a:t>
            </a:r>
            <a:r>
              <a:rPr sz="1250" spc="-70" dirty="0">
                <a:latin typeface="Arial"/>
                <a:cs typeface="Arial"/>
              </a:rPr>
              <a:t> </a:t>
            </a:r>
            <a:r>
              <a:rPr sz="1250" spc="5" dirty="0">
                <a:latin typeface="Arial"/>
                <a:cs typeface="Arial"/>
              </a:rPr>
              <a:t>Mechanical</a:t>
            </a:r>
            <a:r>
              <a:rPr sz="1250" spc="-70" dirty="0">
                <a:latin typeface="Arial"/>
                <a:cs typeface="Arial"/>
              </a:rPr>
              <a:t> </a:t>
            </a:r>
            <a:r>
              <a:rPr sz="1250" dirty="0">
                <a:latin typeface="Arial"/>
                <a:cs typeface="Arial"/>
              </a:rPr>
              <a:t>Code</a:t>
            </a:r>
            <a:endParaRPr sz="1250">
              <a:latin typeface="Arial"/>
              <a:cs typeface="Arial"/>
            </a:endParaRPr>
          </a:p>
          <a:p>
            <a:pPr marL="675640" lvl="1" indent="-231140">
              <a:lnSpc>
                <a:spcPct val="100000"/>
              </a:lnSpc>
              <a:spcBef>
                <a:spcPts val="100"/>
              </a:spcBef>
              <a:buFont typeface="Symbol"/>
              <a:buChar char=""/>
              <a:tabLst>
                <a:tab pos="675005" algn="l"/>
                <a:tab pos="675640" algn="l"/>
              </a:tabLst>
            </a:pPr>
            <a:r>
              <a:rPr sz="1250" dirty="0">
                <a:latin typeface="Arial"/>
                <a:cs typeface="Arial"/>
              </a:rPr>
              <a:t>International</a:t>
            </a:r>
            <a:r>
              <a:rPr sz="1250" spc="-55" dirty="0">
                <a:latin typeface="Arial"/>
                <a:cs typeface="Arial"/>
              </a:rPr>
              <a:t> </a:t>
            </a:r>
            <a:r>
              <a:rPr sz="1250" spc="-5" dirty="0">
                <a:latin typeface="Arial"/>
                <a:cs typeface="Arial"/>
              </a:rPr>
              <a:t>Fuel</a:t>
            </a:r>
            <a:r>
              <a:rPr sz="1250" spc="5" dirty="0">
                <a:latin typeface="Arial"/>
                <a:cs typeface="Arial"/>
              </a:rPr>
              <a:t> </a:t>
            </a:r>
            <a:r>
              <a:rPr sz="1250" dirty="0">
                <a:latin typeface="Arial"/>
                <a:cs typeface="Arial"/>
              </a:rPr>
              <a:t>Gas</a:t>
            </a:r>
            <a:r>
              <a:rPr sz="1250" spc="-20" dirty="0">
                <a:latin typeface="Arial"/>
                <a:cs typeface="Arial"/>
              </a:rPr>
              <a:t> </a:t>
            </a:r>
            <a:r>
              <a:rPr sz="1250" spc="-5" dirty="0">
                <a:latin typeface="Arial"/>
                <a:cs typeface="Arial"/>
              </a:rPr>
              <a:t>Code</a:t>
            </a:r>
            <a:endParaRPr sz="1250">
              <a:latin typeface="Arial"/>
              <a:cs typeface="Arial"/>
            </a:endParaRPr>
          </a:p>
        </p:txBody>
      </p:sp>
      <p:sp>
        <p:nvSpPr>
          <p:cNvPr id="7" name="object 7"/>
          <p:cNvSpPr txBox="1">
            <a:spLocks noGrp="1"/>
          </p:cNvSpPr>
          <p:nvPr>
            <p:ph type="sldNum" sz="quarter" idx="7"/>
          </p:nvPr>
        </p:nvSpPr>
        <p:spPr>
          <a:prstGeom prst="rect">
            <a:avLst/>
          </a:prstGeom>
        </p:spPr>
        <p:txBody>
          <a:bodyPr vert="horz" wrap="square" lIns="0" tIns="635" rIns="0" bIns="0" rtlCol="0">
            <a:spAutoFit/>
          </a:bodyPr>
          <a:lstStyle/>
          <a:p>
            <a:pPr marL="108585">
              <a:lnSpc>
                <a:spcPct val="100000"/>
              </a:lnSpc>
              <a:spcBef>
                <a:spcPts val="5"/>
              </a:spcBef>
            </a:pPr>
            <a:fld id="{81D60167-4931-47E6-BA6A-407CBD079E47}" type="slidenum">
              <a:rPr dirty="0"/>
              <a:t>7</a:t>
            </a:fld>
            <a:endParaRPr dirty="0"/>
          </a:p>
        </p:txBody>
      </p:sp>
      <p:sp>
        <p:nvSpPr>
          <p:cNvPr id="8" name="object 8"/>
          <p:cNvSpPr txBox="1">
            <a:spLocks noGrp="1"/>
          </p:cNvSpPr>
          <p:nvPr>
            <p:ph type="ftr" sz="quarter" idx="5"/>
          </p:nvPr>
        </p:nvSpPr>
        <p:spPr>
          <a:prstGeom prst="rect">
            <a:avLst/>
          </a:prstGeom>
        </p:spPr>
        <p:txBody>
          <a:bodyPr vert="horz" wrap="square" lIns="0" tIns="3810" rIns="0" bIns="0" rtlCol="0">
            <a:spAutoFit/>
          </a:bodyPr>
          <a:lstStyle/>
          <a:p>
            <a:pPr marL="12700">
              <a:lnSpc>
                <a:spcPct val="100000"/>
              </a:lnSpc>
              <a:spcBef>
                <a:spcPts val="30"/>
              </a:spcBef>
            </a:pPr>
            <a:r>
              <a:rPr dirty="0"/>
              <a:t>©</a:t>
            </a:r>
            <a:r>
              <a:rPr spc="5" dirty="0"/>
              <a:t> </a:t>
            </a:r>
            <a:r>
              <a:rPr spc="-10" dirty="0"/>
              <a:t>2020</a:t>
            </a:r>
            <a:r>
              <a:rPr spc="15" dirty="0"/>
              <a:t> </a:t>
            </a:r>
            <a:r>
              <a:rPr spc="-5" dirty="0"/>
              <a:t>Mitsubishi</a:t>
            </a:r>
            <a:r>
              <a:rPr spc="30" dirty="0"/>
              <a:t> </a:t>
            </a:r>
            <a:r>
              <a:rPr spc="-20" dirty="0"/>
              <a:t>Power</a:t>
            </a:r>
            <a:r>
              <a:rPr spc="65" dirty="0"/>
              <a:t> </a:t>
            </a:r>
            <a:r>
              <a:rPr spc="-10" dirty="0"/>
              <a:t>Americas,</a:t>
            </a:r>
            <a:r>
              <a:rPr spc="70" dirty="0"/>
              <a:t> </a:t>
            </a:r>
            <a:r>
              <a:rPr spc="-5" dirty="0"/>
              <a:t>Inc.</a:t>
            </a:r>
            <a:r>
              <a:rPr spc="5" dirty="0"/>
              <a:t> </a:t>
            </a:r>
            <a:r>
              <a:rPr spc="-10" dirty="0"/>
              <a:t>All</a:t>
            </a:r>
            <a:r>
              <a:rPr spc="30" dirty="0"/>
              <a:t> </a:t>
            </a:r>
            <a:r>
              <a:rPr spc="-10" dirty="0"/>
              <a:t>Rights</a:t>
            </a:r>
            <a:r>
              <a:rPr spc="15" dirty="0"/>
              <a:t> </a:t>
            </a:r>
            <a:r>
              <a:rPr spc="-15" dirty="0"/>
              <a:t>Reserved.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91902" y="4321815"/>
            <a:ext cx="10680700" cy="1854200"/>
          </a:xfrm>
          <a:prstGeom prst="rect">
            <a:avLst/>
          </a:prstGeom>
        </p:spPr>
        <p:txBody>
          <a:bodyPr vert="horz" wrap="square" lIns="0" tIns="12700" rIns="0" bIns="0" rtlCol="0">
            <a:spAutoFit/>
          </a:bodyPr>
          <a:lstStyle/>
          <a:p>
            <a:pPr marL="12700">
              <a:lnSpc>
                <a:spcPct val="100000"/>
              </a:lnSpc>
              <a:spcBef>
                <a:spcPts val="100"/>
              </a:spcBef>
            </a:pPr>
            <a:r>
              <a:rPr sz="2000" b="1" u="sng" spc="-5" dirty="0">
                <a:solidFill>
                  <a:srgbClr val="62666A"/>
                </a:solidFill>
                <a:uFill>
                  <a:solidFill>
                    <a:srgbClr val="62666A"/>
                  </a:solidFill>
                </a:uFill>
                <a:latin typeface="Arial"/>
                <a:cs typeface="Arial"/>
              </a:rPr>
              <a:t>Mitsubishi</a:t>
            </a:r>
            <a:r>
              <a:rPr sz="2000" b="1" u="sng" spc="-25" dirty="0">
                <a:solidFill>
                  <a:srgbClr val="62666A"/>
                </a:solidFill>
                <a:uFill>
                  <a:solidFill>
                    <a:srgbClr val="62666A"/>
                  </a:solidFill>
                </a:uFill>
                <a:latin typeface="Arial"/>
                <a:cs typeface="Arial"/>
              </a:rPr>
              <a:t> </a:t>
            </a:r>
            <a:r>
              <a:rPr sz="2000" b="1" u="sng" spc="5" dirty="0">
                <a:solidFill>
                  <a:srgbClr val="62666A"/>
                </a:solidFill>
                <a:uFill>
                  <a:solidFill>
                    <a:srgbClr val="62666A"/>
                  </a:solidFill>
                </a:uFill>
                <a:latin typeface="Arial"/>
                <a:cs typeface="Arial"/>
              </a:rPr>
              <a:t>Power</a:t>
            </a:r>
            <a:r>
              <a:rPr sz="2000" b="1" u="sng" spc="-45" dirty="0">
                <a:solidFill>
                  <a:srgbClr val="62666A"/>
                </a:solidFill>
                <a:uFill>
                  <a:solidFill>
                    <a:srgbClr val="62666A"/>
                  </a:solidFill>
                </a:uFill>
                <a:latin typeface="Arial"/>
                <a:cs typeface="Arial"/>
              </a:rPr>
              <a:t> </a:t>
            </a:r>
            <a:r>
              <a:rPr sz="2000" b="1" u="sng" spc="-5" dirty="0">
                <a:solidFill>
                  <a:srgbClr val="62666A"/>
                </a:solidFill>
                <a:uFill>
                  <a:solidFill>
                    <a:srgbClr val="62666A"/>
                  </a:solidFill>
                </a:uFill>
                <a:latin typeface="Arial"/>
                <a:cs typeface="Arial"/>
              </a:rPr>
              <a:t>Participation</a:t>
            </a:r>
            <a:r>
              <a:rPr sz="2000" b="1" u="sng" spc="-50" dirty="0">
                <a:solidFill>
                  <a:srgbClr val="62666A"/>
                </a:solidFill>
                <a:uFill>
                  <a:solidFill>
                    <a:srgbClr val="62666A"/>
                  </a:solidFill>
                </a:uFill>
                <a:latin typeface="Arial"/>
                <a:cs typeface="Arial"/>
              </a:rPr>
              <a:t> </a:t>
            </a:r>
            <a:r>
              <a:rPr sz="2000" b="1" u="sng" dirty="0">
                <a:solidFill>
                  <a:srgbClr val="62666A"/>
                </a:solidFill>
                <a:uFill>
                  <a:solidFill>
                    <a:srgbClr val="62666A"/>
                  </a:solidFill>
                </a:uFill>
                <a:latin typeface="Arial"/>
                <a:cs typeface="Arial"/>
              </a:rPr>
              <a:t>in</a:t>
            </a:r>
            <a:r>
              <a:rPr sz="2000" b="1" u="sng" spc="15" dirty="0">
                <a:solidFill>
                  <a:srgbClr val="62666A"/>
                </a:solidFill>
                <a:uFill>
                  <a:solidFill>
                    <a:srgbClr val="62666A"/>
                  </a:solidFill>
                </a:uFill>
                <a:latin typeface="Arial"/>
                <a:cs typeface="Arial"/>
              </a:rPr>
              <a:t> </a:t>
            </a:r>
            <a:r>
              <a:rPr sz="2000" b="1" u="sng" spc="-10" dirty="0">
                <a:solidFill>
                  <a:srgbClr val="62666A"/>
                </a:solidFill>
                <a:uFill>
                  <a:solidFill>
                    <a:srgbClr val="62666A"/>
                  </a:solidFill>
                </a:uFill>
                <a:latin typeface="Arial"/>
                <a:cs typeface="Arial"/>
              </a:rPr>
              <a:t>Hydrogen</a:t>
            </a:r>
            <a:r>
              <a:rPr sz="2000" b="1" u="sng" spc="70" dirty="0">
                <a:solidFill>
                  <a:srgbClr val="62666A"/>
                </a:solidFill>
                <a:uFill>
                  <a:solidFill>
                    <a:srgbClr val="62666A"/>
                  </a:solidFill>
                </a:uFill>
                <a:latin typeface="Arial"/>
                <a:cs typeface="Arial"/>
              </a:rPr>
              <a:t> </a:t>
            </a:r>
            <a:r>
              <a:rPr sz="2000" b="1" u="sng" spc="-5" dirty="0">
                <a:solidFill>
                  <a:srgbClr val="62666A"/>
                </a:solidFill>
                <a:uFill>
                  <a:solidFill>
                    <a:srgbClr val="62666A"/>
                  </a:solidFill>
                </a:uFill>
                <a:latin typeface="Arial"/>
                <a:cs typeface="Arial"/>
              </a:rPr>
              <a:t>Industry</a:t>
            </a:r>
            <a:r>
              <a:rPr sz="2000" b="1" u="sng" spc="-15" dirty="0">
                <a:solidFill>
                  <a:srgbClr val="62666A"/>
                </a:solidFill>
                <a:uFill>
                  <a:solidFill>
                    <a:srgbClr val="62666A"/>
                  </a:solidFill>
                </a:uFill>
                <a:latin typeface="Arial"/>
                <a:cs typeface="Arial"/>
              </a:rPr>
              <a:t> </a:t>
            </a:r>
            <a:r>
              <a:rPr sz="2000" b="1" u="sng" spc="-5" dirty="0">
                <a:solidFill>
                  <a:srgbClr val="62666A"/>
                </a:solidFill>
                <a:uFill>
                  <a:solidFill>
                    <a:srgbClr val="62666A"/>
                  </a:solidFill>
                </a:uFill>
                <a:latin typeface="Arial"/>
                <a:cs typeface="Arial"/>
              </a:rPr>
              <a:t>Organizations</a:t>
            </a:r>
            <a:endParaRPr sz="2000">
              <a:latin typeface="Arial"/>
              <a:cs typeface="Arial"/>
            </a:endParaRPr>
          </a:p>
          <a:p>
            <a:pPr marL="243840" indent="-231140">
              <a:lnSpc>
                <a:spcPct val="100000"/>
              </a:lnSpc>
              <a:buFont typeface="Symbol"/>
              <a:buChar char=""/>
              <a:tabLst>
                <a:tab pos="243840" algn="l"/>
              </a:tabLst>
            </a:pPr>
            <a:r>
              <a:rPr sz="2000" dirty="0">
                <a:solidFill>
                  <a:srgbClr val="62666A"/>
                </a:solidFill>
                <a:latin typeface="Arial"/>
                <a:cs typeface="Arial"/>
              </a:rPr>
              <a:t>Center</a:t>
            </a:r>
            <a:r>
              <a:rPr sz="2000" spc="-45" dirty="0">
                <a:solidFill>
                  <a:srgbClr val="62666A"/>
                </a:solidFill>
                <a:latin typeface="Arial"/>
                <a:cs typeface="Arial"/>
              </a:rPr>
              <a:t> </a:t>
            </a:r>
            <a:r>
              <a:rPr sz="2000" spc="5" dirty="0">
                <a:solidFill>
                  <a:srgbClr val="62666A"/>
                </a:solidFill>
                <a:latin typeface="Arial"/>
                <a:cs typeface="Arial"/>
              </a:rPr>
              <a:t>for</a:t>
            </a:r>
            <a:r>
              <a:rPr sz="2000" spc="-80" dirty="0">
                <a:solidFill>
                  <a:srgbClr val="62666A"/>
                </a:solidFill>
                <a:latin typeface="Arial"/>
                <a:cs typeface="Arial"/>
              </a:rPr>
              <a:t> </a:t>
            </a:r>
            <a:r>
              <a:rPr sz="2000" spc="-5" dirty="0">
                <a:solidFill>
                  <a:srgbClr val="62666A"/>
                </a:solidFill>
                <a:latin typeface="Arial"/>
                <a:cs typeface="Arial"/>
              </a:rPr>
              <a:t>Hydrogen</a:t>
            </a:r>
            <a:r>
              <a:rPr sz="2000" spc="15" dirty="0">
                <a:solidFill>
                  <a:srgbClr val="62666A"/>
                </a:solidFill>
                <a:latin typeface="Arial"/>
                <a:cs typeface="Arial"/>
              </a:rPr>
              <a:t> </a:t>
            </a:r>
            <a:r>
              <a:rPr sz="2000" spc="5" dirty="0">
                <a:solidFill>
                  <a:srgbClr val="62666A"/>
                </a:solidFill>
                <a:latin typeface="Arial"/>
                <a:cs typeface="Arial"/>
              </a:rPr>
              <a:t>Safety</a:t>
            </a:r>
            <a:endParaRPr sz="2000">
              <a:latin typeface="Arial"/>
              <a:cs typeface="Arial"/>
            </a:endParaRPr>
          </a:p>
          <a:p>
            <a:pPr marL="243840" indent="-231140">
              <a:lnSpc>
                <a:spcPct val="100000"/>
              </a:lnSpc>
              <a:buFont typeface="Symbol"/>
              <a:buChar char=""/>
              <a:tabLst>
                <a:tab pos="243840" algn="l"/>
              </a:tabLst>
            </a:pPr>
            <a:r>
              <a:rPr sz="2000" spc="-5" dirty="0">
                <a:solidFill>
                  <a:srgbClr val="62666A"/>
                </a:solidFill>
                <a:latin typeface="Arial"/>
                <a:cs typeface="Arial"/>
              </a:rPr>
              <a:t>Several</a:t>
            </a:r>
            <a:r>
              <a:rPr sz="2000" spc="5" dirty="0">
                <a:solidFill>
                  <a:srgbClr val="62666A"/>
                </a:solidFill>
                <a:latin typeface="Arial"/>
                <a:cs typeface="Arial"/>
              </a:rPr>
              <a:t> </a:t>
            </a:r>
            <a:r>
              <a:rPr sz="2000" dirty="0">
                <a:solidFill>
                  <a:srgbClr val="62666A"/>
                </a:solidFill>
                <a:latin typeface="Arial"/>
                <a:cs typeface="Arial"/>
              </a:rPr>
              <a:t>ASME Technical</a:t>
            </a:r>
            <a:r>
              <a:rPr sz="2000" spc="-35" dirty="0">
                <a:solidFill>
                  <a:srgbClr val="62666A"/>
                </a:solidFill>
                <a:latin typeface="Arial"/>
                <a:cs typeface="Arial"/>
              </a:rPr>
              <a:t> </a:t>
            </a:r>
            <a:r>
              <a:rPr sz="2000" dirty="0">
                <a:solidFill>
                  <a:srgbClr val="62666A"/>
                </a:solidFill>
                <a:latin typeface="Arial"/>
                <a:cs typeface="Arial"/>
              </a:rPr>
              <a:t>Committees</a:t>
            </a:r>
            <a:r>
              <a:rPr sz="2000" spc="-55" dirty="0">
                <a:solidFill>
                  <a:srgbClr val="62666A"/>
                </a:solidFill>
                <a:latin typeface="Arial"/>
                <a:cs typeface="Arial"/>
              </a:rPr>
              <a:t> </a:t>
            </a:r>
            <a:r>
              <a:rPr sz="2000" spc="-5" dirty="0">
                <a:solidFill>
                  <a:srgbClr val="62666A"/>
                </a:solidFill>
                <a:latin typeface="Arial"/>
                <a:cs typeface="Arial"/>
              </a:rPr>
              <a:t>(including</a:t>
            </a:r>
            <a:r>
              <a:rPr sz="2000" dirty="0">
                <a:solidFill>
                  <a:srgbClr val="62666A"/>
                </a:solidFill>
                <a:latin typeface="Arial"/>
                <a:cs typeface="Arial"/>
              </a:rPr>
              <a:t> B31.12</a:t>
            </a:r>
            <a:r>
              <a:rPr sz="2000" spc="-25" dirty="0">
                <a:solidFill>
                  <a:srgbClr val="62666A"/>
                </a:solidFill>
                <a:latin typeface="Arial"/>
                <a:cs typeface="Arial"/>
              </a:rPr>
              <a:t> </a:t>
            </a:r>
            <a:r>
              <a:rPr sz="2000" spc="-5" dirty="0">
                <a:solidFill>
                  <a:srgbClr val="62666A"/>
                </a:solidFill>
                <a:latin typeface="Arial"/>
                <a:cs typeface="Arial"/>
              </a:rPr>
              <a:t>Hydrogen</a:t>
            </a:r>
            <a:r>
              <a:rPr sz="2000" spc="20" dirty="0">
                <a:solidFill>
                  <a:srgbClr val="62666A"/>
                </a:solidFill>
                <a:latin typeface="Arial"/>
                <a:cs typeface="Arial"/>
              </a:rPr>
              <a:t> </a:t>
            </a:r>
            <a:r>
              <a:rPr sz="2000" spc="-5" dirty="0">
                <a:solidFill>
                  <a:srgbClr val="62666A"/>
                </a:solidFill>
                <a:latin typeface="Arial"/>
                <a:cs typeface="Arial"/>
              </a:rPr>
              <a:t>Piping)</a:t>
            </a:r>
            <a:endParaRPr sz="2000">
              <a:latin typeface="Arial"/>
              <a:cs typeface="Arial"/>
            </a:endParaRPr>
          </a:p>
          <a:p>
            <a:pPr marL="243840" indent="-231140">
              <a:lnSpc>
                <a:spcPct val="100000"/>
              </a:lnSpc>
              <a:buFont typeface="Symbol"/>
              <a:buChar char=""/>
              <a:tabLst>
                <a:tab pos="243840" algn="l"/>
              </a:tabLst>
            </a:pPr>
            <a:r>
              <a:rPr sz="2000" dirty="0">
                <a:solidFill>
                  <a:srgbClr val="62666A"/>
                </a:solidFill>
                <a:latin typeface="Arial"/>
                <a:cs typeface="Arial"/>
              </a:rPr>
              <a:t>EPRI</a:t>
            </a:r>
            <a:r>
              <a:rPr sz="2000" spc="-20" dirty="0">
                <a:solidFill>
                  <a:srgbClr val="62666A"/>
                </a:solidFill>
                <a:latin typeface="Arial"/>
                <a:cs typeface="Arial"/>
              </a:rPr>
              <a:t> </a:t>
            </a:r>
            <a:r>
              <a:rPr sz="2000" dirty="0">
                <a:solidFill>
                  <a:srgbClr val="62666A"/>
                </a:solidFill>
                <a:latin typeface="Arial"/>
                <a:cs typeface="Arial"/>
              </a:rPr>
              <a:t>–</a:t>
            </a:r>
            <a:r>
              <a:rPr sz="2000" spc="-10" dirty="0">
                <a:solidFill>
                  <a:srgbClr val="62666A"/>
                </a:solidFill>
                <a:latin typeface="Arial"/>
                <a:cs typeface="Arial"/>
              </a:rPr>
              <a:t> </a:t>
            </a:r>
            <a:r>
              <a:rPr sz="2000" dirty="0">
                <a:solidFill>
                  <a:srgbClr val="62666A"/>
                </a:solidFill>
                <a:latin typeface="Arial"/>
                <a:cs typeface="Arial"/>
              </a:rPr>
              <a:t>Low Carbon</a:t>
            </a:r>
            <a:r>
              <a:rPr sz="2000" spc="-35" dirty="0">
                <a:solidFill>
                  <a:srgbClr val="62666A"/>
                </a:solidFill>
                <a:latin typeface="Arial"/>
                <a:cs typeface="Arial"/>
              </a:rPr>
              <a:t> </a:t>
            </a:r>
            <a:r>
              <a:rPr sz="2000" spc="-5" dirty="0">
                <a:solidFill>
                  <a:srgbClr val="62666A"/>
                </a:solidFill>
                <a:latin typeface="Arial"/>
                <a:cs typeface="Arial"/>
              </a:rPr>
              <a:t>Resource</a:t>
            </a:r>
            <a:r>
              <a:rPr sz="2000" spc="-10" dirty="0">
                <a:solidFill>
                  <a:srgbClr val="62666A"/>
                </a:solidFill>
                <a:latin typeface="Arial"/>
                <a:cs typeface="Arial"/>
              </a:rPr>
              <a:t> </a:t>
            </a:r>
            <a:r>
              <a:rPr sz="2000" spc="-5" dirty="0">
                <a:solidFill>
                  <a:srgbClr val="62666A"/>
                </a:solidFill>
                <a:latin typeface="Arial"/>
                <a:cs typeface="Arial"/>
              </a:rPr>
              <a:t>Initiative</a:t>
            </a:r>
            <a:r>
              <a:rPr sz="2000" spc="-10" dirty="0">
                <a:solidFill>
                  <a:srgbClr val="62666A"/>
                </a:solidFill>
                <a:latin typeface="Arial"/>
                <a:cs typeface="Arial"/>
              </a:rPr>
              <a:t> </a:t>
            </a:r>
            <a:r>
              <a:rPr sz="2000" spc="-5" dirty="0">
                <a:solidFill>
                  <a:srgbClr val="62666A"/>
                </a:solidFill>
                <a:latin typeface="Arial"/>
                <a:cs typeface="Arial"/>
              </a:rPr>
              <a:t>(LCRI)</a:t>
            </a:r>
            <a:endParaRPr sz="2000">
              <a:latin typeface="Arial"/>
              <a:cs typeface="Arial"/>
            </a:endParaRPr>
          </a:p>
          <a:p>
            <a:pPr marL="769620" lvl="1" indent="-233679">
              <a:lnSpc>
                <a:spcPct val="100000"/>
              </a:lnSpc>
              <a:buFont typeface="Symbol"/>
              <a:buChar char=""/>
              <a:tabLst>
                <a:tab pos="769620" algn="l"/>
              </a:tabLst>
            </a:pPr>
            <a:r>
              <a:rPr sz="2000" spc="-5" dirty="0">
                <a:solidFill>
                  <a:srgbClr val="62666A"/>
                </a:solidFill>
                <a:latin typeface="Arial"/>
                <a:cs typeface="Arial"/>
              </a:rPr>
              <a:t>Electrolyzer,</a:t>
            </a:r>
            <a:r>
              <a:rPr sz="2000" spc="30" dirty="0">
                <a:solidFill>
                  <a:srgbClr val="62666A"/>
                </a:solidFill>
                <a:latin typeface="Arial"/>
                <a:cs typeface="Arial"/>
              </a:rPr>
              <a:t> </a:t>
            </a:r>
            <a:r>
              <a:rPr sz="2000" spc="-5" dirty="0">
                <a:solidFill>
                  <a:srgbClr val="62666A"/>
                </a:solidFill>
                <a:latin typeface="Arial"/>
                <a:cs typeface="Arial"/>
              </a:rPr>
              <a:t>Delivery</a:t>
            </a:r>
            <a:r>
              <a:rPr sz="2000" spc="30" dirty="0">
                <a:solidFill>
                  <a:srgbClr val="62666A"/>
                </a:solidFill>
                <a:latin typeface="Arial"/>
                <a:cs typeface="Arial"/>
              </a:rPr>
              <a:t> </a:t>
            </a:r>
            <a:r>
              <a:rPr sz="2000" dirty="0">
                <a:solidFill>
                  <a:srgbClr val="62666A"/>
                </a:solidFill>
                <a:latin typeface="Arial"/>
                <a:cs typeface="Arial"/>
              </a:rPr>
              <a:t>&amp; </a:t>
            </a:r>
            <a:r>
              <a:rPr sz="2000" spc="-5" dirty="0">
                <a:solidFill>
                  <a:srgbClr val="62666A"/>
                </a:solidFill>
                <a:latin typeface="Arial"/>
                <a:cs typeface="Arial"/>
              </a:rPr>
              <a:t>Storage,</a:t>
            </a:r>
            <a:r>
              <a:rPr sz="2000" spc="-30" dirty="0">
                <a:solidFill>
                  <a:srgbClr val="62666A"/>
                </a:solidFill>
                <a:latin typeface="Arial"/>
                <a:cs typeface="Arial"/>
              </a:rPr>
              <a:t> </a:t>
            </a:r>
            <a:r>
              <a:rPr sz="2000" dirty="0">
                <a:solidFill>
                  <a:srgbClr val="62666A"/>
                </a:solidFill>
                <a:latin typeface="Arial"/>
                <a:cs typeface="Arial"/>
              </a:rPr>
              <a:t>Safety,</a:t>
            </a:r>
            <a:r>
              <a:rPr sz="2000" spc="-45" dirty="0">
                <a:solidFill>
                  <a:srgbClr val="62666A"/>
                </a:solidFill>
                <a:latin typeface="Arial"/>
                <a:cs typeface="Arial"/>
              </a:rPr>
              <a:t> </a:t>
            </a:r>
            <a:r>
              <a:rPr sz="2000" dirty="0">
                <a:solidFill>
                  <a:srgbClr val="62666A"/>
                </a:solidFill>
                <a:latin typeface="Arial"/>
                <a:cs typeface="Arial"/>
              </a:rPr>
              <a:t>and </a:t>
            </a:r>
            <a:r>
              <a:rPr sz="2000" spc="-5" dirty="0">
                <a:solidFill>
                  <a:srgbClr val="62666A"/>
                </a:solidFill>
                <a:latin typeface="Arial"/>
                <a:cs typeface="Arial"/>
              </a:rPr>
              <a:t>Renewable</a:t>
            </a:r>
            <a:r>
              <a:rPr sz="2000" spc="15" dirty="0">
                <a:solidFill>
                  <a:srgbClr val="62666A"/>
                </a:solidFill>
                <a:latin typeface="Arial"/>
                <a:cs typeface="Arial"/>
              </a:rPr>
              <a:t> </a:t>
            </a:r>
            <a:r>
              <a:rPr sz="2000" dirty="0">
                <a:solidFill>
                  <a:srgbClr val="62666A"/>
                </a:solidFill>
                <a:latin typeface="Arial"/>
                <a:cs typeface="Arial"/>
              </a:rPr>
              <a:t>Fuels</a:t>
            </a:r>
            <a:r>
              <a:rPr sz="2000" spc="-10" dirty="0">
                <a:solidFill>
                  <a:srgbClr val="62666A"/>
                </a:solidFill>
                <a:latin typeface="Arial"/>
                <a:cs typeface="Arial"/>
              </a:rPr>
              <a:t> </a:t>
            </a:r>
            <a:r>
              <a:rPr sz="2000" dirty="0">
                <a:solidFill>
                  <a:srgbClr val="62666A"/>
                </a:solidFill>
                <a:latin typeface="Arial"/>
                <a:cs typeface="Arial"/>
              </a:rPr>
              <a:t>technical</a:t>
            </a:r>
            <a:r>
              <a:rPr sz="2000" spc="-10" dirty="0">
                <a:solidFill>
                  <a:srgbClr val="62666A"/>
                </a:solidFill>
                <a:latin typeface="Arial"/>
                <a:cs typeface="Arial"/>
              </a:rPr>
              <a:t> </a:t>
            </a:r>
            <a:r>
              <a:rPr sz="2000" spc="-5" dirty="0">
                <a:solidFill>
                  <a:srgbClr val="62666A"/>
                </a:solidFill>
                <a:latin typeface="Arial"/>
                <a:cs typeface="Arial"/>
              </a:rPr>
              <a:t>subcommittees</a:t>
            </a:r>
            <a:endParaRPr sz="2000">
              <a:latin typeface="Arial"/>
              <a:cs typeface="Arial"/>
            </a:endParaRPr>
          </a:p>
          <a:p>
            <a:pPr marL="243840" indent="-231140">
              <a:lnSpc>
                <a:spcPct val="100000"/>
              </a:lnSpc>
              <a:buFont typeface="Symbol"/>
              <a:buChar char=""/>
              <a:tabLst>
                <a:tab pos="243840" algn="l"/>
              </a:tabLst>
            </a:pPr>
            <a:r>
              <a:rPr sz="2000" spc="-5" dirty="0">
                <a:solidFill>
                  <a:srgbClr val="62666A"/>
                </a:solidFill>
                <a:latin typeface="Arial"/>
                <a:cs typeface="Arial"/>
              </a:rPr>
              <a:t>NFPA</a:t>
            </a:r>
            <a:r>
              <a:rPr sz="2000" dirty="0">
                <a:solidFill>
                  <a:srgbClr val="62666A"/>
                </a:solidFill>
                <a:latin typeface="Arial"/>
                <a:cs typeface="Arial"/>
              </a:rPr>
              <a:t> Technical</a:t>
            </a:r>
            <a:r>
              <a:rPr sz="2000" spc="-50" dirty="0">
                <a:solidFill>
                  <a:srgbClr val="62666A"/>
                </a:solidFill>
                <a:latin typeface="Arial"/>
                <a:cs typeface="Arial"/>
              </a:rPr>
              <a:t> </a:t>
            </a:r>
            <a:r>
              <a:rPr sz="2000" dirty="0">
                <a:solidFill>
                  <a:srgbClr val="62666A"/>
                </a:solidFill>
                <a:latin typeface="Arial"/>
                <a:cs typeface="Arial"/>
              </a:rPr>
              <a:t>Committees</a:t>
            </a:r>
            <a:endParaRPr sz="2000">
              <a:latin typeface="Arial"/>
              <a:cs typeface="Arial"/>
            </a:endParaRPr>
          </a:p>
        </p:txBody>
      </p:sp>
      <p:sp>
        <p:nvSpPr>
          <p:cNvPr id="3" name="object 3"/>
          <p:cNvSpPr txBox="1">
            <a:spLocks noGrp="1"/>
          </p:cNvSpPr>
          <p:nvPr>
            <p:ph type="title"/>
          </p:nvPr>
        </p:nvSpPr>
        <p:spPr>
          <a:xfrm>
            <a:off x="644540" y="143667"/>
            <a:ext cx="8331834"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000000"/>
                </a:solidFill>
              </a:rPr>
              <a:t>Hydrogen</a:t>
            </a:r>
            <a:r>
              <a:rPr sz="1800" spc="60" dirty="0">
                <a:solidFill>
                  <a:srgbClr val="000000"/>
                </a:solidFill>
              </a:rPr>
              <a:t> </a:t>
            </a:r>
            <a:r>
              <a:rPr sz="1800" spc="-30" dirty="0">
                <a:solidFill>
                  <a:srgbClr val="000000"/>
                </a:solidFill>
              </a:rPr>
              <a:t>Safety,</a:t>
            </a:r>
            <a:r>
              <a:rPr sz="1800" spc="65" dirty="0">
                <a:solidFill>
                  <a:srgbClr val="000000"/>
                </a:solidFill>
              </a:rPr>
              <a:t> </a:t>
            </a:r>
            <a:r>
              <a:rPr sz="1800" spc="-5" dirty="0">
                <a:solidFill>
                  <a:srgbClr val="000000"/>
                </a:solidFill>
              </a:rPr>
              <a:t>Codes,</a:t>
            </a:r>
            <a:r>
              <a:rPr sz="1800" dirty="0">
                <a:solidFill>
                  <a:srgbClr val="000000"/>
                </a:solidFill>
              </a:rPr>
              <a:t> </a:t>
            </a:r>
            <a:r>
              <a:rPr sz="1800" spc="-5" dirty="0">
                <a:solidFill>
                  <a:srgbClr val="000000"/>
                </a:solidFill>
              </a:rPr>
              <a:t>and</a:t>
            </a:r>
            <a:r>
              <a:rPr sz="1800" dirty="0">
                <a:solidFill>
                  <a:srgbClr val="000000"/>
                </a:solidFill>
              </a:rPr>
              <a:t> </a:t>
            </a:r>
            <a:r>
              <a:rPr sz="1800" spc="-5" dirty="0">
                <a:solidFill>
                  <a:srgbClr val="000000"/>
                </a:solidFill>
              </a:rPr>
              <a:t>Standards:</a:t>
            </a:r>
            <a:r>
              <a:rPr sz="1800" dirty="0">
                <a:solidFill>
                  <a:srgbClr val="000000"/>
                </a:solidFill>
              </a:rPr>
              <a:t> </a:t>
            </a:r>
            <a:r>
              <a:rPr sz="1800" spc="-5" dirty="0">
                <a:solidFill>
                  <a:srgbClr val="000000"/>
                </a:solidFill>
              </a:rPr>
              <a:t>Established</a:t>
            </a:r>
            <a:r>
              <a:rPr sz="1800" dirty="0">
                <a:solidFill>
                  <a:srgbClr val="000000"/>
                </a:solidFill>
              </a:rPr>
              <a:t> </a:t>
            </a:r>
            <a:r>
              <a:rPr sz="1800" spc="-5" dirty="0">
                <a:solidFill>
                  <a:srgbClr val="000000"/>
                </a:solidFill>
              </a:rPr>
              <a:t>Regulatory</a:t>
            </a:r>
            <a:r>
              <a:rPr sz="1800" dirty="0">
                <a:solidFill>
                  <a:srgbClr val="000000"/>
                </a:solidFill>
              </a:rPr>
              <a:t> Framework</a:t>
            </a:r>
            <a:endParaRPr sz="1800"/>
          </a:p>
        </p:txBody>
      </p:sp>
      <p:grpSp>
        <p:nvGrpSpPr>
          <p:cNvPr id="4" name="object 4"/>
          <p:cNvGrpSpPr/>
          <p:nvPr/>
        </p:nvGrpSpPr>
        <p:grpSpPr>
          <a:xfrm>
            <a:off x="6195059" y="642620"/>
            <a:ext cx="3144520" cy="3141980"/>
            <a:chOff x="6195059" y="642620"/>
            <a:chExt cx="3144520" cy="3141980"/>
          </a:xfrm>
        </p:grpSpPr>
        <p:sp>
          <p:nvSpPr>
            <p:cNvPr id="5" name="object 5"/>
            <p:cNvSpPr/>
            <p:nvPr/>
          </p:nvSpPr>
          <p:spPr>
            <a:xfrm>
              <a:off x="6195059" y="642620"/>
              <a:ext cx="3144520" cy="3141980"/>
            </a:xfrm>
            <a:custGeom>
              <a:avLst/>
              <a:gdLst/>
              <a:ahLst/>
              <a:cxnLst/>
              <a:rect l="l" t="t" r="r" b="b"/>
              <a:pathLst>
                <a:path w="3144520" h="3141979">
                  <a:moveTo>
                    <a:pt x="1572260" y="0"/>
                  </a:moveTo>
                  <a:lnTo>
                    <a:pt x="0" y="1570989"/>
                  </a:lnTo>
                  <a:lnTo>
                    <a:pt x="1572260" y="3141979"/>
                  </a:lnTo>
                  <a:lnTo>
                    <a:pt x="3144520" y="1570989"/>
                  </a:lnTo>
                  <a:lnTo>
                    <a:pt x="1572260" y="0"/>
                  </a:lnTo>
                  <a:close/>
                </a:path>
              </a:pathLst>
            </a:custGeom>
            <a:solidFill>
              <a:srgbClr val="CCCED0"/>
            </a:solidFill>
          </p:spPr>
          <p:txBody>
            <a:bodyPr wrap="square" lIns="0" tIns="0" rIns="0" bIns="0" rtlCol="0"/>
            <a:lstStyle/>
            <a:p>
              <a:endParaRPr/>
            </a:p>
          </p:txBody>
        </p:sp>
        <p:sp>
          <p:nvSpPr>
            <p:cNvPr id="6" name="object 6"/>
            <p:cNvSpPr/>
            <p:nvPr/>
          </p:nvSpPr>
          <p:spPr>
            <a:xfrm>
              <a:off x="6496049" y="941073"/>
              <a:ext cx="1226820" cy="1226820"/>
            </a:xfrm>
            <a:custGeom>
              <a:avLst/>
              <a:gdLst/>
              <a:ahLst/>
              <a:cxnLst/>
              <a:rect l="l" t="t" r="r" b="b"/>
              <a:pathLst>
                <a:path w="1226820" h="1226820">
                  <a:moveTo>
                    <a:pt x="1022350" y="0"/>
                  </a:moveTo>
                  <a:lnTo>
                    <a:pt x="204470" y="0"/>
                  </a:lnTo>
                  <a:lnTo>
                    <a:pt x="157586" y="5400"/>
                  </a:lnTo>
                  <a:lnTo>
                    <a:pt x="114548" y="20782"/>
                  </a:lnTo>
                  <a:lnTo>
                    <a:pt x="76583" y="44918"/>
                  </a:lnTo>
                  <a:lnTo>
                    <a:pt x="44918" y="76583"/>
                  </a:lnTo>
                  <a:lnTo>
                    <a:pt x="20782" y="114548"/>
                  </a:lnTo>
                  <a:lnTo>
                    <a:pt x="5400" y="157586"/>
                  </a:lnTo>
                  <a:lnTo>
                    <a:pt x="0" y="204470"/>
                  </a:lnTo>
                  <a:lnTo>
                    <a:pt x="0" y="1022337"/>
                  </a:lnTo>
                  <a:lnTo>
                    <a:pt x="5400" y="1069221"/>
                  </a:lnTo>
                  <a:lnTo>
                    <a:pt x="20782" y="1112261"/>
                  </a:lnTo>
                  <a:lnTo>
                    <a:pt x="44918" y="1150229"/>
                  </a:lnTo>
                  <a:lnTo>
                    <a:pt x="76583" y="1181896"/>
                  </a:lnTo>
                  <a:lnTo>
                    <a:pt x="114548" y="1206035"/>
                  </a:lnTo>
                  <a:lnTo>
                    <a:pt x="157586" y="1221419"/>
                  </a:lnTo>
                  <a:lnTo>
                    <a:pt x="204470" y="1226820"/>
                  </a:lnTo>
                  <a:lnTo>
                    <a:pt x="1022350" y="1226820"/>
                  </a:lnTo>
                  <a:lnTo>
                    <a:pt x="1069233" y="1221419"/>
                  </a:lnTo>
                  <a:lnTo>
                    <a:pt x="1112271" y="1206035"/>
                  </a:lnTo>
                  <a:lnTo>
                    <a:pt x="1150236" y="1181896"/>
                  </a:lnTo>
                  <a:lnTo>
                    <a:pt x="1181901" y="1150229"/>
                  </a:lnTo>
                  <a:lnTo>
                    <a:pt x="1206037" y="1112261"/>
                  </a:lnTo>
                  <a:lnTo>
                    <a:pt x="1221419" y="1069221"/>
                  </a:lnTo>
                  <a:lnTo>
                    <a:pt x="1226820" y="1022337"/>
                  </a:lnTo>
                  <a:lnTo>
                    <a:pt x="1226820" y="204470"/>
                  </a:lnTo>
                  <a:lnTo>
                    <a:pt x="1221419" y="157586"/>
                  </a:lnTo>
                  <a:lnTo>
                    <a:pt x="1206037" y="114548"/>
                  </a:lnTo>
                  <a:lnTo>
                    <a:pt x="1181901" y="76583"/>
                  </a:lnTo>
                  <a:lnTo>
                    <a:pt x="1150236" y="44918"/>
                  </a:lnTo>
                  <a:lnTo>
                    <a:pt x="1112271" y="20782"/>
                  </a:lnTo>
                  <a:lnTo>
                    <a:pt x="1069233" y="5400"/>
                  </a:lnTo>
                  <a:lnTo>
                    <a:pt x="1022350" y="0"/>
                  </a:lnTo>
                  <a:close/>
                </a:path>
              </a:pathLst>
            </a:custGeom>
            <a:solidFill>
              <a:srgbClr val="213E4A"/>
            </a:solidFill>
          </p:spPr>
          <p:txBody>
            <a:bodyPr wrap="square" lIns="0" tIns="0" rIns="0" bIns="0" rtlCol="0"/>
            <a:lstStyle/>
            <a:p>
              <a:endParaRPr/>
            </a:p>
          </p:txBody>
        </p:sp>
        <p:sp>
          <p:nvSpPr>
            <p:cNvPr id="7" name="object 7"/>
            <p:cNvSpPr/>
            <p:nvPr/>
          </p:nvSpPr>
          <p:spPr>
            <a:xfrm>
              <a:off x="6496049" y="941073"/>
              <a:ext cx="1226820" cy="1226820"/>
            </a:xfrm>
            <a:custGeom>
              <a:avLst/>
              <a:gdLst/>
              <a:ahLst/>
              <a:cxnLst/>
              <a:rect l="l" t="t" r="r" b="b"/>
              <a:pathLst>
                <a:path w="1226820" h="1226820">
                  <a:moveTo>
                    <a:pt x="0" y="204470"/>
                  </a:moveTo>
                  <a:lnTo>
                    <a:pt x="5400" y="157586"/>
                  </a:lnTo>
                  <a:lnTo>
                    <a:pt x="20782" y="114548"/>
                  </a:lnTo>
                  <a:lnTo>
                    <a:pt x="44918" y="76583"/>
                  </a:lnTo>
                  <a:lnTo>
                    <a:pt x="76583" y="44918"/>
                  </a:lnTo>
                  <a:lnTo>
                    <a:pt x="114548" y="20782"/>
                  </a:lnTo>
                  <a:lnTo>
                    <a:pt x="157586" y="5400"/>
                  </a:lnTo>
                  <a:lnTo>
                    <a:pt x="204470" y="0"/>
                  </a:lnTo>
                  <a:lnTo>
                    <a:pt x="1022350" y="0"/>
                  </a:lnTo>
                  <a:lnTo>
                    <a:pt x="1069233" y="5400"/>
                  </a:lnTo>
                  <a:lnTo>
                    <a:pt x="1112271" y="20782"/>
                  </a:lnTo>
                  <a:lnTo>
                    <a:pt x="1150236" y="44918"/>
                  </a:lnTo>
                  <a:lnTo>
                    <a:pt x="1181901" y="76583"/>
                  </a:lnTo>
                  <a:lnTo>
                    <a:pt x="1206037" y="114548"/>
                  </a:lnTo>
                  <a:lnTo>
                    <a:pt x="1221419" y="157586"/>
                  </a:lnTo>
                  <a:lnTo>
                    <a:pt x="1226820" y="204470"/>
                  </a:lnTo>
                  <a:lnTo>
                    <a:pt x="1226820" y="1022337"/>
                  </a:lnTo>
                  <a:lnTo>
                    <a:pt x="1221419" y="1069221"/>
                  </a:lnTo>
                  <a:lnTo>
                    <a:pt x="1206037" y="1112261"/>
                  </a:lnTo>
                  <a:lnTo>
                    <a:pt x="1181901" y="1150229"/>
                  </a:lnTo>
                  <a:lnTo>
                    <a:pt x="1150236" y="1181896"/>
                  </a:lnTo>
                  <a:lnTo>
                    <a:pt x="1112271" y="1206035"/>
                  </a:lnTo>
                  <a:lnTo>
                    <a:pt x="1069233" y="1221419"/>
                  </a:lnTo>
                  <a:lnTo>
                    <a:pt x="1022350" y="1226820"/>
                  </a:lnTo>
                  <a:lnTo>
                    <a:pt x="204470" y="1226820"/>
                  </a:lnTo>
                  <a:lnTo>
                    <a:pt x="157586" y="1221419"/>
                  </a:lnTo>
                  <a:lnTo>
                    <a:pt x="114548" y="1206035"/>
                  </a:lnTo>
                  <a:lnTo>
                    <a:pt x="76583" y="1181896"/>
                  </a:lnTo>
                  <a:lnTo>
                    <a:pt x="44918" y="1150229"/>
                  </a:lnTo>
                  <a:lnTo>
                    <a:pt x="20782" y="1112261"/>
                  </a:lnTo>
                  <a:lnTo>
                    <a:pt x="5400" y="1069221"/>
                  </a:lnTo>
                  <a:lnTo>
                    <a:pt x="0" y="1022337"/>
                  </a:lnTo>
                  <a:lnTo>
                    <a:pt x="0" y="204470"/>
                  </a:lnTo>
                  <a:close/>
                </a:path>
              </a:pathLst>
            </a:custGeom>
            <a:ln w="12700">
              <a:solidFill>
                <a:srgbClr val="FFFFFF"/>
              </a:solidFill>
            </a:ln>
          </p:spPr>
          <p:txBody>
            <a:bodyPr wrap="square" lIns="0" tIns="0" rIns="0" bIns="0" rtlCol="0"/>
            <a:lstStyle/>
            <a:p>
              <a:endParaRPr/>
            </a:p>
          </p:txBody>
        </p:sp>
      </p:grpSp>
      <p:sp>
        <p:nvSpPr>
          <p:cNvPr id="8" name="object 8"/>
          <p:cNvSpPr txBox="1"/>
          <p:nvPr/>
        </p:nvSpPr>
        <p:spPr>
          <a:xfrm>
            <a:off x="6623195" y="1326144"/>
            <a:ext cx="967740" cy="422275"/>
          </a:xfrm>
          <a:prstGeom prst="rect">
            <a:avLst/>
          </a:prstGeom>
        </p:spPr>
        <p:txBody>
          <a:bodyPr vert="horz" wrap="square" lIns="0" tIns="43815" rIns="0" bIns="0" rtlCol="0">
            <a:spAutoFit/>
          </a:bodyPr>
          <a:lstStyle/>
          <a:p>
            <a:pPr marL="12700" marR="5080" indent="169545">
              <a:lnSpc>
                <a:spcPts val="1440"/>
              </a:lnSpc>
              <a:spcBef>
                <a:spcPts val="345"/>
              </a:spcBef>
            </a:pPr>
            <a:r>
              <a:rPr sz="1400" spc="-5" dirty="0">
                <a:solidFill>
                  <a:srgbClr val="FFFFFF"/>
                </a:solidFill>
                <a:latin typeface="Arial"/>
                <a:cs typeface="Arial"/>
              </a:rPr>
              <a:t>Federal </a:t>
            </a:r>
            <a:r>
              <a:rPr sz="1400" dirty="0">
                <a:solidFill>
                  <a:srgbClr val="FFFFFF"/>
                </a:solidFill>
                <a:latin typeface="Arial"/>
                <a:cs typeface="Arial"/>
              </a:rPr>
              <a:t> </a:t>
            </a:r>
            <a:r>
              <a:rPr sz="1400" spc="5" dirty="0">
                <a:solidFill>
                  <a:srgbClr val="FFFFFF"/>
                </a:solidFill>
                <a:latin typeface="Arial"/>
                <a:cs typeface="Arial"/>
              </a:rPr>
              <a:t>R</a:t>
            </a:r>
            <a:r>
              <a:rPr sz="1400" dirty="0">
                <a:solidFill>
                  <a:srgbClr val="FFFFFF"/>
                </a:solidFill>
                <a:latin typeface="Arial"/>
                <a:cs typeface="Arial"/>
              </a:rPr>
              <a:t>egu</a:t>
            </a:r>
            <a:r>
              <a:rPr sz="1400" spc="5" dirty="0">
                <a:solidFill>
                  <a:srgbClr val="FFFFFF"/>
                </a:solidFill>
                <a:latin typeface="Arial"/>
                <a:cs typeface="Arial"/>
              </a:rPr>
              <a:t>l</a:t>
            </a:r>
            <a:r>
              <a:rPr sz="1400" dirty="0">
                <a:solidFill>
                  <a:srgbClr val="FFFFFF"/>
                </a:solidFill>
                <a:latin typeface="Arial"/>
                <a:cs typeface="Arial"/>
              </a:rPr>
              <a:t>a</a:t>
            </a:r>
            <a:r>
              <a:rPr sz="1400" spc="-10" dirty="0">
                <a:solidFill>
                  <a:srgbClr val="FFFFFF"/>
                </a:solidFill>
                <a:latin typeface="Arial"/>
                <a:cs typeface="Arial"/>
              </a:rPr>
              <a:t>t</a:t>
            </a:r>
            <a:r>
              <a:rPr sz="1400" spc="5" dirty="0">
                <a:solidFill>
                  <a:srgbClr val="FFFFFF"/>
                </a:solidFill>
                <a:latin typeface="Arial"/>
                <a:cs typeface="Arial"/>
              </a:rPr>
              <a:t>i</a:t>
            </a:r>
            <a:r>
              <a:rPr sz="1400" dirty="0">
                <a:solidFill>
                  <a:srgbClr val="FFFFFF"/>
                </a:solidFill>
                <a:latin typeface="Arial"/>
                <a:cs typeface="Arial"/>
              </a:rPr>
              <a:t>ons</a:t>
            </a:r>
            <a:endParaRPr sz="1400">
              <a:latin typeface="Arial"/>
              <a:cs typeface="Arial"/>
            </a:endParaRPr>
          </a:p>
        </p:txBody>
      </p:sp>
      <p:grpSp>
        <p:nvGrpSpPr>
          <p:cNvPr id="9" name="object 9"/>
          <p:cNvGrpSpPr/>
          <p:nvPr/>
        </p:nvGrpSpPr>
        <p:grpSpPr>
          <a:xfrm>
            <a:off x="7810500" y="934723"/>
            <a:ext cx="1239520" cy="1239520"/>
            <a:chOff x="7810500" y="934723"/>
            <a:chExt cx="1239520" cy="1239520"/>
          </a:xfrm>
        </p:grpSpPr>
        <p:sp>
          <p:nvSpPr>
            <p:cNvPr id="10" name="object 10"/>
            <p:cNvSpPr/>
            <p:nvPr/>
          </p:nvSpPr>
          <p:spPr>
            <a:xfrm>
              <a:off x="7816850" y="941073"/>
              <a:ext cx="1226820" cy="1226820"/>
            </a:xfrm>
            <a:custGeom>
              <a:avLst/>
              <a:gdLst/>
              <a:ahLst/>
              <a:cxnLst/>
              <a:rect l="l" t="t" r="r" b="b"/>
              <a:pathLst>
                <a:path w="1226820" h="1226820">
                  <a:moveTo>
                    <a:pt x="1022350" y="0"/>
                  </a:moveTo>
                  <a:lnTo>
                    <a:pt x="204470" y="0"/>
                  </a:lnTo>
                  <a:lnTo>
                    <a:pt x="157586" y="5400"/>
                  </a:lnTo>
                  <a:lnTo>
                    <a:pt x="114548" y="20782"/>
                  </a:lnTo>
                  <a:lnTo>
                    <a:pt x="76583" y="44918"/>
                  </a:lnTo>
                  <a:lnTo>
                    <a:pt x="44918" y="76583"/>
                  </a:lnTo>
                  <a:lnTo>
                    <a:pt x="20782" y="114548"/>
                  </a:lnTo>
                  <a:lnTo>
                    <a:pt x="5400" y="157586"/>
                  </a:lnTo>
                  <a:lnTo>
                    <a:pt x="0" y="204470"/>
                  </a:lnTo>
                  <a:lnTo>
                    <a:pt x="0" y="1022337"/>
                  </a:lnTo>
                  <a:lnTo>
                    <a:pt x="5400" y="1069221"/>
                  </a:lnTo>
                  <a:lnTo>
                    <a:pt x="20782" y="1112261"/>
                  </a:lnTo>
                  <a:lnTo>
                    <a:pt x="44918" y="1150229"/>
                  </a:lnTo>
                  <a:lnTo>
                    <a:pt x="76583" y="1181896"/>
                  </a:lnTo>
                  <a:lnTo>
                    <a:pt x="114548" y="1206035"/>
                  </a:lnTo>
                  <a:lnTo>
                    <a:pt x="157586" y="1221419"/>
                  </a:lnTo>
                  <a:lnTo>
                    <a:pt x="204470" y="1226820"/>
                  </a:lnTo>
                  <a:lnTo>
                    <a:pt x="1022350" y="1226820"/>
                  </a:lnTo>
                  <a:lnTo>
                    <a:pt x="1069233" y="1221419"/>
                  </a:lnTo>
                  <a:lnTo>
                    <a:pt x="1112271" y="1206035"/>
                  </a:lnTo>
                  <a:lnTo>
                    <a:pt x="1150236" y="1181896"/>
                  </a:lnTo>
                  <a:lnTo>
                    <a:pt x="1181901" y="1150229"/>
                  </a:lnTo>
                  <a:lnTo>
                    <a:pt x="1206037" y="1112261"/>
                  </a:lnTo>
                  <a:lnTo>
                    <a:pt x="1221419" y="1069221"/>
                  </a:lnTo>
                  <a:lnTo>
                    <a:pt x="1226820" y="1022337"/>
                  </a:lnTo>
                  <a:lnTo>
                    <a:pt x="1226820" y="204470"/>
                  </a:lnTo>
                  <a:lnTo>
                    <a:pt x="1221419" y="157586"/>
                  </a:lnTo>
                  <a:lnTo>
                    <a:pt x="1206037" y="114548"/>
                  </a:lnTo>
                  <a:lnTo>
                    <a:pt x="1181901" y="76583"/>
                  </a:lnTo>
                  <a:lnTo>
                    <a:pt x="1150236" y="44918"/>
                  </a:lnTo>
                  <a:lnTo>
                    <a:pt x="1112271" y="20782"/>
                  </a:lnTo>
                  <a:lnTo>
                    <a:pt x="1069233" y="5400"/>
                  </a:lnTo>
                  <a:lnTo>
                    <a:pt x="1022350" y="0"/>
                  </a:lnTo>
                  <a:close/>
                </a:path>
              </a:pathLst>
            </a:custGeom>
            <a:solidFill>
              <a:srgbClr val="213E4A"/>
            </a:solidFill>
          </p:spPr>
          <p:txBody>
            <a:bodyPr wrap="square" lIns="0" tIns="0" rIns="0" bIns="0" rtlCol="0"/>
            <a:lstStyle/>
            <a:p>
              <a:endParaRPr/>
            </a:p>
          </p:txBody>
        </p:sp>
        <p:sp>
          <p:nvSpPr>
            <p:cNvPr id="11" name="object 11"/>
            <p:cNvSpPr/>
            <p:nvPr/>
          </p:nvSpPr>
          <p:spPr>
            <a:xfrm>
              <a:off x="7816850" y="941073"/>
              <a:ext cx="1226820" cy="1226820"/>
            </a:xfrm>
            <a:custGeom>
              <a:avLst/>
              <a:gdLst/>
              <a:ahLst/>
              <a:cxnLst/>
              <a:rect l="l" t="t" r="r" b="b"/>
              <a:pathLst>
                <a:path w="1226820" h="1226820">
                  <a:moveTo>
                    <a:pt x="0" y="204470"/>
                  </a:moveTo>
                  <a:lnTo>
                    <a:pt x="5400" y="157586"/>
                  </a:lnTo>
                  <a:lnTo>
                    <a:pt x="20782" y="114548"/>
                  </a:lnTo>
                  <a:lnTo>
                    <a:pt x="44918" y="76583"/>
                  </a:lnTo>
                  <a:lnTo>
                    <a:pt x="76583" y="44918"/>
                  </a:lnTo>
                  <a:lnTo>
                    <a:pt x="114548" y="20782"/>
                  </a:lnTo>
                  <a:lnTo>
                    <a:pt x="157586" y="5400"/>
                  </a:lnTo>
                  <a:lnTo>
                    <a:pt x="204470" y="0"/>
                  </a:lnTo>
                  <a:lnTo>
                    <a:pt x="1022350" y="0"/>
                  </a:lnTo>
                  <a:lnTo>
                    <a:pt x="1069233" y="5400"/>
                  </a:lnTo>
                  <a:lnTo>
                    <a:pt x="1112271" y="20782"/>
                  </a:lnTo>
                  <a:lnTo>
                    <a:pt x="1150236" y="44918"/>
                  </a:lnTo>
                  <a:lnTo>
                    <a:pt x="1181901" y="76583"/>
                  </a:lnTo>
                  <a:lnTo>
                    <a:pt x="1206037" y="114548"/>
                  </a:lnTo>
                  <a:lnTo>
                    <a:pt x="1221419" y="157586"/>
                  </a:lnTo>
                  <a:lnTo>
                    <a:pt x="1226820" y="204470"/>
                  </a:lnTo>
                  <a:lnTo>
                    <a:pt x="1226820" y="1022337"/>
                  </a:lnTo>
                  <a:lnTo>
                    <a:pt x="1221419" y="1069221"/>
                  </a:lnTo>
                  <a:lnTo>
                    <a:pt x="1206037" y="1112261"/>
                  </a:lnTo>
                  <a:lnTo>
                    <a:pt x="1181901" y="1150229"/>
                  </a:lnTo>
                  <a:lnTo>
                    <a:pt x="1150236" y="1181896"/>
                  </a:lnTo>
                  <a:lnTo>
                    <a:pt x="1112271" y="1206035"/>
                  </a:lnTo>
                  <a:lnTo>
                    <a:pt x="1069233" y="1221419"/>
                  </a:lnTo>
                  <a:lnTo>
                    <a:pt x="1022350" y="1226820"/>
                  </a:lnTo>
                  <a:lnTo>
                    <a:pt x="204470" y="1226820"/>
                  </a:lnTo>
                  <a:lnTo>
                    <a:pt x="157586" y="1221419"/>
                  </a:lnTo>
                  <a:lnTo>
                    <a:pt x="114548" y="1206035"/>
                  </a:lnTo>
                  <a:lnTo>
                    <a:pt x="76583" y="1181896"/>
                  </a:lnTo>
                  <a:lnTo>
                    <a:pt x="44918" y="1150229"/>
                  </a:lnTo>
                  <a:lnTo>
                    <a:pt x="20782" y="1112261"/>
                  </a:lnTo>
                  <a:lnTo>
                    <a:pt x="5400" y="1069221"/>
                  </a:lnTo>
                  <a:lnTo>
                    <a:pt x="0" y="1022337"/>
                  </a:lnTo>
                  <a:lnTo>
                    <a:pt x="0" y="204470"/>
                  </a:lnTo>
                  <a:close/>
                </a:path>
              </a:pathLst>
            </a:custGeom>
            <a:ln w="12700">
              <a:solidFill>
                <a:srgbClr val="FFFFFF"/>
              </a:solidFill>
            </a:ln>
          </p:spPr>
          <p:txBody>
            <a:bodyPr wrap="square" lIns="0" tIns="0" rIns="0" bIns="0" rtlCol="0"/>
            <a:lstStyle/>
            <a:p>
              <a:endParaRPr/>
            </a:p>
          </p:txBody>
        </p:sp>
      </p:grpSp>
      <p:sp>
        <p:nvSpPr>
          <p:cNvPr id="12" name="object 12"/>
          <p:cNvSpPr txBox="1"/>
          <p:nvPr/>
        </p:nvSpPr>
        <p:spPr>
          <a:xfrm>
            <a:off x="8009798" y="1234132"/>
            <a:ext cx="835660" cy="607695"/>
          </a:xfrm>
          <a:prstGeom prst="rect">
            <a:avLst/>
          </a:prstGeom>
        </p:spPr>
        <p:txBody>
          <a:bodyPr vert="horz" wrap="square" lIns="0" tIns="41910" rIns="0" bIns="0" rtlCol="0">
            <a:spAutoFit/>
          </a:bodyPr>
          <a:lstStyle/>
          <a:p>
            <a:pPr marL="12700" marR="5080" indent="78740" algn="just">
              <a:lnSpc>
                <a:spcPct val="86300"/>
              </a:lnSpc>
              <a:spcBef>
                <a:spcPts val="330"/>
              </a:spcBef>
            </a:pPr>
            <a:r>
              <a:rPr sz="1400" dirty="0">
                <a:solidFill>
                  <a:srgbClr val="FFFFFF"/>
                </a:solidFill>
                <a:latin typeface="Arial"/>
                <a:cs typeface="Arial"/>
              </a:rPr>
              <a:t>National </a:t>
            </a:r>
            <a:r>
              <a:rPr sz="1400" spc="5" dirty="0">
                <a:solidFill>
                  <a:srgbClr val="FFFFFF"/>
                </a:solidFill>
                <a:latin typeface="Arial"/>
                <a:cs typeface="Arial"/>
              </a:rPr>
              <a:t> </a:t>
            </a:r>
            <a:r>
              <a:rPr sz="1400" dirty="0">
                <a:solidFill>
                  <a:srgbClr val="FFFFFF"/>
                </a:solidFill>
                <a:latin typeface="Arial"/>
                <a:cs typeface="Arial"/>
              </a:rPr>
              <a:t>Codes &amp; </a:t>
            </a:r>
            <a:r>
              <a:rPr sz="1400" spc="5" dirty="0">
                <a:solidFill>
                  <a:srgbClr val="FFFFFF"/>
                </a:solidFill>
                <a:latin typeface="Arial"/>
                <a:cs typeface="Arial"/>
              </a:rPr>
              <a:t> S</a:t>
            </a:r>
            <a:r>
              <a:rPr sz="1400" spc="-10" dirty="0">
                <a:solidFill>
                  <a:srgbClr val="FFFFFF"/>
                </a:solidFill>
                <a:latin typeface="Arial"/>
                <a:cs typeface="Arial"/>
              </a:rPr>
              <a:t>t</a:t>
            </a:r>
            <a:r>
              <a:rPr sz="1400" dirty="0">
                <a:solidFill>
                  <a:srgbClr val="FFFFFF"/>
                </a:solidFill>
                <a:latin typeface="Arial"/>
                <a:cs typeface="Arial"/>
              </a:rPr>
              <a:t>anda</a:t>
            </a:r>
            <a:r>
              <a:rPr sz="1400" spc="-10" dirty="0">
                <a:solidFill>
                  <a:srgbClr val="FFFFFF"/>
                </a:solidFill>
                <a:latin typeface="Arial"/>
                <a:cs typeface="Arial"/>
              </a:rPr>
              <a:t>r</a:t>
            </a:r>
            <a:r>
              <a:rPr sz="1400" dirty="0">
                <a:solidFill>
                  <a:srgbClr val="FFFFFF"/>
                </a:solidFill>
                <a:latin typeface="Arial"/>
                <a:cs typeface="Arial"/>
              </a:rPr>
              <a:t>ds</a:t>
            </a:r>
            <a:endParaRPr sz="1400">
              <a:latin typeface="Arial"/>
              <a:cs typeface="Arial"/>
            </a:endParaRPr>
          </a:p>
        </p:txBody>
      </p:sp>
      <p:grpSp>
        <p:nvGrpSpPr>
          <p:cNvPr id="13" name="object 13"/>
          <p:cNvGrpSpPr/>
          <p:nvPr/>
        </p:nvGrpSpPr>
        <p:grpSpPr>
          <a:xfrm>
            <a:off x="6489700" y="2255523"/>
            <a:ext cx="1239520" cy="1239520"/>
            <a:chOff x="6489700" y="2255523"/>
            <a:chExt cx="1239520" cy="1239520"/>
          </a:xfrm>
        </p:grpSpPr>
        <p:sp>
          <p:nvSpPr>
            <p:cNvPr id="14" name="object 14"/>
            <p:cNvSpPr/>
            <p:nvPr/>
          </p:nvSpPr>
          <p:spPr>
            <a:xfrm>
              <a:off x="6496050" y="2261873"/>
              <a:ext cx="1226820" cy="1226820"/>
            </a:xfrm>
            <a:custGeom>
              <a:avLst/>
              <a:gdLst/>
              <a:ahLst/>
              <a:cxnLst/>
              <a:rect l="l" t="t" r="r" b="b"/>
              <a:pathLst>
                <a:path w="1226820" h="1226820">
                  <a:moveTo>
                    <a:pt x="1022350" y="0"/>
                  </a:moveTo>
                  <a:lnTo>
                    <a:pt x="204470" y="0"/>
                  </a:lnTo>
                  <a:lnTo>
                    <a:pt x="157586" y="5400"/>
                  </a:lnTo>
                  <a:lnTo>
                    <a:pt x="114548" y="20782"/>
                  </a:lnTo>
                  <a:lnTo>
                    <a:pt x="76583" y="44918"/>
                  </a:lnTo>
                  <a:lnTo>
                    <a:pt x="44918" y="76583"/>
                  </a:lnTo>
                  <a:lnTo>
                    <a:pt x="20782" y="114548"/>
                  </a:lnTo>
                  <a:lnTo>
                    <a:pt x="5400" y="157586"/>
                  </a:lnTo>
                  <a:lnTo>
                    <a:pt x="0" y="204470"/>
                  </a:lnTo>
                  <a:lnTo>
                    <a:pt x="0" y="1022337"/>
                  </a:lnTo>
                  <a:lnTo>
                    <a:pt x="5400" y="1069221"/>
                  </a:lnTo>
                  <a:lnTo>
                    <a:pt x="20782" y="1112261"/>
                  </a:lnTo>
                  <a:lnTo>
                    <a:pt x="44918" y="1150229"/>
                  </a:lnTo>
                  <a:lnTo>
                    <a:pt x="76583" y="1181896"/>
                  </a:lnTo>
                  <a:lnTo>
                    <a:pt x="114548" y="1206035"/>
                  </a:lnTo>
                  <a:lnTo>
                    <a:pt x="157586" y="1221419"/>
                  </a:lnTo>
                  <a:lnTo>
                    <a:pt x="204470" y="1226820"/>
                  </a:lnTo>
                  <a:lnTo>
                    <a:pt x="1022350" y="1226820"/>
                  </a:lnTo>
                  <a:lnTo>
                    <a:pt x="1069233" y="1221419"/>
                  </a:lnTo>
                  <a:lnTo>
                    <a:pt x="1112271" y="1206035"/>
                  </a:lnTo>
                  <a:lnTo>
                    <a:pt x="1150236" y="1181896"/>
                  </a:lnTo>
                  <a:lnTo>
                    <a:pt x="1181901" y="1150229"/>
                  </a:lnTo>
                  <a:lnTo>
                    <a:pt x="1206037" y="1112261"/>
                  </a:lnTo>
                  <a:lnTo>
                    <a:pt x="1221419" y="1069221"/>
                  </a:lnTo>
                  <a:lnTo>
                    <a:pt x="1226820" y="1022337"/>
                  </a:lnTo>
                  <a:lnTo>
                    <a:pt x="1226820" y="204470"/>
                  </a:lnTo>
                  <a:lnTo>
                    <a:pt x="1221419" y="157586"/>
                  </a:lnTo>
                  <a:lnTo>
                    <a:pt x="1206037" y="114548"/>
                  </a:lnTo>
                  <a:lnTo>
                    <a:pt x="1181901" y="76583"/>
                  </a:lnTo>
                  <a:lnTo>
                    <a:pt x="1150236" y="44918"/>
                  </a:lnTo>
                  <a:lnTo>
                    <a:pt x="1112271" y="20782"/>
                  </a:lnTo>
                  <a:lnTo>
                    <a:pt x="1069233" y="5400"/>
                  </a:lnTo>
                  <a:lnTo>
                    <a:pt x="1022350" y="0"/>
                  </a:lnTo>
                  <a:close/>
                </a:path>
              </a:pathLst>
            </a:custGeom>
            <a:solidFill>
              <a:srgbClr val="213E4A"/>
            </a:solidFill>
          </p:spPr>
          <p:txBody>
            <a:bodyPr wrap="square" lIns="0" tIns="0" rIns="0" bIns="0" rtlCol="0"/>
            <a:lstStyle/>
            <a:p>
              <a:endParaRPr/>
            </a:p>
          </p:txBody>
        </p:sp>
        <p:sp>
          <p:nvSpPr>
            <p:cNvPr id="15" name="object 15"/>
            <p:cNvSpPr/>
            <p:nvPr/>
          </p:nvSpPr>
          <p:spPr>
            <a:xfrm>
              <a:off x="6496050" y="2261873"/>
              <a:ext cx="1226820" cy="1226820"/>
            </a:xfrm>
            <a:custGeom>
              <a:avLst/>
              <a:gdLst/>
              <a:ahLst/>
              <a:cxnLst/>
              <a:rect l="l" t="t" r="r" b="b"/>
              <a:pathLst>
                <a:path w="1226820" h="1226820">
                  <a:moveTo>
                    <a:pt x="0" y="204470"/>
                  </a:moveTo>
                  <a:lnTo>
                    <a:pt x="5400" y="157586"/>
                  </a:lnTo>
                  <a:lnTo>
                    <a:pt x="20782" y="114548"/>
                  </a:lnTo>
                  <a:lnTo>
                    <a:pt x="44918" y="76583"/>
                  </a:lnTo>
                  <a:lnTo>
                    <a:pt x="76583" y="44918"/>
                  </a:lnTo>
                  <a:lnTo>
                    <a:pt x="114548" y="20782"/>
                  </a:lnTo>
                  <a:lnTo>
                    <a:pt x="157586" y="5400"/>
                  </a:lnTo>
                  <a:lnTo>
                    <a:pt x="204470" y="0"/>
                  </a:lnTo>
                  <a:lnTo>
                    <a:pt x="1022350" y="0"/>
                  </a:lnTo>
                  <a:lnTo>
                    <a:pt x="1069233" y="5400"/>
                  </a:lnTo>
                  <a:lnTo>
                    <a:pt x="1112271" y="20782"/>
                  </a:lnTo>
                  <a:lnTo>
                    <a:pt x="1150236" y="44918"/>
                  </a:lnTo>
                  <a:lnTo>
                    <a:pt x="1181901" y="76583"/>
                  </a:lnTo>
                  <a:lnTo>
                    <a:pt x="1206037" y="114548"/>
                  </a:lnTo>
                  <a:lnTo>
                    <a:pt x="1221419" y="157586"/>
                  </a:lnTo>
                  <a:lnTo>
                    <a:pt x="1226820" y="204470"/>
                  </a:lnTo>
                  <a:lnTo>
                    <a:pt x="1226820" y="1022337"/>
                  </a:lnTo>
                  <a:lnTo>
                    <a:pt x="1221419" y="1069221"/>
                  </a:lnTo>
                  <a:lnTo>
                    <a:pt x="1206037" y="1112261"/>
                  </a:lnTo>
                  <a:lnTo>
                    <a:pt x="1181901" y="1150229"/>
                  </a:lnTo>
                  <a:lnTo>
                    <a:pt x="1150236" y="1181896"/>
                  </a:lnTo>
                  <a:lnTo>
                    <a:pt x="1112271" y="1206035"/>
                  </a:lnTo>
                  <a:lnTo>
                    <a:pt x="1069233" y="1221419"/>
                  </a:lnTo>
                  <a:lnTo>
                    <a:pt x="1022350" y="1226820"/>
                  </a:lnTo>
                  <a:lnTo>
                    <a:pt x="204470" y="1226820"/>
                  </a:lnTo>
                  <a:lnTo>
                    <a:pt x="157586" y="1221419"/>
                  </a:lnTo>
                  <a:lnTo>
                    <a:pt x="114548" y="1206035"/>
                  </a:lnTo>
                  <a:lnTo>
                    <a:pt x="76583" y="1181896"/>
                  </a:lnTo>
                  <a:lnTo>
                    <a:pt x="44918" y="1150229"/>
                  </a:lnTo>
                  <a:lnTo>
                    <a:pt x="20782" y="1112261"/>
                  </a:lnTo>
                  <a:lnTo>
                    <a:pt x="5400" y="1069221"/>
                  </a:lnTo>
                  <a:lnTo>
                    <a:pt x="0" y="1022337"/>
                  </a:lnTo>
                  <a:lnTo>
                    <a:pt x="0" y="204470"/>
                  </a:lnTo>
                  <a:close/>
                </a:path>
              </a:pathLst>
            </a:custGeom>
            <a:ln w="12700">
              <a:solidFill>
                <a:srgbClr val="FFFFFF"/>
              </a:solidFill>
            </a:ln>
          </p:spPr>
          <p:txBody>
            <a:bodyPr wrap="square" lIns="0" tIns="0" rIns="0" bIns="0" rtlCol="0"/>
            <a:lstStyle/>
            <a:p>
              <a:endParaRPr/>
            </a:p>
          </p:txBody>
        </p:sp>
      </p:grpSp>
      <p:sp>
        <p:nvSpPr>
          <p:cNvPr id="16" name="object 16"/>
          <p:cNvSpPr txBox="1"/>
          <p:nvPr/>
        </p:nvSpPr>
        <p:spPr>
          <a:xfrm>
            <a:off x="6623119" y="2646727"/>
            <a:ext cx="967740" cy="422275"/>
          </a:xfrm>
          <a:prstGeom prst="rect">
            <a:avLst/>
          </a:prstGeom>
        </p:spPr>
        <p:txBody>
          <a:bodyPr vert="horz" wrap="square" lIns="0" tIns="43815" rIns="0" bIns="0" rtlCol="0">
            <a:spAutoFit/>
          </a:bodyPr>
          <a:lstStyle/>
          <a:p>
            <a:pPr marL="12700" marR="5080" indent="264160">
              <a:lnSpc>
                <a:spcPts val="1440"/>
              </a:lnSpc>
              <a:spcBef>
                <a:spcPts val="345"/>
              </a:spcBef>
            </a:pPr>
            <a:r>
              <a:rPr sz="1400" spc="-5" dirty="0">
                <a:solidFill>
                  <a:srgbClr val="FFFFFF"/>
                </a:solidFill>
                <a:latin typeface="Arial"/>
                <a:cs typeface="Arial"/>
              </a:rPr>
              <a:t>State </a:t>
            </a:r>
            <a:r>
              <a:rPr sz="1400" dirty="0">
                <a:solidFill>
                  <a:srgbClr val="FFFFFF"/>
                </a:solidFill>
                <a:latin typeface="Arial"/>
                <a:cs typeface="Arial"/>
              </a:rPr>
              <a:t> </a:t>
            </a:r>
            <a:r>
              <a:rPr sz="1400" spc="5" dirty="0">
                <a:solidFill>
                  <a:srgbClr val="FFFFFF"/>
                </a:solidFill>
                <a:latin typeface="Arial"/>
                <a:cs typeface="Arial"/>
              </a:rPr>
              <a:t>R</a:t>
            </a:r>
            <a:r>
              <a:rPr sz="1400" dirty="0">
                <a:solidFill>
                  <a:srgbClr val="FFFFFF"/>
                </a:solidFill>
                <a:latin typeface="Arial"/>
                <a:cs typeface="Arial"/>
              </a:rPr>
              <a:t>egu</a:t>
            </a:r>
            <a:r>
              <a:rPr sz="1400" spc="5" dirty="0">
                <a:solidFill>
                  <a:srgbClr val="FFFFFF"/>
                </a:solidFill>
                <a:latin typeface="Arial"/>
                <a:cs typeface="Arial"/>
              </a:rPr>
              <a:t>l</a:t>
            </a:r>
            <a:r>
              <a:rPr sz="1400" dirty="0">
                <a:solidFill>
                  <a:srgbClr val="FFFFFF"/>
                </a:solidFill>
                <a:latin typeface="Arial"/>
                <a:cs typeface="Arial"/>
              </a:rPr>
              <a:t>a</a:t>
            </a:r>
            <a:r>
              <a:rPr sz="1400" spc="-10" dirty="0">
                <a:solidFill>
                  <a:srgbClr val="FFFFFF"/>
                </a:solidFill>
                <a:latin typeface="Arial"/>
                <a:cs typeface="Arial"/>
              </a:rPr>
              <a:t>t</a:t>
            </a:r>
            <a:r>
              <a:rPr sz="1400" spc="5" dirty="0">
                <a:solidFill>
                  <a:srgbClr val="FFFFFF"/>
                </a:solidFill>
                <a:latin typeface="Arial"/>
                <a:cs typeface="Arial"/>
              </a:rPr>
              <a:t>i</a:t>
            </a:r>
            <a:r>
              <a:rPr sz="1400" dirty="0">
                <a:solidFill>
                  <a:srgbClr val="FFFFFF"/>
                </a:solidFill>
                <a:latin typeface="Arial"/>
                <a:cs typeface="Arial"/>
              </a:rPr>
              <a:t>ons</a:t>
            </a:r>
            <a:endParaRPr sz="1400">
              <a:latin typeface="Arial"/>
              <a:cs typeface="Arial"/>
            </a:endParaRPr>
          </a:p>
        </p:txBody>
      </p:sp>
      <p:grpSp>
        <p:nvGrpSpPr>
          <p:cNvPr id="17" name="object 17"/>
          <p:cNvGrpSpPr/>
          <p:nvPr/>
        </p:nvGrpSpPr>
        <p:grpSpPr>
          <a:xfrm>
            <a:off x="7810500" y="2255523"/>
            <a:ext cx="1239520" cy="1239520"/>
            <a:chOff x="7810500" y="2255523"/>
            <a:chExt cx="1239520" cy="1239520"/>
          </a:xfrm>
        </p:grpSpPr>
        <p:sp>
          <p:nvSpPr>
            <p:cNvPr id="18" name="object 18"/>
            <p:cNvSpPr/>
            <p:nvPr/>
          </p:nvSpPr>
          <p:spPr>
            <a:xfrm>
              <a:off x="7816850" y="2261873"/>
              <a:ext cx="1226820" cy="1226820"/>
            </a:xfrm>
            <a:custGeom>
              <a:avLst/>
              <a:gdLst/>
              <a:ahLst/>
              <a:cxnLst/>
              <a:rect l="l" t="t" r="r" b="b"/>
              <a:pathLst>
                <a:path w="1226820" h="1226820">
                  <a:moveTo>
                    <a:pt x="1022350" y="0"/>
                  </a:moveTo>
                  <a:lnTo>
                    <a:pt x="204470" y="0"/>
                  </a:lnTo>
                  <a:lnTo>
                    <a:pt x="157586" y="5400"/>
                  </a:lnTo>
                  <a:lnTo>
                    <a:pt x="114548" y="20782"/>
                  </a:lnTo>
                  <a:lnTo>
                    <a:pt x="76583" y="44918"/>
                  </a:lnTo>
                  <a:lnTo>
                    <a:pt x="44918" y="76583"/>
                  </a:lnTo>
                  <a:lnTo>
                    <a:pt x="20782" y="114548"/>
                  </a:lnTo>
                  <a:lnTo>
                    <a:pt x="5400" y="157586"/>
                  </a:lnTo>
                  <a:lnTo>
                    <a:pt x="0" y="204470"/>
                  </a:lnTo>
                  <a:lnTo>
                    <a:pt x="0" y="1022337"/>
                  </a:lnTo>
                  <a:lnTo>
                    <a:pt x="5400" y="1069221"/>
                  </a:lnTo>
                  <a:lnTo>
                    <a:pt x="20782" y="1112261"/>
                  </a:lnTo>
                  <a:lnTo>
                    <a:pt x="44918" y="1150229"/>
                  </a:lnTo>
                  <a:lnTo>
                    <a:pt x="76583" y="1181896"/>
                  </a:lnTo>
                  <a:lnTo>
                    <a:pt x="114548" y="1206035"/>
                  </a:lnTo>
                  <a:lnTo>
                    <a:pt x="157586" y="1221419"/>
                  </a:lnTo>
                  <a:lnTo>
                    <a:pt x="204470" y="1226820"/>
                  </a:lnTo>
                  <a:lnTo>
                    <a:pt x="1022350" y="1226820"/>
                  </a:lnTo>
                  <a:lnTo>
                    <a:pt x="1069233" y="1221419"/>
                  </a:lnTo>
                  <a:lnTo>
                    <a:pt x="1112271" y="1206035"/>
                  </a:lnTo>
                  <a:lnTo>
                    <a:pt x="1150236" y="1181896"/>
                  </a:lnTo>
                  <a:lnTo>
                    <a:pt x="1181901" y="1150229"/>
                  </a:lnTo>
                  <a:lnTo>
                    <a:pt x="1206037" y="1112261"/>
                  </a:lnTo>
                  <a:lnTo>
                    <a:pt x="1221419" y="1069221"/>
                  </a:lnTo>
                  <a:lnTo>
                    <a:pt x="1226820" y="1022337"/>
                  </a:lnTo>
                  <a:lnTo>
                    <a:pt x="1226820" y="204470"/>
                  </a:lnTo>
                  <a:lnTo>
                    <a:pt x="1221419" y="157586"/>
                  </a:lnTo>
                  <a:lnTo>
                    <a:pt x="1206037" y="114548"/>
                  </a:lnTo>
                  <a:lnTo>
                    <a:pt x="1181901" y="76583"/>
                  </a:lnTo>
                  <a:lnTo>
                    <a:pt x="1150236" y="44918"/>
                  </a:lnTo>
                  <a:lnTo>
                    <a:pt x="1112271" y="20782"/>
                  </a:lnTo>
                  <a:lnTo>
                    <a:pt x="1069233" y="5400"/>
                  </a:lnTo>
                  <a:lnTo>
                    <a:pt x="1022350" y="0"/>
                  </a:lnTo>
                  <a:close/>
                </a:path>
              </a:pathLst>
            </a:custGeom>
            <a:solidFill>
              <a:srgbClr val="213E4A"/>
            </a:solidFill>
          </p:spPr>
          <p:txBody>
            <a:bodyPr wrap="square" lIns="0" tIns="0" rIns="0" bIns="0" rtlCol="0"/>
            <a:lstStyle/>
            <a:p>
              <a:endParaRPr/>
            </a:p>
          </p:txBody>
        </p:sp>
        <p:sp>
          <p:nvSpPr>
            <p:cNvPr id="19" name="object 19"/>
            <p:cNvSpPr/>
            <p:nvPr/>
          </p:nvSpPr>
          <p:spPr>
            <a:xfrm>
              <a:off x="7816850" y="2261873"/>
              <a:ext cx="1226820" cy="1226820"/>
            </a:xfrm>
            <a:custGeom>
              <a:avLst/>
              <a:gdLst/>
              <a:ahLst/>
              <a:cxnLst/>
              <a:rect l="l" t="t" r="r" b="b"/>
              <a:pathLst>
                <a:path w="1226820" h="1226820">
                  <a:moveTo>
                    <a:pt x="0" y="204470"/>
                  </a:moveTo>
                  <a:lnTo>
                    <a:pt x="5400" y="157586"/>
                  </a:lnTo>
                  <a:lnTo>
                    <a:pt x="20782" y="114548"/>
                  </a:lnTo>
                  <a:lnTo>
                    <a:pt x="44918" y="76583"/>
                  </a:lnTo>
                  <a:lnTo>
                    <a:pt x="76583" y="44918"/>
                  </a:lnTo>
                  <a:lnTo>
                    <a:pt x="114548" y="20782"/>
                  </a:lnTo>
                  <a:lnTo>
                    <a:pt x="157586" y="5400"/>
                  </a:lnTo>
                  <a:lnTo>
                    <a:pt x="204470" y="0"/>
                  </a:lnTo>
                  <a:lnTo>
                    <a:pt x="1022350" y="0"/>
                  </a:lnTo>
                  <a:lnTo>
                    <a:pt x="1069233" y="5400"/>
                  </a:lnTo>
                  <a:lnTo>
                    <a:pt x="1112271" y="20782"/>
                  </a:lnTo>
                  <a:lnTo>
                    <a:pt x="1150236" y="44918"/>
                  </a:lnTo>
                  <a:lnTo>
                    <a:pt x="1181901" y="76583"/>
                  </a:lnTo>
                  <a:lnTo>
                    <a:pt x="1206037" y="114548"/>
                  </a:lnTo>
                  <a:lnTo>
                    <a:pt x="1221419" y="157586"/>
                  </a:lnTo>
                  <a:lnTo>
                    <a:pt x="1226820" y="204470"/>
                  </a:lnTo>
                  <a:lnTo>
                    <a:pt x="1226820" y="1022337"/>
                  </a:lnTo>
                  <a:lnTo>
                    <a:pt x="1221419" y="1069221"/>
                  </a:lnTo>
                  <a:lnTo>
                    <a:pt x="1206037" y="1112261"/>
                  </a:lnTo>
                  <a:lnTo>
                    <a:pt x="1181901" y="1150229"/>
                  </a:lnTo>
                  <a:lnTo>
                    <a:pt x="1150236" y="1181896"/>
                  </a:lnTo>
                  <a:lnTo>
                    <a:pt x="1112271" y="1206035"/>
                  </a:lnTo>
                  <a:lnTo>
                    <a:pt x="1069233" y="1221419"/>
                  </a:lnTo>
                  <a:lnTo>
                    <a:pt x="1022350" y="1226820"/>
                  </a:lnTo>
                  <a:lnTo>
                    <a:pt x="204470" y="1226820"/>
                  </a:lnTo>
                  <a:lnTo>
                    <a:pt x="157586" y="1221419"/>
                  </a:lnTo>
                  <a:lnTo>
                    <a:pt x="114548" y="1206035"/>
                  </a:lnTo>
                  <a:lnTo>
                    <a:pt x="76583" y="1181896"/>
                  </a:lnTo>
                  <a:lnTo>
                    <a:pt x="44918" y="1150229"/>
                  </a:lnTo>
                  <a:lnTo>
                    <a:pt x="20782" y="1112261"/>
                  </a:lnTo>
                  <a:lnTo>
                    <a:pt x="5400" y="1069221"/>
                  </a:lnTo>
                  <a:lnTo>
                    <a:pt x="0" y="1022337"/>
                  </a:lnTo>
                  <a:lnTo>
                    <a:pt x="0" y="204470"/>
                  </a:lnTo>
                  <a:close/>
                </a:path>
              </a:pathLst>
            </a:custGeom>
            <a:ln w="12700">
              <a:solidFill>
                <a:srgbClr val="FFFFFF"/>
              </a:solidFill>
            </a:ln>
          </p:spPr>
          <p:txBody>
            <a:bodyPr wrap="square" lIns="0" tIns="0" rIns="0" bIns="0" rtlCol="0"/>
            <a:lstStyle/>
            <a:p>
              <a:endParaRPr/>
            </a:p>
          </p:txBody>
        </p:sp>
      </p:grpSp>
      <p:sp>
        <p:nvSpPr>
          <p:cNvPr id="20" name="object 20"/>
          <p:cNvSpPr txBox="1"/>
          <p:nvPr/>
        </p:nvSpPr>
        <p:spPr>
          <a:xfrm>
            <a:off x="7961589" y="2554715"/>
            <a:ext cx="934719" cy="607695"/>
          </a:xfrm>
          <a:prstGeom prst="rect">
            <a:avLst/>
          </a:prstGeom>
        </p:spPr>
        <p:txBody>
          <a:bodyPr vert="horz" wrap="square" lIns="0" tIns="41910" rIns="0" bIns="0" rtlCol="0">
            <a:spAutoFit/>
          </a:bodyPr>
          <a:lstStyle/>
          <a:p>
            <a:pPr marL="12700" marR="5080" indent="-1270" algn="ctr">
              <a:lnSpc>
                <a:spcPct val="86300"/>
              </a:lnSpc>
              <a:spcBef>
                <a:spcPts val="330"/>
              </a:spcBef>
            </a:pPr>
            <a:r>
              <a:rPr sz="1400" spc="-5" dirty="0">
                <a:solidFill>
                  <a:srgbClr val="FFFFFF"/>
                </a:solidFill>
                <a:latin typeface="Arial"/>
                <a:cs typeface="Arial"/>
              </a:rPr>
              <a:t>Local </a:t>
            </a:r>
            <a:r>
              <a:rPr sz="1400" dirty="0">
                <a:solidFill>
                  <a:srgbClr val="FFFFFF"/>
                </a:solidFill>
                <a:latin typeface="Arial"/>
                <a:cs typeface="Arial"/>
              </a:rPr>
              <a:t> </a:t>
            </a:r>
            <a:r>
              <a:rPr sz="1400" spc="-10" dirty="0">
                <a:solidFill>
                  <a:srgbClr val="FFFFFF"/>
                </a:solidFill>
                <a:latin typeface="Arial"/>
                <a:cs typeface="Arial"/>
              </a:rPr>
              <a:t>Or</a:t>
            </a:r>
            <a:r>
              <a:rPr sz="1400" dirty="0">
                <a:solidFill>
                  <a:srgbClr val="FFFFFF"/>
                </a:solidFill>
                <a:latin typeface="Arial"/>
                <a:cs typeface="Arial"/>
              </a:rPr>
              <a:t>d</a:t>
            </a:r>
            <a:r>
              <a:rPr sz="1400" spc="5" dirty="0">
                <a:solidFill>
                  <a:srgbClr val="FFFFFF"/>
                </a:solidFill>
                <a:latin typeface="Arial"/>
                <a:cs typeface="Arial"/>
              </a:rPr>
              <a:t>i</a:t>
            </a:r>
            <a:r>
              <a:rPr sz="1400" dirty="0">
                <a:solidFill>
                  <a:srgbClr val="FFFFFF"/>
                </a:solidFill>
                <a:latin typeface="Arial"/>
                <a:cs typeface="Arial"/>
              </a:rPr>
              <a:t>nan</a:t>
            </a:r>
            <a:r>
              <a:rPr sz="1400" spc="-5" dirty="0">
                <a:solidFill>
                  <a:srgbClr val="FFFFFF"/>
                </a:solidFill>
                <a:latin typeface="Arial"/>
                <a:cs typeface="Arial"/>
              </a:rPr>
              <a:t>c</a:t>
            </a:r>
            <a:r>
              <a:rPr sz="1400" dirty="0">
                <a:solidFill>
                  <a:srgbClr val="FFFFFF"/>
                </a:solidFill>
                <a:latin typeface="Arial"/>
                <a:cs typeface="Arial"/>
              </a:rPr>
              <a:t>es  &amp;</a:t>
            </a:r>
            <a:r>
              <a:rPr sz="1400" spc="-35" dirty="0">
                <a:solidFill>
                  <a:srgbClr val="FFFFFF"/>
                </a:solidFill>
                <a:latin typeface="Arial"/>
                <a:cs typeface="Arial"/>
              </a:rPr>
              <a:t> </a:t>
            </a:r>
            <a:r>
              <a:rPr sz="1400" dirty="0">
                <a:solidFill>
                  <a:srgbClr val="FFFFFF"/>
                </a:solidFill>
                <a:latin typeface="Arial"/>
                <a:cs typeface="Arial"/>
              </a:rPr>
              <a:t>Permits</a:t>
            </a:r>
            <a:endParaRPr sz="1400">
              <a:latin typeface="Arial"/>
              <a:cs typeface="Arial"/>
            </a:endParaRPr>
          </a:p>
        </p:txBody>
      </p:sp>
      <p:sp>
        <p:nvSpPr>
          <p:cNvPr id="21" name="object 21"/>
          <p:cNvSpPr/>
          <p:nvPr/>
        </p:nvSpPr>
        <p:spPr>
          <a:xfrm>
            <a:off x="1990089" y="725170"/>
            <a:ext cx="1546860" cy="772160"/>
          </a:xfrm>
          <a:custGeom>
            <a:avLst/>
            <a:gdLst/>
            <a:ahLst/>
            <a:cxnLst/>
            <a:rect l="l" t="t" r="r" b="b"/>
            <a:pathLst>
              <a:path w="1546860" h="772160">
                <a:moveTo>
                  <a:pt x="1469644" y="0"/>
                </a:moveTo>
                <a:lnTo>
                  <a:pt x="77216" y="0"/>
                </a:lnTo>
                <a:lnTo>
                  <a:pt x="47159" y="6067"/>
                </a:lnTo>
                <a:lnTo>
                  <a:pt x="22615" y="22615"/>
                </a:lnTo>
                <a:lnTo>
                  <a:pt x="6067" y="47159"/>
                </a:lnTo>
                <a:lnTo>
                  <a:pt x="0" y="77215"/>
                </a:lnTo>
                <a:lnTo>
                  <a:pt x="0" y="694943"/>
                </a:lnTo>
                <a:lnTo>
                  <a:pt x="6067" y="725000"/>
                </a:lnTo>
                <a:lnTo>
                  <a:pt x="22615" y="749544"/>
                </a:lnTo>
                <a:lnTo>
                  <a:pt x="47159" y="766092"/>
                </a:lnTo>
                <a:lnTo>
                  <a:pt x="77216" y="772159"/>
                </a:lnTo>
                <a:lnTo>
                  <a:pt x="1469644" y="772159"/>
                </a:lnTo>
                <a:lnTo>
                  <a:pt x="1499700" y="766092"/>
                </a:lnTo>
                <a:lnTo>
                  <a:pt x="1524244" y="749544"/>
                </a:lnTo>
                <a:lnTo>
                  <a:pt x="1540792" y="725000"/>
                </a:lnTo>
                <a:lnTo>
                  <a:pt x="1546860" y="694943"/>
                </a:lnTo>
                <a:lnTo>
                  <a:pt x="1546860" y="77215"/>
                </a:lnTo>
                <a:lnTo>
                  <a:pt x="1540792" y="47159"/>
                </a:lnTo>
                <a:lnTo>
                  <a:pt x="1524244" y="22615"/>
                </a:lnTo>
                <a:lnTo>
                  <a:pt x="1499700" y="6067"/>
                </a:lnTo>
                <a:lnTo>
                  <a:pt x="1469644" y="0"/>
                </a:lnTo>
                <a:close/>
              </a:path>
            </a:pathLst>
          </a:custGeom>
          <a:solidFill>
            <a:srgbClr val="213E4A"/>
          </a:solidFill>
        </p:spPr>
        <p:txBody>
          <a:bodyPr wrap="square" lIns="0" tIns="0" rIns="0" bIns="0" rtlCol="0"/>
          <a:lstStyle/>
          <a:p>
            <a:endParaRPr/>
          </a:p>
        </p:txBody>
      </p:sp>
      <p:sp>
        <p:nvSpPr>
          <p:cNvPr id="22" name="object 22"/>
          <p:cNvSpPr txBox="1"/>
          <p:nvPr/>
        </p:nvSpPr>
        <p:spPr>
          <a:xfrm>
            <a:off x="2178584" y="867426"/>
            <a:ext cx="1169035" cy="450215"/>
          </a:xfrm>
          <a:prstGeom prst="rect">
            <a:avLst/>
          </a:prstGeom>
        </p:spPr>
        <p:txBody>
          <a:bodyPr vert="horz" wrap="square" lIns="0" tIns="46355" rIns="0" bIns="0" rtlCol="0">
            <a:spAutoFit/>
          </a:bodyPr>
          <a:lstStyle/>
          <a:p>
            <a:pPr marL="45085" marR="5080" indent="-33020">
              <a:lnSpc>
                <a:spcPts val="1540"/>
              </a:lnSpc>
              <a:spcBef>
                <a:spcPts val="365"/>
              </a:spcBef>
            </a:pPr>
            <a:r>
              <a:rPr sz="1500" spc="-5" dirty="0">
                <a:solidFill>
                  <a:srgbClr val="FFFFFF"/>
                </a:solidFill>
                <a:latin typeface="Arial"/>
                <a:cs typeface="Arial"/>
              </a:rPr>
              <a:t>C</a:t>
            </a:r>
            <a:r>
              <a:rPr sz="1500" spc="5" dirty="0">
                <a:solidFill>
                  <a:srgbClr val="FFFFFF"/>
                </a:solidFill>
                <a:latin typeface="Arial"/>
                <a:cs typeface="Arial"/>
              </a:rPr>
              <a:t>o</a:t>
            </a:r>
            <a:r>
              <a:rPr sz="1500" spc="10" dirty="0">
                <a:solidFill>
                  <a:srgbClr val="FFFFFF"/>
                </a:solidFill>
                <a:latin typeface="Arial"/>
                <a:cs typeface="Arial"/>
              </a:rPr>
              <a:t>mm</a:t>
            </a:r>
            <a:r>
              <a:rPr sz="1500" spc="5" dirty="0">
                <a:solidFill>
                  <a:srgbClr val="FFFFFF"/>
                </a:solidFill>
                <a:latin typeface="Arial"/>
                <a:cs typeface="Arial"/>
              </a:rPr>
              <a:t>uni</a:t>
            </a:r>
            <a:r>
              <a:rPr sz="1500" dirty="0">
                <a:solidFill>
                  <a:srgbClr val="FFFFFF"/>
                </a:solidFill>
                <a:latin typeface="Arial"/>
                <a:cs typeface="Arial"/>
              </a:rPr>
              <a:t>ty</a:t>
            </a:r>
            <a:r>
              <a:rPr sz="1500" spc="-50" dirty="0">
                <a:solidFill>
                  <a:srgbClr val="FFFFFF"/>
                </a:solidFill>
                <a:latin typeface="Arial"/>
                <a:cs typeface="Arial"/>
              </a:rPr>
              <a:t> </a:t>
            </a:r>
            <a:r>
              <a:rPr sz="1500" dirty="0">
                <a:solidFill>
                  <a:srgbClr val="FFFFFF"/>
                </a:solidFill>
                <a:latin typeface="Arial"/>
                <a:cs typeface="Arial"/>
              </a:rPr>
              <a:t>&amp;  Environment</a:t>
            </a:r>
            <a:endParaRPr sz="1500">
              <a:latin typeface="Arial"/>
              <a:cs typeface="Arial"/>
            </a:endParaRPr>
          </a:p>
        </p:txBody>
      </p:sp>
      <p:sp>
        <p:nvSpPr>
          <p:cNvPr id="23" name="object 23"/>
          <p:cNvSpPr/>
          <p:nvPr/>
        </p:nvSpPr>
        <p:spPr>
          <a:xfrm>
            <a:off x="3006101" y="1550242"/>
            <a:ext cx="791210" cy="979805"/>
          </a:xfrm>
          <a:custGeom>
            <a:avLst/>
            <a:gdLst/>
            <a:ahLst/>
            <a:cxnLst/>
            <a:rect l="l" t="t" r="r" b="b"/>
            <a:pathLst>
              <a:path w="791210" h="979805">
                <a:moveTo>
                  <a:pt x="59004" y="0"/>
                </a:moveTo>
                <a:lnTo>
                  <a:pt x="0" y="317817"/>
                </a:lnTo>
                <a:lnTo>
                  <a:pt x="75361" y="266052"/>
                </a:lnTo>
                <a:lnTo>
                  <a:pt x="489470" y="868972"/>
                </a:lnTo>
                <a:lnTo>
                  <a:pt x="414108" y="920724"/>
                </a:lnTo>
                <a:lnTo>
                  <a:pt x="731926" y="979728"/>
                </a:lnTo>
                <a:lnTo>
                  <a:pt x="790930" y="661911"/>
                </a:lnTo>
                <a:lnTo>
                  <a:pt x="715556" y="713676"/>
                </a:lnTo>
                <a:lnTo>
                  <a:pt x="301459" y="110769"/>
                </a:lnTo>
                <a:lnTo>
                  <a:pt x="376821" y="59004"/>
                </a:lnTo>
                <a:lnTo>
                  <a:pt x="59004" y="0"/>
                </a:lnTo>
                <a:close/>
              </a:path>
            </a:pathLst>
          </a:custGeom>
          <a:solidFill>
            <a:srgbClr val="ABAEB0"/>
          </a:solidFill>
        </p:spPr>
        <p:txBody>
          <a:bodyPr wrap="square" lIns="0" tIns="0" rIns="0" bIns="0" rtlCol="0"/>
          <a:lstStyle/>
          <a:p>
            <a:endParaRPr/>
          </a:p>
        </p:txBody>
      </p:sp>
      <p:sp>
        <p:nvSpPr>
          <p:cNvPr id="24" name="object 24"/>
          <p:cNvSpPr/>
          <p:nvPr/>
        </p:nvSpPr>
        <p:spPr>
          <a:xfrm>
            <a:off x="3267709" y="2584450"/>
            <a:ext cx="1546860" cy="772160"/>
          </a:xfrm>
          <a:custGeom>
            <a:avLst/>
            <a:gdLst/>
            <a:ahLst/>
            <a:cxnLst/>
            <a:rect l="l" t="t" r="r" b="b"/>
            <a:pathLst>
              <a:path w="1546860" h="772160">
                <a:moveTo>
                  <a:pt x="1469644" y="0"/>
                </a:moveTo>
                <a:lnTo>
                  <a:pt x="77216" y="0"/>
                </a:lnTo>
                <a:lnTo>
                  <a:pt x="47159" y="6067"/>
                </a:lnTo>
                <a:lnTo>
                  <a:pt x="22615" y="22615"/>
                </a:lnTo>
                <a:lnTo>
                  <a:pt x="6067" y="47159"/>
                </a:lnTo>
                <a:lnTo>
                  <a:pt x="0" y="77215"/>
                </a:lnTo>
                <a:lnTo>
                  <a:pt x="0" y="694943"/>
                </a:lnTo>
                <a:lnTo>
                  <a:pt x="6067" y="725000"/>
                </a:lnTo>
                <a:lnTo>
                  <a:pt x="22615" y="749544"/>
                </a:lnTo>
                <a:lnTo>
                  <a:pt x="47159" y="766092"/>
                </a:lnTo>
                <a:lnTo>
                  <a:pt x="77216" y="772159"/>
                </a:lnTo>
                <a:lnTo>
                  <a:pt x="1469644" y="772159"/>
                </a:lnTo>
                <a:lnTo>
                  <a:pt x="1499700" y="766092"/>
                </a:lnTo>
                <a:lnTo>
                  <a:pt x="1524244" y="749544"/>
                </a:lnTo>
                <a:lnTo>
                  <a:pt x="1540792" y="725000"/>
                </a:lnTo>
                <a:lnTo>
                  <a:pt x="1546860" y="694943"/>
                </a:lnTo>
                <a:lnTo>
                  <a:pt x="1546860" y="77215"/>
                </a:lnTo>
                <a:lnTo>
                  <a:pt x="1540792" y="47159"/>
                </a:lnTo>
                <a:lnTo>
                  <a:pt x="1524244" y="22615"/>
                </a:lnTo>
                <a:lnTo>
                  <a:pt x="1499700" y="6067"/>
                </a:lnTo>
                <a:lnTo>
                  <a:pt x="1469644" y="0"/>
                </a:lnTo>
                <a:close/>
              </a:path>
            </a:pathLst>
          </a:custGeom>
          <a:solidFill>
            <a:srgbClr val="213E4A"/>
          </a:solidFill>
        </p:spPr>
        <p:txBody>
          <a:bodyPr wrap="square" lIns="0" tIns="0" rIns="0" bIns="0" rtlCol="0"/>
          <a:lstStyle/>
          <a:p>
            <a:endParaRPr/>
          </a:p>
        </p:txBody>
      </p:sp>
      <p:sp>
        <p:nvSpPr>
          <p:cNvPr id="25" name="object 25"/>
          <p:cNvSpPr txBox="1"/>
          <p:nvPr/>
        </p:nvSpPr>
        <p:spPr>
          <a:xfrm>
            <a:off x="3491355" y="2628429"/>
            <a:ext cx="1095375" cy="648335"/>
          </a:xfrm>
          <a:prstGeom prst="rect">
            <a:avLst/>
          </a:prstGeom>
        </p:spPr>
        <p:txBody>
          <a:bodyPr vert="horz" wrap="square" lIns="0" tIns="44450" rIns="0" bIns="0" rtlCol="0">
            <a:spAutoFit/>
          </a:bodyPr>
          <a:lstStyle/>
          <a:p>
            <a:pPr marL="12700" marR="5080" indent="-1270" algn="ctr">
              <a:lnSpc>
                <a:spcPct val="86100"/>
              </a:lnSpc>
              <a:spcBef>
                <a:spcPts val="350"/>
              </a:spcBef>
            </a:pPr>
            <a:r>
              <a:rPr sz="1500" dirty="0">
                <a:solidFill>
                  <a:srgbClr val="FFFFFF"/>
                </a:solidFill>
                <a:latin typeface="Arial"/>
                <a:cs typeface="Arial"/>
              </a:rPr>
              <a:t>Operations </a:t>
            </a:r>
            <a:r>
              <a:rPr sz="1500" spc="5" dirty="0">
                <a:solidFill>
                  <a:srgbClr val="FFFFFF"/>
                </a:solidFill>
                <a:latin typeface="Arial"/>
                <a:cs typeface="Arial"/>
              </a:rPr>
              <a:t> </a:t>
            </a:r>
            <a:r>
              <a:rPr sz="1500" spc="-5" dirty="0">
                <a:solidFill>
                  <a:srgbClr val="FFFFFF"/>
                </a:solidFill>
                <a:latin typeface="Arial"/>
                <a:cs typeface="Arial"/>
              </a:rPr>
              <a:t>P</a:t>
            </a:r>
            <a:r>
              <a:rPr sz="1500" dirty="0">
                <a:solidFill>
                  <a:srgbClr val="FFFFFF"/>
                </a:solidFill>
                <a:latin typeface="Arial"/>
                <a:cs typeface="Arial"/>
              </a:rPr>
              <a:t>r</a:t>
            </a:r>
            <a:r>
              <a:rPr sz="1500" spc="5" dirty="0">
                <a:solidFill>
                  <a:srgbClr val="FFFFFF"/>
                </a:solidFill>
                <a:latin typeface="Arial"/>
                <a:cs typeface="Arial"/>
              </a:rPr>
              <a:t>o</a:t>
            </a:r>
            <a:r>
              <a:rPr sz="1500" spc="10" dirty="0">
                <a:solidFill>
                  <a:srgbClr val="FFFFFF"/>
                </a:solidFill>
                <a:latin typeface="Arial"/>
                <a:cs typeface="Arial"/>
              </a:rPr>
              <a:t>c</a:t>
            </a:r>
            <a:r>
              <a:rPr sz="1500" spc="5" dirty="0">
                <a:solidFill>
                  <a:srgbClr val="FFFFFF"/>
                </a:solidFill>
                <a:latin typeface="Arial"/>
                <a:cs typeface="Arial"/>
              </a:rPr>
              <a:t>e</a:t>
            </a:r>
            <a:r>
              <a:rPr sz="1500" spc="10" dirty="0">
                <a:solidFill>
                  <a:srgbClr val="FFFFFF"/>
                </a:solidFill>
                <a:latin typeface="Arial"/>
                <a:cs typeface="Arial"/>
              </a:rPr>
              <a:t>ss</a:t>
            </a:r>
            <a:r>
              <a:rPr sz="1500" spc="5" dirty="0">
                <a:solidFill>
                  <a:srgbClr val="FFFFFF"/>
                </a:solidFill>
                <a:latin typeface="Arial"/>
                <a:cs typeface="Arial"/>
              </a:rPr>
              <a:t>e</a:t>
            </a:r>
            <a:r>
              <a:rPr sz="1500" dirty="0">
                <a:solidFill>
                  <a:srgbClr val="FFFFFF"/>
                </a:solidFill>
                <a:latin typeface="Arial"/>
                <a:cs typeface="Arial"/>
              </a:rPr>
              <a:t>s</a:t>
            </a:r>
            <a:r>
              <a:rPr sz="1500" spc="-50" dirty="0">
                <a:solidFill>
                  <a:srgbClr val="FFFFFF"/>
                </a:solidFill>
                <a:latin typeface="Arial"/>
                <a:cs typeface="Arial"/>
              </a:rPr>
              <a:t> </a:t>
            </a:r>
            <a:r>
              <a:rPr sz="1500" dirty="0">
                <a:solidFill>
                  <a:srgbClr val="FFFFFF"/>
                </a:solidFill>
                <a:latin typeface="Arial"/>
                <a:cs typeface="Arial"/>
              </a:rPr>
              <a:t>&amp;  Procedures</a:t>
            </a:r>
            <a:endParaRPr sz="1500">
              <a:latin typeface="Arial"/>
              <a:cs typeface="Arial"/>
            </a:endParaRPr>
          </a:p>
        </p:txBody>
      </p:sp>
      <p:grpSp>
        <p:nvGrpSpPr>
          <p:cNvPr id="26" name="object 26"/>
          <p:cNvGrpSpPr/>
          <p:nvPr/>
        </p:nvGrpSpPr>
        <p:grpSpPr>
          <a:xfrm>
            <a:off x="706119" y="2578100"/>
            <a:ext cx="2560320" cy="784860"/>
            <a:chOff x="706119" y="2578100"/>
            <a:chExt cx="2560320" cy="784860"/>
          </a:xfrm>
        </p:grpSpPr>
        <p:sp>
          <p:nvSpPr>
            <p:cNvPr id="27" name="object 27"/>
            <p:cNvSpPr/>
            <p:nvPr/>
          </p:nvSpPr>
          <p:spPr>
            <a:xfrm>
              <a:off x="2260600" y="2740660"/>
              <a:ext cx="1005840" cy="457200"/>
            </a:xfrm>
            <a:custGeom>
              <a:avLst/>
              <a:gdLst/>
              <a:ahLst/>
              <a:cxnLst/>
              <a:rect l="l" t="t" r="r" b="b"/>
              <a:pathLst>
                <a:path w="1005839" h="457200">
                  <a:moveTo>
                    <a:pt x="777239" y="0"/>
                  </a:moveTo>
                  <a:lnTo>
                    <a:pt x="777239" y="91439"/>
                  </a:lnTo>
                  <a:lnTo>
                    <a:pt x="228599" y="91439"/>
                  </a:lnTo>
                  <a:lnTo>
                    <a:pt x="228599" y="0"/>
                  </a:lnTo>
                  <a:lnTo>
                    <a:pt x="0" y="228600"/>
                  </a:lnTo>
                  <a:lnTo>
                    <a:pt x="228599" y="457200"/>
                  </a:lnTo>
                  <a:lnTo>
                    <a:pt x="228599" y="365760"/>
                  </a:lnTo>
                  <a:lnTo>
                    <a:pt x="777239" y="365760"/>
                  </a:lnTo>
                  <a:lnTo>
                    <a:pt x="777239" y="457200"/>
                  </a:lnTo>
                  <a:lnTo>
                    <a:pt x="1005839" y="228600"/>
                  </a:lnTo>
                  <a:lnTo>
                    <a:pt x="777239" y="0"/>
                  </a:lnTo>
                  <a:close/>
                </a:path>
              </a:pathLst>
            </a:custGeom>
            <a:solidFill>
              <a:srgbClr val="ABAEB0"/>
            </a:solidFill>
          </p:spPr>
          <p:txBody>
            <a:bodyPr wrap="square" lIns="0" tIns="0" rIns="0" bIns="0" rtlCol="0"/>
            <a:lstStyle/>
            <a:p>
              <a:endParaRPr/>
            </a:p>
          </p:txBody>
        </p:sp>
        <p:sp>
          <p:nvSpPr>
            <p:cNvPr id="28" name="object 28"/>
            <p:cNvSpPr/>
            <p:nvPr/>
          </p:nvSpPr>
          <p:spPr>
            <a:xfrm>
              <a:off x="712469" y="2584450"/>
              <a:ext cx="1546860" cy="772160"/>
            </a:xfrm>
            <a:custGeom>
              <a:avLst/>
              <a:gdLst/>
              <a:ahLst/>
              <a:cxnLst/>
              <a:rect l="l" t="t" r="r" b="b"/>
              <a:pathLst>
                <a:path w="1546860" h="772160">
                  <a:moveTo>
                    <a:pt x="1469644" y="0"/>
                  </a:moveTo>
                  <a:lnTo>
                    <a:pt x="77216" y="0"/>
                  </a:lnTo>
                  <a:lnTo>
                    <a:pt x="47159" y="6067"/>
                  </a:lnTo>
                  <a:lnTo>
                    <a:pt x="22615" y="22615"/>
                  </a:lnTo>
                  <a:lnTo>
                    <a:pt x="6067" y="47159"/>
                  </a:lnTo>
                  <a:lnTo>
                    <a:pt x="0" y="77215"/>
                  </a:lnTo>
                  <a:lnTo>
                    <a:pt x="0" y="694943"/>
                  </a:lnTo>
                  <a:lnTo>
                    <a:pt x="6067" y="725000"/>
                  </a:lnTo>
                  <a:lnTo>
                    <a:pt x="22615" y="749544"/>
                  </a:lnTo>
                  <a:lnTo>
                    <a:pt x="47159" y="766092"/>
                  </a:lnTo>
                  <a:lnTo>
                    <a:pt x="77216" y="772159"/>
                  </a:lnTo>
                  <a:lnTo>
                    <a:pt x="1469644" y="772159"/>
                  </a:lnTo>
                  <a:lnTo>
                    <a:pt x="1499700" y="766092"/>
                  </a:lnTo>
                  <a:lnTo>
                    <a:pt x="1524244" y="749544"/>
                  </a:lnTo>
                  <a:lnTo>
                    <a:pt x="1540792" y="725000"/>
                  </a:lnTo>
                  <a:lnTo>
                    <a:pt x="1546860" y="694943"/>
                  </a:lnTo>
                  <a:lnTo>
                    <a:pt x="1546860" y="77215"/>
                  </a:lnTo>
                  <a:lnTo>
                    <a:pt x="1540792" y="47159"/>
                  </a:lnTo>
                  <a:lnTo>
                    <a:pt x="1524244" y="22615"/>
                  </a:lnTo>
                  <a:lnTo>
                    <a:pt x="1499700" y="6067"/>
                  </a:lnTo>
                  <a:lnTo>
                    <a:pt x="1469644" y="0"/>
                  </a:lnTo>
                  <a:close/>
                </a:path>
              </a:pathLst>
            </a:custGeom>
            <a:solidFill>
              <a:srgbClr val="213E4A"/>
            </a:solidFill>
          </p:spPr>
          <p:txBody>
            <a:bodyPr wrap="square" lIns="0" tIns="0" rIns="0" bIns="0" rtlCol="0"/>
            <a:lstStyle/>
            <a:p>
              <a:endParaRPr/>
            </a:p>
          </p:txBody>
        </p:sp>
        <p:sp>
          <p:nvSpPr>
            <p:cNvPr id="29" name="object 29"/>
            <p:cNvSpPr/>
            <p:nvPr/>
          </p:nvSpPr>
          <p:spPr>
            <a:xfrm>
              <a:off x="712469" y="2584450"/>
              <a:ext cx="1546860" cy="772160"/>
            </a:xfrm>
            <a:custGeom>
              <a:avLst/>
              <a:gdLst/>
              <a:ahLst/>
              <a:cxnLst/>
              <a:rect l="l" t="t" r="r" b="b"/>
              <a:pathLst>
                <a:path w="1546860" h="772160">
                  <a:moveTo>
                    <a:pt x="0" y="77215"/>
                  </a:moveTo>
                  <a:lnTo>
                    <a:pt x="6067" y="47159"/>
                  </a:lnTo>
                  <a:lnTo>
                    <a:pt x="22615" y="22615"/>
                  </a:lnTo>
                  <a:lnTo>
                    <a:pt x="47159" y="6067"/>
                  </a:lnTo>
                  <a:lnTo>
                    <a:pt x="77216" y="0"/>
                  </a:lnTo>
                  <a:lnTo>
                    <a:pt x="1469644" y="0"/>
                  </a:lnTo>
                  <a:lnTo>
                    <a:pt x="1499700" y="6067"/>
                  </a:lnTo>
                  <a:lnTo>
                    <a:pt x="1524244" y="22615"/>
                  </a:lnTo>
                  <a:lnTo>
                    <a:pt x="1540792" y="47159"/>
                  </a:lnTo>
                  <a:lnTo>
                    <a:pt x="1546860" y="77215"/>
                  </a:lnTo>
                  <a:lnTo>
                    <a:pt x="1546860" y="694943"/>
                  </a:lnTo>
                  <a:lnTo>
                    <a:pt x="1540792" y="725000"/>
                  </a:lnTo>
                  <a:lnTo>
                    <a:pt x="1524244" y="749544"/>
                  </a:lnTo>
                  <a:lnTo>
                    <a:pt x="1499700" y="766092"/>
                  </a:lnTo>
                  <a:lnTo>
                    <a:pt x="1469644" y="772159"/>
                  </a:lnTo>
                  <a:lnTo>
                    <a:pt x="77216" y="772159"/>
                  </a:lnTo>
                  <a:lnTo>
                    <a:pt x="47159" y="766092"/>
                  </a:lnTo>
                  <a:lnTo>
                    <a:pt x="22615" y="749544"/>
                  </a:lnTo>
                  <a:lnTo>
                    <a:pt x="6067" y="725000"/>
                  </a:lnTo>
                  <a:lnTo>
                    <a:pt x="0" y="694943"/>
                  </a:lnTo>
                  <a:lnTo>
                    <a:pt x="0" y="77215"/>
                  </a:lnTo>
                  <a:close/>
                </a:path>
              </a:pathLst>
            </a:custGeom>
            <a:ln w="12700">
              <a:solidFill>
                <a:srgbClr val="FFFFFF"/>
              </a:solidFill>
            </a:ln>
          </p:spPr>
          <p:txBody>
            <a:bodyPr wrap="square" lIns="0" tIns="0" rIns="0" bIns="0" rtlCol="0"/>
            <a:lstStyle/>
            <a:p>
              <a:endParaRPr/>
            </a:p>
          </p:txBody>
        </p:sp>
      </p:grpSp>
      <p:sp>
        <p:nvSpPr>
          <p:cNvPr id="30" name="object 30"/>
          <p:cNvSpPr txBox="1"/>
          <p:nvPr/>
        </p:nvSpPr>
        <p:spPr>
          <a:xfrm>
            <a:off x="934426" y="2628429"/>
            <a:ext cx="1102360" cy="648335"/>
          </a:xfrm>
          <a:prstGeom prst="rect">
            <a:avLst/>
          </a:prstGeom>
        </p:spPr>
        <p:txBody>
          <a:bodyPr vert="horz" wrap="square" lIns="0" tIns="44450" rIns="0" bIns="0" rtlCol="0">
            <a:spAutoFit/>
          </a:bodyPr>
          <a:lstStyle/>
          <a:p>
            <a:pPr marL="12700" marR="5080" indent="-3175" algn="ctr">
              <a:lnSpc>
                <a:spcPct val="86100"/>
              </a:lnSpc>
              <a:spcBef>
                <a:spcPts val="350"/>
              </a:spcBef>
            </a:pPr>
            <a:r>
              <a:rPr sz="1500" dirty="0">
                <a:solidFill>
                  <a:srgbClr val="FFFFFF"/>
                </a:solidFill>
                <a:latin typeface="Arial"/>
                <a:cs typeface="Arial"/>
              </a:rPr>
              <a:t>Engineering </a:t>
            </a:r>
            <a:r>
              <a:rPr sz="1500" spc="-405" dirty="0">
                <a:solidFill>
                  <a:srgbClr val="FFFFFF"/>
                </a:solidFill>
                <a:latin typeface="Arial"/>
                <a:cs typeface="Arial"/>
              </a:rPr>
              <a:t> </a:t>
            </a:r>
            <a:r>
              <a:rPr sz="1500" dirty="0">
                <a:solidFill>
                  <a:srgbClr val="FFFFFF"/>
                </a:solidFill>
                <a:latin typeface="Arial"/>
                <a:cs typeface="Arial"/>
              </a:rPr>
              <a:t>Design &amp; </a:t>
            </a:r>
            <a:r>
              <a:rPr sz="1500" spc="5" dirty="0">
                <a:solidFill>
                  <a:srgbClr val="FFFFFF"/>
                </a:solidFill>
                <a:latin typeface="Arial"/>
                <a:cs typeface="Arial"/>
              </a:rPr>
              <a:t> </a:t>
            </a:r>
            <a:r>
              <a:rPr sz="1500" spc="-5" dirty="0">
                <a:solidFill>
                  <a:srgbClr val="FFFFFF"/>
                </a:solidFill>
                <a:latin typeface="Arial"/>
                <a:cs typeface="Arial"/>
              </a:rPr>
              <a:t>C</a:t>
            </a:r>
            <a:r>
              <a:rPr sz="1500" spc="5" dirty="0">
                <a:solidFill>
                  <a:srgbClr val="FFFFFF"/>
                </a:solidFill>
                <a:latin typeface="Arial"/>
                <a:cs typeface="Arial"/>
              </a:rPr>
              <a:t>ons</a:t>
            </a:r>
            <a:r>
              <a:rPr sz="1500" dirty="0">
                <a:solidFill>
                  <a:srgbClr val="FFFFFF"/>
                </a:solidFill>
                <a:latin typeface="Arial"/>
                <a:cs typeface="Arial"/>
              </a:rPr>
              <a:t>tr</a:t>
            </a:r>
            <a:r>
              <a:rPr sz="1500" spc="5" dirty="0">
                <a:solidFill>
                  <a:srgbClr val="FFFFFF"/>
                </a:solidFill>
                <a:latin typeface="Arial"/>
                <a:cs typeface="Arial"/>
              </a:rPr>
              <a:t>uc</a:t>
            </a:r>
            <a:r>
              <a:rPr sz="1500" dirty="0">
                <a:solidFill>
                  <a:srgbClr val="FFFFFF"/>
                </a:solidFill>
                <a:latin typeface="Arial"/>
                <a:cs typeface="Arial"/>
              </a:rPr>
              <a:t>t</a:t>
            </a:r>
            <a:r>
              <a:rPr sz="1500" spc="5" dirty="0">
                <a:solidFill>
                  <a:srgbClr val="FFFFFF"/>
                </a:solidFill>
                <a:latin typeface="Arial"/>
                <a:cs typeface="Arial"/>
              </a:rPr>
              <a:t>ion</a:t>
            </a:r>
            <a:endParaRPr sz="1500">
              <a:latin typeface="Arial"/>
              <a:cs typeface="Arial"/>
            </a:endParaRPr>
          </a:p>
        </p:txBody>
      </p:sp>
      <p:sp>
        <p:nvSpPr>
          <p:cNvPr id="31" name="object 31"/>
          <p:cNvSpPr/>
          <p:nvPr/>
        </p:nvSpPr>
        <p:spPr>
          <a:xfrm>
            <a:off x="1728858" y="1550243"/>
            <a:ext cx="791210" cy="979805"/>
          </a:xfrm>
          <a:custGeom>
            <a:avLst/>
            <a:gdLst/>
            <a:ahLst/>
            <a:cxnLst/>
            <a:rect l="l" t="t" r="r" b="b"/>
            <a:pathLst>
              <a:path w="791210" h="979805">
                <a:moveTo>
                  <a:pt x="731926" y="0"/>
                </a:moveTo>
                <a:lnTo>
                  <a:pt x="414108" y="59004"/>
                </a:lnTo>
                <a:lnTo>
                  <a:pt x="489470" y="110769"/>
                </a:lnTo>
                <a:lnTo>
                  <a:pt x="75361" y="713676"/>
                </a:lnTo>
                <a:lnTo>
                  <a:pt x="0" y="661911"/>
                </a:lnTo>
                <a:lnTo>
                  <a:pt x="59004" y="979728"/>
                </a:lnTo>
                <a:lnTo>
                  <a:pt x="376821" y="920724"/>
                </a:lnTo>
                <a:lnTo>
                  <a:pt x="301459" y="868959"/>
                </a:lnTo>
                <a:lnTo>
                  <a:pt x="715568" y="266052"/>
                </a:lnTo>
                <a:lnTo>
                  <a:pt x="790930" y="317817"/>
                </a:lnTo>
                <a:lnTo>
                  <a:pt x="731926" y="0"/>
                </a:lnTo>
                <a:close/>
              </a:path>
            </a:pathLst>
          </a:custGeom>
          <a:solidFill>
            <a:srgbClr val="ABAEB0"/>
          </a:solidFill>
        </p:spPr>
        <p:txBody>
          <a:bodyPr wrap="square" lIns="0" tIns="0" rIns="0" bIns="0" rtlCol="0"/>
          <a:lstStyle/>
          <a:p>
            <a:endParaRPr/>
          </a:p>
        </p:txBody>
      </p:sp>
      <p:sp>
        <p:nvSpPr>
          <p:cNvPr id="32" name="object 32"/>
          <p:cNvSpPr txBox="1"/>
          <p:nvPr/>
        </p:nvSpPr>
        <p:spPr>
          <a:xfrm>
            <a:off x="356591" y="3665300"/>
            <a:ext cx="5050155" cy="299720"/>
          </a:xfrm>
          <a:prstGeom prst="rect">
            <a:avLst/>
          </a:prstGeom>
        </p:spPr>
        <p:txBody>
          <a:bodyPr vert="horz" wrap="square" lIns="0" tIns="12700" rIns="0" bIns="0" rtlCol="0">
            <a:spAutoFit/>
          </a:bodyPr>
          <a:lstStyle/>
          <a:p>
            <a:pPr marL="38100">
              <a:lnSpc>
                <a:spcPct val="100000"/>
              </a:lnSpc>
              <a:spcBef>
                <a:spcPts val="100"/>
              </a:spcBef>
            </a:pPr>
            <a:r>
              <a:rPr sz="1800" b="1" spc="-5" dirty="0">
                <a:solidFill>
                  <a:srgbClr val="62666A"/>
                </a:solidFill>
                <a:latin typeface="Arial"/>
                <a:cs typeface="Arial"/>
              </a:rPr>
              <a:t>Existing H</a:t>
            </a:r>
            <a:r>
              <a:rPr sz="1800" b="1" spc="-7" baseline="-20833" dirty="0">
                <a:solidFill>
                  <a:srgbClr val="62666A"/>
                </a:solidFill>
                <a:latin typeface="Arial"/>
                <a:cs typeface="Arial"/>
              </a:rPr>
              <a:t>2</a:t>
            </a:r>
            <a:r>
              <a:rPr sz="1800" b="1" spc="225" baseline="-20833" dirty="0">
                <a:solidFill>
                  <a:srgbClr val="62666A"/>
                </a:solidFill>
                <a:latin typeface="Arial"/>
                <a:cs typeface="Arial"/>
              </a:rPr>
              <a:t> </a:t>
            </a:r>
            <a:r>
              <a:rPr sz="1800" b="1" spc="-5" dirty="0">
                <a:solidFill>
                  <a:srgbClr val="62666A"/>
                </a:solidFill>
                <a:latin typeface="Arial"/>
                <a:cs typeface="Arial"/>
              </a:rPr>
              <a:t>Requirements</a:t>
            </a:r>
            <a:r>
              <a:rPr sz="1800" b="1" spc="-10" dirty="0">
                <a:solidFill>
                  <a:srgbClr val="62666A"/>
                </a:solidFill>
                <a:latin typeface="Arial"/>
                <a:cs typeface="Arial"/>
              </a:rPr>
              <a:t> </a:t>
            </a:r>
            <a:r>
              <a:rPr sz="1800" b="1" spc="-5" dirty="0">
                <a:solidFill>
                  <a:srgbClr val="62666A"/>
                </a:solidFill>
                <a:latin typeface="Arial"/>
                <a:cs typeface="Arial"/>
              </a:rPr>
              <a:t>are</a:t>
            </a:r>
            <a:r>
              <a:rPr sz="1800" b="1" spc="-10" dirty="0">
                <a:solidFill>
                  <a:srgbClr val="62666A"/>
                </a:solidFill>
                <a:latin typeface="Arial"/>
                <a:cs typeface="Arial"/>
              </a:rPr>
              <a:t> </a:t>
            </a:r>
            <a:r>
              <a:rPr sz="1800" b="1" spc="-5" dirty="0">
                <a:solidFill>
                  <a:srgbClr val="62666A"/>
                </a:solidFill>
                <a:latin typeface="Arial"/>
                <a:cs typeface="Arial"/>
              </a:rPr>
              <a:t>Comprehensive</a:t>
            </a:r>
            <a:endParaRPr sz="1800">
              <a:latin typeface="Arial"/>
              <a:cs typeface="Arial"/>
            </a:endParaRPr>
          </a:p>
        </p:txBody>
      </p:sp>
      <p:sp>
        <p:nvSpPr>
          <p:cNvPr id="33" name="object 33"/>
          <p:cNvSpPr txBox="1"/>
          <p:nvPr/>
        </p:nvSpPr>
        <p:spPr>
          <a:xfrm>
            <a:off x="9571948" y="1125484"/>
            <a:ext cx="2124075" cy="817880"/>
          </a:xfrm>
          <a:prstGeom prst="rect">
            <a:avLst/>
          </a:prstGeom>
        </p:spPr>
        <p:txBody>
          <a:bodyPr vert="horz" wrap="square" lIns="0" tIns="12700" rIns="0" bIns="0" rtlCol="0">
            <a:spAutoFit/>
          </a:bodyPr>
          <a:lstStyle/>
          <a:p>
            <a:pPr marL="243840" marR="5080" indent="-231140">
              <a:lnSpc>
                <a:spcPct val="100000"/>
              </a:lnSpc>
              <a:spcBef>
                <a:spcPts val="100"/>
              </a:spcBef>
              <a:buFont typeface="Symbol"/>
              <a:buChar char=""/>
              <a:tabLst>
                <a:tab pos="243204" algn="l"/>
                <a:tab pos="243840" algn="l"/>
              </a:tabLst>
            </a:pPr>
            <a:r>
              <a:rPr sz="1300" spc="-5" dirty="0">
                <a:solidFill>
                  <a:srgbClr val="62666A"/>
                </a:solidFill>
                <a:latin typeface="Arial"/>
                <a:cs typeface="Arial"/>
              </a:rPr>
              <a:t>Safe</a:t>
            </a:r>
            <a:r>
              <a:rPr sz="1300" spc="5" dirty="0">
                <a:solidFill>
                  <a:srgbClr val="62666A"/>
                </a:solidFill>
                <a:latin typeface="Arial"/>
                <a:cs typeface="Arial"/>
              </a:rPr>
              <a:t> </a:t>
            </a:r>
            <a:r>
              <a:rPr sz="1300" spc="-5" dirty="0">
                <a:solidFill>
                  <a:srgbClr val="62666A"/>
                </a:solidFill>
                <a:latin typeface="Arial"/>
                <a:cs typeface="Arial"/>
              </a:rPr>
              <a:t>storage,</a:t>
            </a:r>
            <a:r>
              <a:rPr sz="1300" spc="5" dirty="0">
                <a:solidFill>
                  <a:srgbClr val="62666A"/>
                </a:solidFill>
                <a:latin typeface="Arial"/>
                <a:cs typeface="Arial"/>
              </a:rPr>
              <a:t> </a:t>
            </a:r>
            <a:r>
              <a:rPr sz="1300" dirty="0">
                <a:solidFill>
                  <a:srgbClr val="62666A"/>
                </a:solidFill>
                <a:latin typeface="Arial"/>
                <a:cs typeface="Arial"/>
              </a:rPr>
              <a:t>use</a:t>
            </a:r>
            <a:r>
              <a:rPr sz="1300" spc="-10" dirty="0">
                <a:solidFill>
                  <a:srgbClr val="62666A"/>
                </a:solidFill>
                <a:latin typeface="Arial"/>
                <a:cs typeface="Arial"/>
              </a:rPr>
              <a:t> </a:t>
            </a:r>
            <a:r>
              <a:rPr sz="1300" spc="-5" dirty="0">
                <a:solidFill>
                  <a:srgbClr val="62666A"/>
                </a:solidFill>
                <a:latin typeface="Arial"/>
                <a:cs typeface="Arial"/>
              </a:rPr>
              <a:t>and </a:t>
            </a:r>
            <a:r>
              <a:rPr sz="1300" dirty="0">
                <a:solidFill>
                  <a:srgbClr val="62666A"/>
                </a:solidFill>
                <a:latin typeface="Arial"/>
                <a:cs typeface="Arial"/>
              </a:rPr>
              <a:t> </a:t>
            </a:r>
            <a:r>
              <a:rPr sz="1300" spc="-10" dirty="0">
                <a:solidFill>
                  <a:srgbClr val="62666A"/>
                </a:solidFill>
                <a:latin typeface="Arial"/>
                <a:cs typeface="Arial"/>
              </a:rPr>
              <a:t>handling</a:t>
            </a:r>
            <a:r>
              <a:rPr sz="1300" spc="25" dirty="0">
                <a:solidFill>
                  <a:srgbClr val="62666A"/>
                </a:solidFill>
                <a:latin typeface="Arial"/>
                <a:cs typeface="Arial"/>
              </a:rPr>
              <a:t> </a:t>
            </a:r>
            <a:r>
              <a:rPr sz="1300" spc="-5" dirty="0">
                <a:solidFill>
                  <a:srgbClr val="62666A"/>
                </a:solidFill>
                <a:latin typeface="Arial"/>
                <a:cs typeface="Arial"/>
              </a:rPr>
              <a:t>in</a:t>
            </a:r>
            <a:r>
              <a:rPr sz="1300" spc="10" dirty="0">
                <a:solidFill>
                  <a:srgbClr val="62666A"/>
                </a:solidFill>
                <a:latin typeface="Arial"/>
                <a:cs typeface="Arial"/>
              </a:rPr>
              <a:t> </a:t>
            </a:r>
            <a:r>
              <a:rPr sz="1300" spc="-5" dirty="0">
                <a:solidFill>
                  <a:srgbClr val="62666A"/>
                </a:solidFill>
                <a:latin typeface="Arial"/>
                <a:cs typeface="Arial"/>
              </a:rPr>
              <a:t>the</a:t>
            </a:r>
            <a:r>
              <a:rPr sz="1300" spc="10" dirty="0">
                <a:solidFill>
                  <a:srgbClr val="62666A"/>
                </a:solidFill>
                <a:latin typeface="Arial"/>
                <a:cs typeface="Arial"/>
              </a:rPr>
              <a:t> </a:t>
            </a:r>
            <a:r>
              <a:rPr sz="1300" spc="-5" dirty="0">
                <a:solidFill>
                  <a:srgbClr val="62666A"/>
                </a:solidFill>
                <a:latin typeface="Arial"/>
                <a:cs typeface="Arial"/>
              </a:rPr>
              <a:t>workplace</a:t>
            </a:r>
            <a:endParaRPr sz="1300">
              <a:latin typeface="Arial"/>
              <a:cs typeface="Arial"/>
            </a:endParaRPr>
          </a:p>
          <a:p>
            <a:pPr marL="243840" marR="299720" indent="-231140">
              <a:lnSpc>
                <a:spcPct val="100000"/>
              </a:lnSpc>
              <a:buFont typeface="Symbol"/>
              <a:buChar char=""/>
              <a:tabLst>
                <a:tab pos="243204" algn="l"/>
                <a:tab pos="243840" algn="l"/>
              </a:tabLst>
            </a:pPr>
            <a:r>
              <a:rPr sz="1300" spc="-5" dirty="0">
                <a:solidFill>
                  <a:srgbClr val="62666A"/>
                </a:solidFill>
                <a:latin typeface="Arial"/>
                <a:cs typeface="Arial"/>
              </a:rPr>
              <a:t>Safe transportation in </a:t>
            </a:r>
            <a:r>
              <a:rPr sz="1300" spc="-350" dirty="0">
                <a:solidFill>
                  <a:srgbClr val="62666A"/>
                </a:solidFill>
                <a:latin typeface="Arial"/>
                <a:cs typeface="Arial"/>
              </a:rPr>
              <a:t> </a:t>
            </a:r>
            <a:r>
              <a:rPr sz="1300" spc="5" dirty="0">
                <a:solidFill>
                  <a:srgbClr val="62666A"/>
                </a:solidFill>
                <a:latin typeface="Arial"/>
                <a:cs typeface="Arial"/>
              </a:rPr>
              <a:t>commerce</a:t>
            </a:r>
            <a:endParaRPr sz="1300">
              <a:latin typeface="Arial"/>
              <a:cs typeface="Arial"/>
            </a:endParaRPr>
          </a:p>
        </p:txBody>
      </p:sp>
      <p:sp>
        <p:nvSpPr>
          <p:cNvPr id="34" name="object 34"/>
          <p:cNvSpPr txBox="1"/>
          <p:nvPr/>
        </p:nvSpPr>
        <p:spPr>
          <a:xfrm>
            <a:off x="9528698" y="2401584"/>
            <a:ext cx="2251075" cy="1016000"/>
          </a:xfrm>
          <a:prstGeom prst="rect">
            <a:avLst/>
          </a:prstGeom>
        </p:spPr>
        <p:txBody>
          <a:bodyPr vert="horz" wrap="square" lIns="0" tIns="12700" rIns="0" bIns="0" rtlCol="0">
            <a:spAutoFit/>
          </a:bodyPr>
          <a:lstStyle/>
          <a:p>
            <a:pPr marL="243204" marR="53340" indent="-231140">
              <a:lnSpc>
                <a:spcPct val="100000"/>
              </a:lnSpc>
              <a:spcBef>
                <a:spcPts val="100"/>
              </a:spcBef>
              <a:buFont typeface="Symbol"/>
              <a:buChar char=""/>
              <a:tabLst>
                <a:tab pos="243204" algn="l"/>
                <a:tab pos="243840" algn="l"/>
              </a:tabLst>
            </a:pPr>
            <a:r>
              <a:rPr sz="1300" spc="-5" dirty="0">
                <a:solidFill>
                  <a:srgbClr val="62666A"/>
                </a:solidFill>
                <a:latin typeface="Arial"/>
                <a:cs typeface="Arial"/>
              </a:rPr>
              <a:t>Engineering</a:t>
            </a:r>
            <a:r>
              <a:rPr sz="1300" spc="45" dirty="0">
                <a:solidFill>
                  <a:srgbClr val="62666A"/>
                </a:solidFill>
                <a:latin typeface="Arial"/>
                <a:cs typeface="Arial"/>
              </a:rPr>
              <a:t> </a:t>
            </a:r>
            <a:r>
              <a:rPr sz="1300" spc="-5" dirty="0">
                <a:solidFill>
                  <a:srgbClr val="62666A"/>
                </a:solidFill>
                <a:latin typeface="Arial"/>
                <a:cs typeface="Arial"/>
              </a:rPr>
              <a:t>design, </a:t>
            </a:r>
            <a:r>
              <a:rPr sz="1300" dirty="0">
                <a:solidFill>
                  <a:srgbClr val="62666A"/>
                </a:solidFill>
                <a:latin typeface="Arial"/>
                <a:cs typeface="Arial"/>
              </a:rPr>
              <a:t> </a:t>
            </a:r>
            <a:r>
              <a:rPr sz="1300" spc="-5" dirty="0">
                <a:solidFill>
                  <a:srgbClr val="62666A"/>
                </a:solidFill>
                <a:latin typeface="Arial"/>
                <a:cs typeface="Arial"/>
              </a:rPr>
              <a:t>construction and operation </a:t>
            </a:r>
            <a:r>
              <a:rPr sz="1300" spc="-350" dirty="0">
                <a:solidFill>
                  <a:srgbClr val="62666A"/>
                </a:solidFill>
                <a:latin typeface="Arial"/>
                <a:cs typeface="Arial"/>
              </a:rPr>
              <a:t> </a:t>
            </a:r>
            <a:r>
              <a:rPr sz="1300" spc="-5" dirty="0">
                <a:solidFill>
                  <a:srgbClr val="62666A"/>
                </a:solidFill>
                <a:latin typeface="Arial"/>
                <a:cs typeface="Arial"/>
              </a:rPr>
              <a:t>controls</a:t>
            </a:r>
            <a:endParaRPr sz="1300">
              <a:latin typeface="Arial"/>
              <a:cs typeface="Arial"/>
            </a:endParaRPr>
          </a:p>
          <a:p>
            <a:pPr marL="243204" marR="5080" indent="-231140">
              <a:lnSpc>
                <a:spcPct val="100000"/>
              </a:lnSpc>
              <a:buFont typeface="Symbol"/>
              <a:buChar char=""/>
              <a:tabLst>
                <a:tab pos="243204" algn="l"/>
                <a:tab pos="243840" algn="l"/>
              </a:tabLst>
            </a:pPr>
            <a:r>
              <a:rPr sz="1300" spc="-10" dirty="0">
                <a:solidFill>
                  <a:srgbClr val="62666A"/>
                </a:solidFill>
                <a:latin typeface="Arial"/>
                <a:cs typeface="Arial"/>
              </a:rPr>
              <a:t>Employee,</a:t>
            </a:r>
            <a:r>
              <a:rPr sz="1300" spc="35" dirty="0">
                <a:solidFill>
                  <a:srgbClr val="62666A"/>
                </a:solidFill>
                <a:latin typeface="Arial"/>
                <a:cs typeface="Arial"/>
              </a:rPr>
              <a:t> </a:t>
            </a:r>
            <a:r>
              <a:rPr sz="1300" spc="-5" dirty="0">
                <a:solidFill>
                  <a:srgbClr val="62666A"/>
                </a:solidFill>
                <a:latin typeface="Arial"/>
                <a:cs typeface="Arial"/>
              </a:rPr>
              <a:t>community, and </a:t>
            </a:r>
            <a:r>
              <a:rPr sz="1300" spc="-345" dirty="0">
                <a:solidFill>
                  <a:srgbClr val="62666A"/>
                </a:solidFill>
                <a:latin typeface="Arial"/>
                <a:cs typeface="Arial"/>
              </a:rPr>
              <a:t> </a:t>
            </a:r>
            <a:r>
              <a:rPr sz="1300" spc="-5" dirty="0">
                <a:solidFill>
                  <a:srgbClr val="62666A"/>
                </a:solidFill>
                <a:latin typeface="Arial"/>
                <a:cs typeface="Arial"/>
              </a:rPr>
              <a:t>environmental</a:t>
            </a:r>
            <a:r>
              <a:rPr sz="1300" spc="15" dirty="0">
                <a:solidFill>
                  <a:srgbClr val="62666A"/>
                </a:solidFill>
                <a:latin typeface="Arial"/>
                <a:cs typeface="Arial"/>
              </a:rPr>
              <a:t> </a:t>
            </a:r>
            <a:r>
              <a:rPr sz="1300" spc="-5" dirty="0">
                <a:solidFill>
                  <a:srgbClr val="62666A"/>
                </a:solidFill>
                <a:latin typeface="Arial"/>
                <a:cs typeface="Arial"/>
              </a:rPr>
              <a:t>protections</a:t>
            </a:r>
            <a:endParaRPr sz="1300">
              <a:latin typeface="Arial"/>
              <a:cs typeface="Arial"/>
            </a:endParaRPr>
          </a:p>
        </p:txBody>
      </p:sp>
      <p:sp>
        <p:nvSpPr>
          <p:cNvPr id="35" name="object 35"/>
          <p:cNvSpPr txBox="1"/>
          <p:nvPr/>
        </p:nvSpPr>
        <p:spPr>
          <a:xfrm>
            <a:off x="7240884" y="3785825"/>
            <a:ext cx="3460115"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62666A"/>
                </a:solidFill>
                <a:latin typeface="Arial"/>
                <a:cs typeface="Arial"/>
              </a:rPr>
              <a:t>Jurisdictional</a:t>
            </a:r>
            <a:r>
              <a:rPr sz="1800" b="1" spc="-25" dirty="0">
                <a:solidFill>
                  <a:srgbClr val="62666A"/>
                </a:solidFill>
                <a:latin typeface="Arial"/>
                <a:cs typeface="Arial"/>
              </a:rPr>
              <a:t> </a:t>
            </a:r>
            <a:r>
              <a:rPr sz="1800" b="1" dirty="0">
                <a:solidFill>
                  <a:srgbClr val="62666A"/>
                </a:solidFill>
                <a:latin typeface="Arial"/>
                <a:cs typeface="Arial"/>
              </a:rPr>
              <a:t>Focus</a:t>
            </a:r>
            <a:r>
              <a:rPr sz="1800" b="1" spc="-30" dirty="0">
                <a:solidFill>
                  <a:srgbClr val="62666A"/>
                </a:solidFill>
                <a:latin typeface="Arial"/>
                <a:cs typeface="Arial"/>
              </a:rPr>
              <a:t> </a:t>
            </a:r>
            <a:r>
              <a:rPr sz="1800" b="1" dirty="0">
                <a:solidFill>
                  <a:srgbClr val="62666A"/>
                </a:solidFill>
                <a:latin typeface="Arial"/>
                <a:cs typeface="Arial"/>
              </a:rPr>
              <a:t>is</a:t>
            </a:r>
            <a:r>
              <a:rPr sz="1800" b="1" spc="-25" dirty="0">
                <a:solidFill>
                  <a:srgbClr val="62666A"/>
                </a:solidFill>
                <a:latin typeface="Arial"/>
                <a:cs typeface="Arial"/>
              </a:rPr>
              <a:t> </a:t>
            </a:r>
            <a:r>
              <a:rPr sz="1800" b="1" spc="-10" dirty="0">
                <a:solidFill>
                  <a:srgbClr val="62666A"/>
                </a:solidFill>
                <a:latin typeface="Arial"/>
                <a:cs typeface="Arial"/>
              </a:rPr>
              <a:t>SAFETY</a:t>
            </a:r>
            <a:endParaRPr sz="1800">
              <a:latin typeface="Arial"/>
              <a:cs typeface="Arial"/>
            </a:endParaRPr>
          </a:p>
        </p:txBody>
      </p:sp>
      <p:sp>
        <p:nvSpPr>
          <p:cNvPr id="36" name="object 36"/>
          <p:cNvSpPr/>
          <p:nvPr/>
        </p:nvSpPr>
        <p:spPr>
          <a:xfrm>
            <a:off x="5847079" y="2197100"/>
            <a:ext cx="5986145" cy="0"/>
          </a:xfrm>
          <a:custGeom>
            <a:avLst/>
            <a:gdLst/>
            <a:ahLst/>
            <a:cxnLst/>
            <a:rect l="l" t="t" r="r" b="b"/>
            <a:pathLst>
              <a:path w="5986145">
                <a:moveTo>
                  <a:pt x="0" y="0"/>
                </a:moveTo>
                <a:lnTo>
                  <a:pt x="5986081" y="0"/>
                </a:lnTo>
              </a:path>
            </a:pathLst>
          </a:custGeom>
          <a:ln w="20320">
            <a:solidFill>
              <a:srgbClr val="213E4A"/>
            </a:solidFill>
          </a:ln>
        </p:spPr>
        <p:txBody>
          <a:bodyPr wrap="square" lIns="0" tIns="0" rIns="0" bIns="0" rtlCol="0"/>
          <a:lstStyle/>
          <a:p>
            <a:endParaRPr/>
          </a:p>
        </p:txBody>
      </p:sp>
      <p:sp>
        <p:nvSpPr>
          <p:cNvPr id="37" name="object 37"/>
          <p:cNvSpPr txBox="1">
            <a:spLocks noGrp="1"/>
          </p:cNvSpPr>
          <p:nvPr>
            <p:ph type="sldNum" sz="quarter" idx="7"/>
          </p:nvPr>
        </p:nvSpPr>
        <p:spPr>
          <a:prstGeom prst="rect">
            <a:avLst/>
          </a:prstGeom>
        </p:spPr>
        <p:txBody>
          <a:bodyPr vert="horz" wrap="square" lIns="0" tIns="635" rIns="0" bIns="0" rtlCol="0">
            <a:spAutoFit/>
          </a:bodyPr>
          <a:lstStyle/>
          <a:p>
            <a:pPr marL="108585">
              <a:lnSpc>
                <a:spcPct val="100000"/>
              </a:lnSpc>
              <a:spcBef>
                <a:spcPts val="5"/>
              </a:spcBef>
            </a:pPr>
            <a:fld id="{81D60167-4931-47E6-BA6A-407CBD079E47}" type="slidenum">
              <a:rPr dirty="0"/>
              <a:t>8</a:t>
            </a:fld>
            <a:endParaRPr dirty="0"/>
          </a:p>
        </p:txBody>
      </p:sp>
      <p:sp>
        <p:nvSpPr>
          <p:cNvPr id="38" name="object 38"/>
          <p:cNvSpPr txBox="1">
            <a:spLocks noGrp="1"/>
          </p:cNvSpPr>
          <p:nvPr>
            <p:ph type="ftr" sz="quarter" idx="5"/>
          </p:nvPr>
        </p:nvSpPr>
        <p:spPr>
          <a:prstGeom prst="rect">
            <a:avLst/>
          </a:prstGeom>
        </p:spPr>
        <p:txBody>
          <a:bodyPr vert="horz" wrap="square" lIns="0" tIns="3810" rIns="0" bIns="0" rtlCol="0">
            <a:spAutoFit/>
          </a:bodyPr>
          <a:lstStyle/>
          <a:p>
            <a:pPr marL="12700">
              <a:lnSpc>
                <a:spcPct val="100000"/>
              </a:lnSpc>
              <a:spcBef>
                <a:spcPts val="30"/>
              </a:spcBef>
            </a:pPr>
            <a:r>
              <a:rPr dirty="0"/>
              <a:t>©</a:t>
            </a:r>
            <a:r>
              <a:rPr spc="5" dirty="0"/>
              <a:t> </a:t>
            </a:r>
            <a:r>
              <a:rPr spc="-10" dirty="0"/>
              <a:t>2020</a:t>
            </a:r>
            <a:r>
              <a:rPr spc="15" dirty="0"/>
              <a:t> </a:t>
            </a:r>
            <a:r>
              <a:rPr spc="-5" dirty="0"/>
              <a:t>Mitsubishi</a:t>
            </a:r>
            <a:r>
              <a:rPr spc="30" dirty="0"/>
              <a:t> </a:t>
            </a:r>
            <a:r>
              <a:rPr spc="-20" dirty="0"/>
              <a:t>Power</a:t>
            </a:r>
            <a:r>
              <a:rPr spc="65" dirty="0"/>
              <a:t> </a:t>
            </a:r>
            <a:r>
              <a:rPr spc="-10" dirty="0"/>
              <a:t>Americas,</a:t>
            </a:r>
            <a:r>
              <a:rPr spc="70" dirty="0"/>
              <a:t> </a:t>
            </a:r>
            <a:r>
              <a:rPr spc="-5" dirty="0"/>
              <a:t>Inc.</a:t>
            </a:r>
            <a:r>
              <a:rPr spc="5" dirty="0"/>
              <a:t> </a:t>
            </a:r>
            <a:r>
              <a:rPr spc="-10" dirty="0"/>
              <a:t>All</a:t>
            </a:r>
            <a:r>
              <a:rPr spc="30" dirty="0"/>
              <a:t> </a:t>
            </a:r>
            <a:r>
              <a:rPr spc="-10" dirty="0"/>
              <a:t>Rights</a:t>
            </a:r>
            <a:r>
              <a:rPr spc="15" dirty="0"/>
              <a:t> </a:t>
            </a:r>
            <a:r>
              <a:rPr spc="-15" dirty="0"/>
              <a:t>Reserved.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634523" y="6267941"/>
            <a:ext cx="1296022" cy="316657"/>
          </a:xfrm>
          <a:prstGeom prst="rect">
            <a:avLst/>
          </a:prstGeom>
        </p:spPr>
      </p:pic>
      <p:sp>
        <p:nvSpPr>
          <p:cNvPr id="3" name="object 3"/>
          <p:cNvSpPr txBox="1"/>
          <p:nvPr/>
        </p:nvSpPr>
        <p:spPr>
          <a:xfrm>
            <a:off x="271698" y="6486478"/>
            <a:ext cx="2414270" cy="132080"/>
          </a:xfrm>
          <a:prstGeom prst="rect">
            <a:avLst/>
          </a:prstGeom>
        </p:spPr>
        <p:txBody>
          <a:bodyPr vert="horz" wrap="square" lIns="0" tIns="12700" rIns="0" bIns="0" rtlCol="0">
            <a:spAutoFit/>
          </a:bodyPr>
          <a:lstStyle/>
          <a:p>
            <a:pPr marL="12700">
              <a:lnSpc>
                <a:spcPct val="100000"/>
              </a:lnSpc>
              <a:spcBef>
                <a:spcPts val="100"/>
              </a:spcBef>
            </a:pPr>
            <a:r>
              <a:rPr sz="700" dirty="0">
                <a:latin typeface="Arial"/>
                <a:cs typeface="Arial"/>
              </a:rPr>
              <a:t>©</a:t>
            </a:r>
            <a:r>
              <a:rPr sz="700" spc="5" dirty="0">
                <a:latin typeface="Arial"/>
                <a:cs typeface="Arial"/>
              </a:rPr>
              <a:t> </a:t>
            </a:r>
            <a:r>
              <a:rPr sz="700" spc="-10" dirty="0">
                <a:latin typeface="Arial"/>
                <a:cs typeface="Arial"/>
              </a:rPr>
              <a:t>2020</a:t>
            </a:r>
            <a:r>
              <a:rPr sz="700" spc="15" dirty="0">
                <a:latin typeface="Arial"/>
                <a:cs typeface="Arial"/>
              </a:rPr>
              <a:t> </a:t>
            </a:r>
            <a:r>
              <a:rPr sz="700" spc="-5" dirty="0">
                <a:latin typeface="Arial"/>
                <a:cs typeface="Arial"/>
              </a:rPr>
              <a:t>Mitsubishi</a:t>
            </a:r>
            <a:r>
              <a:rPr sz="700" spc="25" dirty="0">
                <a:latin typeface="Arial"/>
                <a:cs typeface="Arial"/>
              </a:rPr>
              <a:t> </a:t>
            </a:r>
            <a:r>
              <a:rPr sz="700" spc="-20" dirty="0">
                <a:latin typeface="Arial"/>
                <a:cs typeface="Arial"/>
              </a:rPr>
              <a:t>Power</a:t>
            </a:r>
            <a:r>
              <a:rPr sz="700" spc="70" dirty="0">
                <a:latin typeface="Arial"/>
                <a:cs typeface="Arial"/>
              </a:rPr>
              <a:t> </a:t>
            </a:r>
            <a:r>
              <a:rPr sz="700" spc="-10" dirty="0">
                <a:latin typeface="Arial"/>
                <a:cs typeface="Arial"/>
              </a:rPr>
              <a:t>Americas,</a:t>
            </a:r>
            <a:r>
              <a:rPr sz="700" spc="70" dirty="0">
                <a:latin typeface="Arial"/>
                <a:cs typeface="Arial"/>
              </a:rPr>
              <a:t> </a:t>
            </a:r>
            <a:r>
              <a:rPr sz="700" spc="-5" dirty="0">
                <a:latin typeface="Arial"/>
                <a:cs typeface="Arial"/>
              </a:rPr>
              <a:t>Inc.</a:t>
            </a:r>
            <a:r>
              <a:rPr sz="700" spc="5" dirty="0">
                <a:latin typeface="Arial"/>
                <a:cs typeface="Arial"/>
              </a:rPr>
              <a:t> </a:t>
            </a:r>
            <a:r>
              <a:rPr sz="700" spc="-10" dirty="0">
                <a:latin typeface="Arial"/>
                <a:cs typeface="Arial"/>
              </a:rPr>
              <a:t>All</a:t>
            </a:r>
            <a:r>
              <a:rPr sz="700" spc="30" dirty="0">
                <a:latin typeface="Arial"/>
                <a:cs typeface="Arial"/>
              </a:rPr>
              <a:t> </a:t>
            </a:r>
            <a:r>
              <a:rPr sz="700" spc="-10" dirty="0">
                <a:latin typeface="Arial"/>
                <a:cs typeface="Arial"/>
              </a:rPr>
              <a:t>Rights</a:t>
            </a:r>
            <a:r>
              <a:rPr sz="700" spc="15" dirty="0">
                <a:latin typeface="Arial"/>
                <a:cs typeface="Arial"/>
              </a:rPr>
              <a:t> </a:t>
            </a:r>
            <a:r>
              <a:rPr sz="700" spc="-15" dirty="0">
                <a:latin typeface="Arial"/>
                <a:cs typeface="Arial"/>
              </a:rPr>
              <a:t>Reserved.</a:t>
            </a:r>
            <a:endParaRPr sz="700">
              <a:latin typeface="Arial"/>
              <a:cs typeface="Arial"/>
            </a:endParaRPr>
          </a:p>
        </p:txBody>
      </p:sp>
      <p:grpSp>
        <p:nvGrpSpPr>
          <p:cNvPr id="4" name="object 4"/>
          <p:cNvGrpSpPr/>
          <p:nvPr/>
        </p:nvGrpSpPr>
        <p:grpSpPr>
          <a:xfrm>
            <a:off x="266700" y="205740"/>
            <a:ext cx="11658600" cy="942340"/>
            <a:chOff x="266700" y="205740"/>
            <a:chExt cx="11658600" cy="942340"/>
          </a:xfrm>
        </p:grpSpPr>
        <p:sp>
          <p:nvSpPr>
            <p:cNvPr id="5" name="object 5"/>
            <p:cNvSpPr/>
            <p:nvPr/>
          </p:nvSpPr>
          <p:spPr>
            <a:xfrm>
              <a:off x="266700" y="205740"/>
              <a:ext cx="11658600" cy="942340"/>
            </a:xfrm>
            <a:custGeom>
              <a:avLst/>
              <a:gdLst/>
              <a:ahLst/>
              <a:cxnLst/>
              <a:rect l="l" t="t" r="r" b="b"/>
              <a:pathLst>
                <a:path w="11658600" h="942340">
                  <a:moveTo>
                    <a:pt x="11658600" y="0"/>
                  </a:moveTo>
                  <a:lnTo>
                    <a:pt x="0" y="0"/>
                  </a:lnTo>
                  <a:lnTo>
                    <a:pt x="0" y="942339"/>
                  </a:lnTo>
                  <a:lnTo>
                    <a:pt x="11658600" y="942339"/>
                  </a:lnTo>
                  <a:lnTo>
                    <a:pt x="11658600" y="0"/>
                  </a:lnTo>
                  <a:close/>
                </a:path>
              </a:pathLst>
            </a:custGeom>
            <a:solidFill>
              <a:srgbClr val="829FAA"/>
            </a:solidFill>
          </p:spPr>
          <p:txBody>
            <a:bodyPr wrap="square" lIns="0" tIns="0" rIns="0" bIns="0" rtlCol="0"/>
            <a:lstStyle/>
            <a:p>
              <a:endParaRPr/>
            </a:p>
          </p:txBody>
        </p:sp>
        <p:sp>
          <p:nvSpPr>
            <p:cNvPr id="6" name="object 6"/>
            <p:cNvSpPr/>
            <p:nvPr/>
          </p:nvSpPr>
          <p:spPr>
            <a:xfrm>
              <a:off x="11653736" y="417258"/>
              <a:ext cx="24765" cy="108585"/>
            </a:xfrm>
            <a:custGeom>
              <a:avLst/>
              <a:gdLst/>
              <a:ahLst/>
              <a:cxnLst/>
              <a:rect l="l" t="t" r="r" b="b"/>
              <a:pathLst>
                <a:path w="24765" h="108584">
                  <a:moveTo>
                    <a:pt x="24663" y="2540"/>
                  </a:moveTo>
                  <a:lnTo>
                    <a:pt x="24460" y="2540"/>
                  </a:lnTo>
                  <a:lnTo>
                    <a:pt x="24460" y="1270"/>
                  </a:lnTo>
                  <a:lnTo>
                    <a:pt x="23063" y="1270"/>
                  </a:lnTo>
                  <a:lnTo>
                    <a:pt x="23063" y="0"/>
                  </a:lnTo>
                  <a:lnTo>
                    <a:pt x="1600" y="0"/>
                  </a:lnTo>
                  <a:lnTo>
                    <a:pt x="1600" y="1270"/>
                  </a:lnTo>
                  <a:lnTo>
                    <a:pt x="190" y="1270"/>
                  </a:lnTo>
                  <a:lnTo>
                    <a:pt x="190" y="2540"/>
                  </a:lnTo>
                  <a:lnTo>
                    <a:pt x="0" y="2540"/>
                  </a:lnTo>
                  <a:lnTo>
                    <a:pt x="0" y="106794"/>
                  </a:lnTo>
                  <a:lnTo>
                    <a:pt x="254" y="106794"/>
                  </a:lnTo>
                  <a:lnTo>
                    <a:pt x="254" y="108064"/>
                  </a:lnTo>
                  <a:lnTo>
                    <a:pt x="24409" y="108064"/>
                  </a:lnTo>
                  <a:lnTo>
                    <a:pt x="24409" y="106794"/>
                  </a:lnTo>
                  <a:lnTo>
                    <a:pt x="24663" y="106794"/>
                  </a:lnTo>
                  <a:lnTo>
                    <a:pt x="24663" y="2540"/>
                  </a:lnTo>
                  <a:close/>
                </a:path>
              </a:pathLst>
            </a:custGeom>
            <a:solidFill>
              <a:srgbClr val="FFFFFF"/>
            </a:solidFill>
          </p:spPr>
          <p:txBody>
            <a:bodyPr wrap="square" lIns="0" tIns="0" rIns="0" bIns="0" rtlCol="0"/>
            <a:lstStyle/>
            <a:p>
              <a:endParaRPr/>
            </a:p>
          </p:txBody>
        </p:sp>
        <p:pic>
          <p:nvPicPr>
            <p:cNvPr id="7" name="object 7"/>
            <p:cNvPicPr/>
            <p:nvPr/>
          </p:nvPicPr>
          <p:blipFill>
            <a:blip r:embed="rId3" cstate="print"/>
            <a:stretch>
              <a:fillRect/>
            </a:stretch>
          </p:blipFill>
          <p:spPr>
            <a:xfrm>
              <a:off x="10826048" y="416557"/>
              <a:ext cx="880463" cy="517999"/>
            </a:xfrm>
            <a:prstGeom prst="rect">
              <a:avLst/>
            </a:prstGeom>
          </p:spPr>
        </p:pic>
        <p:pic>
          <p:nvPicPr>
            <p:cNvPr id="8" name="object 8"/>
            <p:cNvPicPr/>
            <p:nvPr/>
          </p:nvPicPr>
          <p:blipFill>
            <a:blip r:embed="rId4" cstate="print"/>
            <a:stretch>
              <a:fillRect/>
            </a:stretch>
          </p:blipFill>
          <p:spPr>
            <a:xfrm>
              <a:off x="8737600" y="416557"/>
              <a:ext cx="379717" cy="110482"/>
            </a:xfrm>
            <a:prstGeom prst="rect">
              <a:avLst/>
            </a:prstGeom>
          </p:spPr>
        </p:pic>
        <p:pic>
          <p:nvPicPr>
            <p:cNvPr id="9" name="object 9"/>
            <p:cNvPicPr/>
            <p:nvPr/>
          </p:nvPicPr>
          <p:blipFill>
            <a:blip r:embed="rId5" cstate="print"/>
            <a:stretch>
              <a:fillRect/>
            </a:stretch>
          </p:blipFill>
          <p:spPr>
            <a:xfrm>
              <a:off x="9157470" y="416557"/>
              <a:ext cx="1566479" cy="110482"/>
            </a:xfrm>
            <a:prstGeom prst="rect">
              <a:avLst/>
            </a:prstGeom>
          </p:spPr>
        </p:pic>
      </p:grpSp>
      <p:sp>
        <p:nvSpPr>
          <p:cNvPr id="10" name="object 10"/>
          <p:cNvSpPr txBox="1"/>
          <p:nvPr/>
        </p:nvSpPr>
        <p:spPr>
          <a:xfrm>
            <a:off x="468505" y="2727007"/>
            <a:ext cx="5715000" cy="543560"/>
          </a:xfrm>
          <a:prstGeom prst="rect">
            <a:avLst/>
          </a:prstGeom>
        </p:spPr>
        <p:txBody>
          <a:bodyPr vert="horz" wrap="square" lIns="0" tIns="12700" rIns="0" bIns="0" rtlCol="0">
            <a:spAutoFit/>
          </a:bodyPr>
          <a:lstStyle/>
          <a:p>
            <a:pPr marL="12700">
              <a:lnSpc>
                <a:spcPct val="100000"/>
              </a:lnSpc>
              <a:spcBef>
                <a:spcPts val="100"/>
              </a:spcBef>
            </a:pPr>
            <a:r>
              <a:rPr sz="3400" b="1" spc="-5" dirty="0">
                <a:latin typeface="Arial"/>
                <a:cs typeface="Arial"/>
              </a:rPr>
              <a:t>Hydrogen</a:t>
            </a:r>
            <a:r>
              <a:rPr sz="3400" b="1" spc="-35" dirty="0">
                <a:latin typeface="Arial"/>
                <a:cs typeface="Arial"/>
              </a:rPr>
              <a:t> </a:t>
            </a:r>
            <a:r>
              <a:rPr sz="3400" b="1" dirty="0">
                <a:latin typeface="Arial"/>
                <a:cs typeface="Arial"/>
              </a:rPr>
              <a:t>Market</a:t>
            </a:r>
            <a:r>
              <a:rPr sz="3400" b="1" spc="-30" dirty="0">
                <a:latin typeface="Arial"/>
                <a:cs typeface="Arial"/>
              </a:rPr>
              <a:t> </a:t>
            </a:r>
            <a:r>
              <a:rPr sz="3400" b="1" spc="-5" dirty="0">
                <a:latin typeface="Arial"/>
                <a:cs typeface="Arial"/>
              </a:rPr>
              <a:t>Dynamics</a:t>
            </a:r>
            <a:endParaRPr sz="3400">
              <a:latin typeface="Arial"/>
              <a:cs typeface="Arial"/>
            </a:endParaRPr>
          </a:p>
        </p:txBody>
      </p:sp>
      <p:sp>
        <p:nvSpPr>
          <p:cNvPr id="11" name="object 11"/>
          <p:cNvSpPr txBox="1"/>
          <p:nvPr/>
        </p:nvSpPr>
        <p:spPr>
          <a:xfrm>
            <a:off x="468505" y="3421907"/>
            <a:ext cx="9531350" cy="330200"/>
          </a:xfrm>
          <a:prstGeom prst="rect">
            <a:avLst/>
          </a:prstGeom>
        </p:spPr>
        <p:txBody>
          <a:bodyPr vert="horz" wrap="square" lIns="0" tIns="12700" rIns="0" bIns="0" rtlCol="0">
            <a:spAutoFit/>
          </a:bodyPr>
          <a:lstStyle/>
          <a:p>
            <a:pPr marL="12700">
              <a:lnSpc>
                <a:spcPct val="100000"/>
              </a:lnSpc>
              <a:spcBef>
                <a:spcPts val="100"/>
              </a:spcBef>
            </a:pPr>
            <a:r>
              <a:rPr sz="2000" b="1" dirty="0">
                <a:solidFill>
                  <a:srgbClr val="00AF50"/>
                </a:solidFill>
                <a:latin typeface="Arial"/>
                <a:cs typeface="Arial"/>
              </a:rPr>
              <a:t>Green</a:t>
            </a:r>
            <a:r>
              <a:rPr sz="2000" b="1" spc="-40" dirty="0">
                <a:solidFill>
                  <a:srgbClr val="00AF50"/>
                </a:solidFill>
                <a:latin typeface="Arial"/>
                <a:cs typeface="Arial"/>
              </a:rPr>
              <a:t> </a:t>
            </a:r>
            <a:r>
              <a:rPr sz="2000" b="1" spc="-10" dirty="0">
                <a:solidFill>
                  <a:srgbClr val="00AF50"/>
                </a:solidFill>
                <a:latin typeface="Arial"/>
                <a:cs typeface="Arial"/>
              </a:rPr>
              <a:t>hydrogen</a:t>
            </a:r>
            <a:r>
              <a:rPr sz="2000" b="1" spc="65" dirty="0">
                <a:solidFill>
                  <a:srgbClr val="00AF50"/>
                </a:solidFill>
                <a:latin typeface="Arial"/>
                <a:cs typeface="Arial"/>
              </a:rPr>
              <a:t> </a:t>
            </a:r>
            <a:r>
              <a:rPr sz="2000" b="1" dirty="0">
                <a:solidFill>
                  <a:srgbClr val="00AF50"/>
                </a:solidFill>
                <a:latin typeface="Arial"/>
                <a:cs typeface="Arial"/>
              </a:rPr>
              <a:t>is</a:t>
            </a:r>
            <a:r>
              <a:rPr sz="2000" b="1" spc="-10" dirty="0">
                <a:solidFill>
                  <a:srgbClr val="00AF50"/>
                </a:solidFill>
                <a:latin typeface="Arial"/>
                <a:cs typeface="Arial"/>
              </a:rPr>
              <a:t> </a:t>
            </a:r>
            <a:r>
              <a:rPr sz="2000" b="1" spc="-5" dirty="0">
                <a:solidFill>
                  <a:srgbClr val="00AF50"/>
                </a:solidFill>
                <a:latin typeface="Arial"/>
                <a:cs typeface="Arial"/>
              </a:rPr>
              <a:t>not</a:t>
            </a:r>
            <a:r>
              <a:rPr sz="2000" b="1" dirty="0">
                <a:solidFill>
                  <a:srgbClr val="00AF50"/>
                </a:solidFill>
                <a:latin typeface="Arial"/>
                <a:cs typeface="Arial"/>
              </a:rPr>
              <a:t> a</a:t>
            </a:r>
            <a:r>
              <a:rPr sz="2000" b="1" spc="-5" dirty="0">
                <a:solidFill>
                  <a:srgbClr val="00AF50"/>
                </a:solidFill>
                <a:latin typeface="Arial"/>
                <a:cs typeface="Arial"/>
              </a:rPr>
              <a:t> </a:t>
            </a:r>
            <a:r>
              <a:rPr sz="2000" b="1" spc="5" dirty="0">
                <a:solidFill>
                  <a:srgbClr val="00AF50"/>
                </a:solidFill>
                <a:latin typeface="Arial"/>
                <a:cs typeface="Arial"/>
              </a:rPr>
              <a:t>power</a:t>
            </a:r>
            <a:r>
              <a:rPr sz="2000" b="1" spc="-55" dirty="0">
                <a:solidFill>
                  <a:srgbClr val="00AF50"/>
                </a:solidFill>
                <a:latin typeface="Arial"/>
                <a:cs typeface="Arial"/>
              </a:rPr>
              <a:t> </a:t>
            </a:r>
            <a:r>
              <a:rPr sz="2000" b="1" spc="-5" dirty="0">
                <a:solidFill>
                  <a:srgbClr val="00AF50"/>
                </a:solidFill>
                <a:latin typeface="Arial"/>
                <a:cs typeface="Arial"/>
              </a:rPr>
              <a:t>generation</a:t>
            </a:r>
            <a:r>
              <a:rPr sz="2000" b="1" spc="-15" dirty="0">
                <a:solidFill>
                  <a:srgbClr val="00AF50"/>
                </a:solidFill>
                <a:latin typeface="Arial"/>
                <a:cs typeface="Arial"/>
              </a:rPr>
              <a:t> </a:t>
            </a:r>
            <a:r>
              <a:rPr sz="2000" b="1" spc="-5" dirty="0">
                <a:solidFill>
                  <a:srgbClr val="00AF50"/>
                </a:solidFill>
                <a:latin typeface="Arial"/>
                <a:cs typeface="Arial"/>
              </a:rPr>
              <a:t>fuel,</a:t>
            </a:r>
            <a:r>
              <a:rPr sz="2000" b="1" spc="-35" dirty="0">
                <a:solidFill>
                  <a:srgbClr val="00AF50"/>
                </a:solidFill>
                <a:latin typeface="Arial"/>
                <a:cs typeface="Arial"/>
              </a:rPr>
              <a:t> </a:t>
            </a:r>
            <a:r>
              <a:rPr sz="2000" b="1" dirty="0">
                <a:solidFill>
                  <a:srgbClr val="00AF50"/>
                </a:solidFill>
                <a:latin typeface="Arial"/>
                <a:cs typeface="Arial"/>
              </a:rPr>
              <a:t>it</a:t>
            </a:r>
            <a:r>
              <a:rPr sz="2000" b="1" spc="-20" dirty="0">
                <a:solidFill>
                  <a:srgbClr val="00AF50"/>
                </a:solidFill>
                <a:latin typeface="Arial"/>
                <a:cs typeface="Arial"/>
              </a:rPr>
              <a:t> </a:t>
            </a:r>
            <a:r>
              <a:rPr sz="2000" b="1" dirty="0">
                <a:solidFill>
                  <a:srgbClr val="00AF50"/>
                </a:solidFill>
                <a:latin typeface="Arial"/>
                <a:cs typeface="Arial"/>
              </a:rPr>
              <a:t>is</a:t>
            </a:r>
            <a:r>
              <a:rPr sz="2000" b="1" spc="-10" dirty="0">
                <a:solidFill>
                  <a:srgbClr val="00AF50"/>
                </a:solidFill>
                <a:latin typeface="Arial"/>
                <a:cs typeface="Arial"/>
              </a:rPr>
              <a:t> </a:t>
            </a:r>
            <a:r>
              <a:rPr sz="2000" b="1" dirty="0">
                <a:solidFill>
                  <a:srgbClr val="00AF50"/>
                </a:solidFill>
                <a:latin typeface="Arial"/>
                <a:cs typeface="Arial"/>
              </a:rPr>
              <a:t>an</a:t>
            </a:r>
            <a:r>
              <a:rPr sz="2000" b="1" spc="-15" dirty="0">
                <a:solidFill>
                  <a:srgbClr val="00AF50"/>
                </a:solidFill>
                <a:latin typeface="Arial"/>
                <a:cs typeface="Arial"/>
              </a:rPr>
              <a:t> </a:t>
            </a:r>
            <a:r>
              <a:rPr sz="2000" b="1" dirty="0">
                <a:solidFill>
                  <a:srgbClr val="00AF50"/>
                </a:solidFill>
                <a:latin typeface="Arial"/>
                <a:cs typeface="Arial"/>
              </a:rPr>
              <a:t>energy</a:t>
            </a:r>
            <a:r>
              <a:rPr sz="2000" b="1" spc="-5" dirty="0">
                <a:solidFill>
                  <a:srgbClr val="00AF50"/>
                </a:solidFill>
                <a:latin typeface="Arial"/>
                <a:cs typeface="Arial"/>
              </a:rPr>
              <a:t> storage</a:t>
            </a:r>
            <a:r>
              <a:rPr sz="2000" b="1" spc="-10" dirty="0">
                <a:solidFill>
                  <a:srgbClr val="00AF50"/>
                </a:solidFill>
                <a:latin typeface="Arial"/>
                <a:cs typeface="Arial"/>
              </a:rPr>
              <a:t> </a:t>
            </a:r>
            <a:r>
              <a:rPr sz="2000" b="1" spc="-5" dirty="0">
                <a:solidFill>
                  <a:srgbClr val="00AF50"/>
                </a:solidFill>
                <a:latin typeface="Arial"/>
                <a:cs typeface="Arial"/>
              </a:rPr>
              <a:t>medium</a:t>
            </a:r>
            <a:endParaRPr sz="200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E98CF32341634AA60B77ED2120C02D" ma:contentTypeVersion="19" ma:contentTypeDescription="Create a new document." ma:contentTypeScope="" ma:versionID="8e9083701fd23f0f6331f647ed07595b">
  <xsd:schema xmlns:xsd="http://www.w3.org/2001/XMLSchema" xmlns:xs="http://www.w3.org/2001/XMLSchema" xmlns:p="http://schemas.microsoft.com/office/2006/metadata/properties" xmlns:ns1="http://schemas.microsoft.com/sharepoint/v3" xmlns:ns2="70cdbe45-634f-484b-8db5-fd3e48bc4259" xmlns:ns3="d60b02e9-db4c-49b0-bfce-f8408fe4cf33" xmlns:ns4="http://schemas.microsoft.com/sharepoint/v3/fields" targetNamespace="http://schemas.microsoft.com/office/2006/metadata/properties" ma:root="true" ma:fieldsID="f1b4367457bc0d5b5d789aa1d4707a33" ns1:_="" ns2:_="" ns3:_="" ns4:_="">
    <xsd:import namespace="http://schemas.microsoft.com/sharepoint/v3"/>
    <xsd:import namespace="70cdbe45-634f-484b-8db5-fd3e48bc4259"/>
    <xsd:import namespace="d60b02e9-db4c-49b0-bfce-f8408fe4cf33"/>
    <xsd:import namespace="http://schemas.microsoft.com/sharepoint/v3/fields"/>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4: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cdbe45-634f-484b-8db5-fd3e48bc425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ecad24a8-ca43-4e2e-89c2-e9651c7a3b8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60b02e9-db4c-49b0-bfce-f8408fe4cf3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0a6c241f-a806-4906-b6c9-9c0896e849db}" ma:internalName="TaxCatchAll" ma:showField="CatchAllData" ma:web="d60b02e9-db4c-49b0-bfce-f8408fe4cf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Version" ma:index="26"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70cdbe45-634f-484b-8db5-fd3e48bc4259">
      <Terms xmlns="http://schemas.microsoft.com/office/infopath/2007/PartnerControls"/>
    </lcf76f155ced4ddcb4097134ff3c332f>
    <TaxCatchAll xmlns="d60b02e9-db4c-49b0-bfce-f8408fe4cf33" xsi:nil="true"/>
    <_Version xmlns="http://schemas.microsoft.com/sharepoint/v3/fields" xsi:nil="true"/>
  </documentManagement>
</p:properties>
</file>

<file path=customXml/itemProps1.xml><?xml version="1.0" encoding="utf-8"?>
<ds:datastoreItem xmlns:ds="http://schemas.openxmlformats.org/officeDocument/2006/customXml" ds:itemID="{E8BCC779-4762-4BBB-AA85-8D0066A99977}"/>
</file>

<file path=customXml/itemProps2.xml><?xml version="1.0" encoding="utf-8"?>
<ds:datastoreItem xmlns:ds="http://schemas.openxmlformats.org/officeDocument/2006/customXml" ds:itemID="{01B1FEA5-B787-4622-8125-5F942AF682F6}"/>
</file>

<file path=customXml/itemProps3.xml><?xml version="1.0" encoding="utf-8"?>
<ds:datastoreItem xmlns:ds="http://schemas.openxmlformats.org/officeDocument/2006/customXml" ds:itemID="{07A301C9-2F49-4CFD-80CA-0C24F71629FE}"/>
</file>

<file path=docProps/app.xml><?xml version="1.0" encoding="utf-8"?>
<Properties xmlns="http://schemas.openxmlformats.org/officeDocument/2006/extended-properties" xmlns:vt="http://schemas.openxmlformats.org/officeDocument/2006/docPropsVTypes">
  <Template/>
  <TotalTime>0</TotalTime>
  <Words>3193</Words>
  <Application>Microsoft Office PowerPoint</Application>
  <PresentationFormat>Custom</PresentationFormat>
  <Paragraphs>586</Paragraphs>
  <Slides>31</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31</vt:i4>
      </vt:variant>
    </vt:vector>
  </HeadingPairs>
  <TitlesOfParts>
    <vt:vector size="42" baseType="lpstr">
      <vt:lpstr>Arial</vt:lpstr>
      <vt:lpstr>Calibri</vt:lpstr>
      <vt:lpstr>Calibri Light</vt:lpstr>
      <vt:lpstr>Cambria Math</vt:lpstr>
      <vt:lpstr>Ebrima</vt:lpstr>
      <vt:lpstr>Symbol</vt:lpstr>
      <vt:lpstr>Times New Roman</vt:lpstr>
      <vt:lpstr>Verdana</vt:lpstr>
      <vt:lpstr>Wingdings</vt:lpstr>
      <vt:lpstr>Office Theme</vt:lpstr>
      <vt:lpstr>1_Office Theme</vt:lpstr>
      <vt:lpstr>William Myers</vt:lpstr>
      <vt:lpstr>Hydrogen for Power  Generation:</vt:lpstr>
      <vt:lpstr>PowerPoint Presentation</vt:lpstr>
      <vt:lpstr>Gaseous Hydrogen Properties and Behaviors</vt:lpstr>
      <vt:lpstr>LHV and HHV of Hydrogen and Natural Gas</vt:lpstr>
      <vt:lpstr>Hydrogen – Some Numbers to Remember</vt:lpstr>
      <vt:lpstr>Hydrogen Primary Governing Requirements</vt:lpstr>
      <vt:lpstr>Hydrogen Safety, Codes, and Standards: Established Regulatory Framework</vt:lpstr>
      <vt:lpstr>PowerPoint Presentation</vt:lpstr>
      <vt:lpstr>PHASE 1</vt:lpstr>
      <vt:lpstr>Surplus and Deficit Signal the Need for More Storage Options</vt:lpstr>
      <vt:lpstr>To Store Energy via Hydrogen or to Store via Lithium?</vt:lpstr>
      <vt:lpstr>Economics of Storage</vt:lpstr>
      <vt:lpstr>Integration of H2 Energy Storage Reduces Overall Cost of Net Zero</vt:lpstr>
      <vt:lpstr>The Hydrogen Case Demonstrates Further Decarb Without Overbuild</vt:lpstr>
      <vt:lpstr>PowerPoint Presentation</vt:lpstr>
      <vt:lpstr>Mitsubishi Power Diligence of Supply Chain</vt:lpstr>
      <vt:lpstr>PowerPoint Presentation</vt:lpstr>
      <vt:lpstr>Pressurized Alkaline Electrolyzer Process</vt:lpstr>
      <vt:lpstr>Hydrogen Facility: Building Overview (2 TPH / 110 MW)</vt:lpstr>
      <vt:lpstr>Hydrogen Facility: Plant Overview (4 TPH / 220 MW)</vt:lpstr>
      <vt:lpstr>Proven Hydrogen Storage Methods</vt:lpstr>
      <vt:lpstr>Cavern Discussion</vt:lpstr>
      <vt:lpstr>Gas Turbine Modifications Required for Hydrogen Power</vt:lpstr>
      <vt:lpstr>Hydrogen-Fired Gas Turbine Combustor Development</vt:lpstr>
      <vt:lpstr>Detail Line-up of H2 Combustion Technology- All Frame sizes</vt:lpstr>
      <vt:lpstr>100% Hydrogen Utilization – GTCC System Modifications</vt:lpstr>
      <vt:lpstr>Mitsubishi Power Hydaptive™ Standard Flexibility Package</vt:lpstr>
      <vt:lpstr>Fully Integrated Hydaptive Storage System</vt:lpstr>
      <vt:lpstr>Key Takeaways from Today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Ducker, Michael</dc:creator>
  <cp:lastModifiedBy>Diego Lopez</cp:lastModifiedBy>
  <cp:revision>1</cp:revision>
  <dcterms:created xsi:type="dcterms:W3CDTF">2022-05-05T12:21:18Z</dcterms:created>
  <dcterms:modified xsi:type="dcterms:W3CDTF">2022-05-05T12:23:02Z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2022-05-04T00:00:00Z</vt:filetime>
  </property>
  <property fmtid="{D5CDD505-2E9C-101B-9397-08002B2CF9AE}" pid="3" name="Creator">
    <vt:lpwstr>Acrobat PDFMaker 20 for PowerPoint</vt:lpwstr>
  </property>
  <property fmtid="{D5CDD505-2E9C-101B-9397-08002B2CF9AE}" pid="4" name="LastSaved">
    <vt:filetime>2022-05-05T00:00:00Z</vt:filetime>
  </property>
  <property fmtid="{D5CDD505-2E9C-101B-9397-08002B2CF9AE}" pid="5" name="ContentTypeId">
    <vt:lpwstr>0x010100B3E98CF32341634AA60B77ED2120C02D</vt:lpwstr>
  </property>
</Properties>
</file>